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60" r:id="rId6"/>
    <p:sldId id="262" r:id="rId7"/>
    <p:sldId id="263" r:id="rId8"/>
    <p:sldId id="270" r:id="rId9"/>
    <p:sldId id="271" r:id="rId10"/>
    <p:sldId id="272" r:id="rId11"/>
    <p:sldId id="318" r:id="rId12"/>
    <p:sldId id="274" r:id="rId13"/>
    <p:sldId id="273" r:id="rId14"/>
    <p:sldId id="275" r:id="rId15"/>
    <p:sldId id="305" r:id="rId16"/>
    <p:sldId id="276" r:id="rId17"/>
    <p:sldId id="277" r:id="rId18"/>
    <p:sldId id="278" r:id="rId19"/>
    <p:sldId id="279" r:id="rId20"/>
    <p:sldId id="304" r:id="rId21"/>
    <p:sldId id="281" r:id="rId22"/>
    <p:sldId id="282" r:id="rId23"/>
    <p:sldId id="283" r:id="rId24"/>
    <p:sldId id="284" r:id="rId25"/>
    <p:sldId id="264" r:id="rId26"/>
    <p:sldId id="285" r:id="rId27"/>
    <p:sldId id="286" r:id="rId28"/>
    <p:sldId id="287" r:id="rId29"/>
    <p:sldId id="288" r:id="rId30"/>
    <p:sldId id="290" r:id="rId31"/>
    <p:sldId id="291" r:id="rId32"/>
    <p:sldId id="292" r:id="rId33"/>
    <p:sldId id="294" r:id="rId34"/>
    <p:sldId id="295" r:id="rId35"/>
    <p:sldId id="296" r:id="rId36"/>
    <p:sldId id="297" r:id="rId37"/>
    <p:sldId id="298" r:id="rId38"/>
    <p:sldId id="299" r:id="rId39"/>
    <p:sldId id="300" r:id="rId40"/>
    <p:sldId id="301" r:id="rId41"/>
    <p:sldId id="302" r:id="rId42"/>
    <p:sldId id="265" r:id="rId43"/>
    <p:sldId id="303" r:id="rId44"/>
    <p:sldId id="266" r:id="rId45"/>
    <p:sldId id="306" r:id="rId46"/>
    <p:sldId id="307" r:id="rId47"/>
    <p:sldId id="308" r:id="rId48"/>
    <p:sldId id="309" r:id="rId49"/>
    <p:sldId id="267" r:id="rId50"/>
    <p:sldId id="313" r:id="rId51"/>
    <p:sldId id="314" r:id="rId52"/>
    <p:sldId id="315" r:id="rId53"/>
    <p:sldId id="316" r:id="rId54"/>
    <p:sldId id="317" r:id="rId55"/>
    <p:sldId id="311" r:id="rId56"/>
    <p:sldId id="312" r:id="rId5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C154A58-44E0-41AE-A4CE-C3679B4A31D9}">
          <p14:sldIdLst>
            <p14:sldId id="256"/>
            <p14:sldId id="269"/>
            <p14:sldId id="258"/>
            <p14:sldId id="259"/>
            <p14:sldId id="260"/>
            <p14:sldId id="262"/>
            <p14:sldId id="263"/>
            <p14:sldId id="270"/>
            <p14:sldId id="271"/>
            <p14:sldId id="272"/>
            <p14:sldId id="318"/>
            <p14:sldId id="274"/>
            <p14:sldId id="273"/>
            <p14:sldId id="275"/>
            <p14:sldId id="305"/>
            <p14:sldId id="276"/>
            <p14:sldId id="277"/>
            <p14:sldId id="278"/>
            <p14:sldId id="279"/>
            <p14:sldId id="304"/>
            <p14:sldId id="281"/>
            <p14:sldId id="282"/>
            <p14:sldId id="283"/>
            <p14:sldId id="284"/>
            <p14:sldId id="264"/>
            <p14:sldId id="285"/>
            <p14:sldId id="286"/>
            <p14:sldId id="287"/>
            <p14:sldId id="288"/>
            <p14:sldId id="290"/>
            <p14:sldId id="291"/>
            <p14:sldId id="292"/>
            <p14:sldId id="294"/>
            <p14:sldId id="295"/>
            <p14:sldId id="296"/>
            <p14:sldId id="297"/>
            <p14:sldId id="298"/>
            <p14:sldId id="299"/>
            <p14:sldId id="300"/>
            <p14:sldId id="301"/>
            <p14:sldId id="302"/>
            <p14:sldId id="265"/>
            <p14:sldId id="303"/>
            <p14:sldId id="266"/>
            <p14:sldId id="306"/>
            <p14:sldId id="307"/>
            <p14:sldId id="308"/>
            <p14:sldId id="309"/>
            <p14:sldId id="267"/>
            <p14:sldId id="313"/>
            <p14:sldId id="314"/>
            <p14:sldId id="315"/>
            <p14:sldId id="316"/>
            <p14:sldId id="317"/>
            <p14:sldId id="311"/>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0EAB32-FCDB-4801-9F13-CDB61AE4E36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2CF99EB-C437-40F3-A289-13508AB96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91B4C61-8C25-4604-AC97-F947D9F02717}"/>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E3FA92D7-EAA3-4ED6-BD32-6FEBEF2269B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9A9495E-0811-4D2A-87BF-733E58B53A0A}"/>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53487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674A93-28BD-4E94-BB40-F30D42B2137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723D78E-759A-4CE2-9B55-F01C70AD32A1}"/>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4056860-F9BF-433C-91D5-FBA0D313D271}"/>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89EEF81D-5E9F-4514-A6CF-D59870C7DB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D4E01B5-9C3C-4B9E-93AE-583687E3D891}"/>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195041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AEC3554-7E53-483F-BA15-5999888C4DB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E21716C9-FC97-4EFF-9AF3-CCC0C1B3974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81AE6C9-FB3C-40D1-A473-2EFC5462A3A6}"/>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E997F1F4-0037-46D1-93AE-171F0F5AFFE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6BB3C14-070C-4C64-A124-904F741BA9CD}"/>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84719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9AA4AF-F573-49BB-815D-BB75B3AD4A7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B096B12-1C73-42DC-BC32-174B7B329981}"/>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19CCA07-3ADD-4696-84DA-DEF9BBD27BE3}"/>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B484277A-0B2E-44AC-9816-5896A2EE031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F799369-557D-4A83-A6A2-07CB985E8C25}"/>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9808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C400C8-ACD9-46EE-964C-A47968F79D8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91BC1C1-1E61-46A0-90CD-9A964FD82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9ACC0C9-9ADC-416E-AA1C-58CAE04BDAF4}"/>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C8954CA0-0D8D-4336-9156-F8A7461B164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9D0736E-0702-4FD5-BD68-1049F4CF82E8}"/>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79444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7EBBFD-79D0-43FF-9FDF-C6AC695E161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0C9FF01-AE9E-47CC-87BB-AB9F7B0D1B82}"/>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4A52A0D-7BF1-4336-9358-68F24ECFEFC6}"/>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7047511-AAEE-4F6A-9831-3E27FD605F5A}"/>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6" name="頁尾版面配置區 5">
            <a:extLst>
              <a:ext uri="{FF2B5EF4-FFF2-40B4-BE49-F238E27FC236}">
                <a16:creationId xmlns:a16="http://schemas.microsoft.com/office/drawing/2014/main" id="{8C1B8600-2541-409E-949C-8B1A2B83F7A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5F6771D-6366-4967-8E39-B61A917BCD28}"/>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88232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77BB92-18B4-42CD-A462-0FBB96125D6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5A31D27-CEFF-40D5-AF9E-64F68D45B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BCBD6AA0-932E-431B-95B6-3428BD3BF58E}"/>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4EC6105-554C-45D7-AA0B-634A652BF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633FC9B1-0324-4EA9-A62B-25814B0CD185}"/>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92F8A52-EBA9-4317-AADE-A88B46215664}"/>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8" name="頁尾版面配置區 7">
            <a:extLst>
              <a:ext uri="{FF2B5EF4-FFF2-40B4-BE49-F238E27FC236}">
                <a16:creationId xmlns:a16="http://schemas.microsoft.com/office/drawing/2014/main" id="{D08E81F9-65DD-4F93-AFAF-1CB01404242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A35ED7E-36D7-4014-B529-AFA5113472CF}"/>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86148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BD2EAD-F498-42D3-8B7C-34C1CD2A50D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F6A0A9B-C388-41C5-AA52-8F62FCEDFF94}"/>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4" name="頁尾版面配置區 3">
            <a:extLst>
              <a:ext uri="{FF2B5EF4-FFF2-40B4-BE49-F238E27FC236}">
                <a16:creationId xmlns:a16="http://schemas.microsoft.com/office/drawing/2014/main" id="{6C21D3F1-4BCF-4D27-8212-BC56C871151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14D9A9E-72E8-4E1E-BF7F-63E54FC73905}"/>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179555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F93FF88-DCD9-4140-9D95-D133FDD5B5B3}"/>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3" name="頁尾版面配置區 2">
            <a:extLst>
              <a:ext uri="{FF2B5EF4-FFF2-40B4-BE49-F238E27FC236}">
                <a16:creationId xmlns:a16="http://schemas.microsoft.com/office/drawing/2014/main" id="{220BBA1B-2CEC-4E56-BA70-068031A6D0E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B251A72-CE32-42BB-810C-5273B8468BDE}"/>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07364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A69219-6F8A-40F5-AE9B-454A57C6131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4363103-3B18-48AA-921F-E5F5E0BC5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B586C8F-E54F-4B97-A116-084E6C7C4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521FDB73-C3AC-4BBB-8471-14AB237214E3}"/>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6" name="頁尾版面配置區 5">
            <a:extLst>
              <a:ext uri="{FF2B5EF4-FFF2-40B4-BE49-F238E27FC236}">
                <a16:creationId xmlns:a16="http://schemas.microsoft.com/office/drawing/2014/main" id="{FA8D9EDC-01D1-45BE-946E-E1C9F87124B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740EFCC-45E6-42C7-BD51-FD8112CFFC85}"/>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414520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9B158A-A3F6-43F2-B2A0-28E697E322D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E94F384-3143-489C-8E3E-8E4FBF3EF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5F9514E7-67D3-45AC-9D43-E460CB017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3EFD5E6-BAD4-4921-B833-7C163566FB62}"/>
              </a:ext>
            </a:extLst>
          </p:cNvPr>
          <p:cNvSpPr>
            <a:spLocks noGrp="1"/>
          </p:cNvSpPr>
          <p:nvPr>
            <p:ph type="dt" sz="half" idx="10"/>
          </p:nvPr>
        </p:nvSpPr>
        <p:spPr/>
        <p:txBody>
          <a:bodyPr/>
          <a:lstStyle/>
          <a:p>
            <a:fld id="{1DA96838-34C0-4EA3-BE3A-45A4F6D03DD8}" type="datetimeFigureOut">
              <a:rPr lang="zh-TW" altLang="en-US" smtClean="0"/>
              <a:t>2021/3/23</a:t>
            </a:fld>
            <a:endParaRPr lang="zh-TW" altLang="en-US"/>
          </a:p>
        </p:txBody>
      </p:sp>
      <p:sp>
        <p:nvSpPr>
          <p:cNvPr id="6" name="頁尾版面配置區 5">
            <a:extLst>
              <a:ext uri="{FF2B5EF4-FFF2-40B4-BE49-F238E27FC236}">
                <a16:creationId xmlns:a16="http://schemas.microsoft.com/office/drawing/2014/main" id="{D0D598E3-CE6E-4FAA-8AD4-5A7CE731908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C26D62-2BDE-4ABD-98EE-5D43B1510BF9}"/>
              </a:ext>
            </a:extLst>
          </p:cNvPr>
          <p:cNvSpPr>
            <a:spLocks noGrp="1"/>
          </p:cNvSpPr>
          <p:nvPr>
            <p:ph type="sldNum" sz="quarter" idx="12"/>
          </p:nvPr>
        </p:nvSpPr>
        <p:spPr/>
        <p:txBody>
          <a:body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285301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9C75D5B-D0F6-4918-8045-93AD1A783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D4EBADB-C728-4302-B725-778B2756C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A79F412-54A2-44D5-9674-1B1620003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96838-34C0-4EA3-BE3A-45A4F6D03DD8}" type="datetimeFigureOut">
              <a:rPr lang="zh-TW" altLang="en-US" smtClean="0"/>
              <a:t>2021/3/23</a:t>
            </a:fld>
            <a:endParaRPr lang="zh-TW" altLang="en-US"/>
          </a:p>
        </p:txBody>
      </p:sp>
      <p:sp>
        <p:nvSpPr>
          <p:cNvPr id="5" name="頁尾版面配置區 4">
            <a:extLst>
              <a:ext uri="{FF2B5EF4-FFF2-40B4-BE49-F238E27FC236}">
                <a16:creationId xmlns:a16="http://schemas.microsoft.com/office/drawing/2014/main" id="{E7906583-7085-466F-A2E0-AF4A784C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BAF6399-FBA4-4267-8217-B84CEB068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C1D8-70B7-48AA-A03E-536BA4C918E2}" type="slidenum">
              <a:rPr lang="zh-TW" altLang="en-US" smtClean="0"/>
              <a:t>‹#›</a:t>
            </a:fld>
            <a:endParaRPr lang="zh-TW" altLang="en-US"/>
          </a:p>
        </p:txBody>
      </p:sp>
    </p:spTree>
    <p:extLst>
      <p:ext uri="{BB962C8B-B14F-4D97-AF65-F5344CB8AC3E}">
        <p14:creationId xmlns:p14="http://schemas.microsoft.com/office/powerpoint/2010/main" val="73104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458EADA-747E-4CA6-A4D1-E2263CDED014}"/>
              </a:ext>
            </a:extLst>
          </p:cNvPr>
          <p:cNvSpPr txBox="1"/>
          <p:nvPr/>
        </p:nvSpPr>
        <p:spPr>
          <a:xfrm>
            <a:off x="2976395" y="2813447"/>
            <a:ext cx="6239209" cy="1231106"/>
          </a:xfrm>
          <a:prstGeom prst="rect">
            <a:avLst/>
          </a:prstGeom>
          <a:noFill/>
        </p:spPr>
        <p:txBody>
          <a:bodyPr wrap="none" rtlCol="0">
            <a:spAutoFit/>
          </a:bodyPr>
          <a:lstStyle/>
          <a:p>
            <a:endParaRPr lang="zh-TW" altLang="en-US" dirty="0"/>
          </a:p>
          <a:p>
            <a:pPr algn="ctr"/>
            <a:r>
              <a:rPr lang="zh-TW" altLang="en-US" sz="2800" b="1" dirty="0"/>
              <a:t> 使用</a:t>
            </a:r>
            <a:r>
              <a:rPr lang="en-US" altLang="zh-TW" sz="2800" b="1" dirty="0"/>
              <a:t>Copula</a:t>
            </a:r>
            <a:r>
              <a:rPr lang="zh-TW" altLang="en-US" sz="2800" b="1" dirty="0"/>
              <a:t>方法評價含解約選擇權的</a:t>
            </a:r>
            <a:endParaRPr lang="en-US" altLang="zh-TW" sz="2800" b="1" dirty="0"/>
          </a:p>
          <a:p>
            <a:pPr algn="ctr"/>
            <a:r>
              <a:rPr lang="zh-TW" altLang="en-US" sz="2800" b="1" dirty="0"/>
              <a:t>夫妻共保反向房屋貸款</a:t>
            </a:r>
          </a:p>
        </p:txBody>
      </p:sp>
    </p:spTree>
    <p:extLst>
      <p:ext uri="{BB962C8B-B14F-4D97-AF65-F5344CB8AC3E}">
        <p14:creationId xmlns:p14="http://schemas.microsoft.com/office/powerpoint/2010/main" val="86221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3389069" cy="461665"/>
          </a:xfrm>
          <a:prstGeom prst="rect">
            <a:avLst/>
          </a:prstGeom>
          <a:noFill/>
        </p:spPr>
        <p:txBody>
          <a:bodyPr wrap="none" rtlCol="0">
            <a:spAutoFit/>
          </a:bodyPr>
          <a:lstStyle/>
          <a:p>
            <a:r>
              <a:rPr lang="zh-TW" altLang="en-US" dirty="0"/>
              <a:t>模型設定 </a:t>
            </a:r>
            <a:r>
              <a:rPr lang="en-US" altLang="zh-TW" dirty="0"/>
              <a:t>--</a:t>
            </a:r>
            <a:r>
              <a:rPr lang="zh-TW" altLang="en-US" dirty="0"/>
              <a:t> </a:t>
            </a:r>
            <a:r>
              <a:rPr lang="en-US" altLang="zh-TW" sz="2400" dirty="0"/>
              <a:t>Frank Copula</a:t>
            </a:r>
            <a:endParaRPr lang="zh-TW" altLang="en-US" dirty="0"/>
          </a:p>
        </p:txBody>
      </p:sp>
      <p:sp>
        <p:nvSpPr>
          <p:cNvPr id="3" name="矩形 2">
            <a:extLst>
              <a:ext uri="{FF2B5EF4-FFF2-40B4-BE49-F238E27FC236}">
                <a16:creationId xmlns:a16="http://schemas.microsoft.com/office/drawing/2014/main" id="{6AF31DFB-92A0-4217-BF56-2B5C8EEEB8D0}"/>
              </a:ext>
            </a:extLst>
          </p:cNvPr>
          <p:cNvSpPr/>
          <p:nvPr/>
        </p:nvSpPr>
        <p:spPr>
          <a:xfrm>
            <a:off x="1005691" y="1492090"/>
            <a:ext cx="9904521" cy="369332"/>
          </a:xfrm>
          <a:prstGeom prst="rect">
            <a:avLst/>
          </a:prstGeom>
        </p:spPr>
        <p:txBody>
          <a:bodyPr wrap="square">
            <a:spAutoFit/>
          </a:bodyPr>
          <a:lstStyle/>
          <a:p>
            <a:r>
              <a:rPr lang="zh-TW" altLang="en-US" dirty="0">
                <a:solidFill>
                  <a:srgbClr val="000000"/>
                </a:solidFill>
                <a:latin typeface="新細明體" panose="02020500000000000000" pitchFamily="18" charset="-120"/>
              </a:rPr>
              <a:t>透過使用</a:t>
            </a:r>
            <a:r>
              <a:rPr lang="en-US" altLang="zh-TW" dirty="0">
                <a:solidFill>
                  <a:srgbClr val="000000"/>
                </a:solidFill>
                <a:latin typeface="Calibri" panose="020F0502020204030204" pitchFamily="34" charset="0"/>
              </a:rPr>
              <a:t>copula</a:t>
            </a:r>
            <a:r>
              <a:rPr lang="zh-TW" altLang="en-US" dirty="0">
                <a:solidFill>
                  <a:srgbClr val="000000"/>
                </a:solidFill>
                <a:latin typeface="新細明體" panose="02020500000000000000" pitchFamily="18" charset="-120"/>
              </a:rPr>
              <a:t>可以藉由兩個邊際分佈建構出模擬的聯立分佈。此處使用的是</a:t>
            </a:r>
            <a:r>
              <a:rPr lang="en-US" altLang="zh-TW" dirty="0">
                <a:solidFill>
                  <a:srgbClr val="000000"/>
                </a:solidFill>
                <a:latin typeface="Calibri" panose="020F0502020204030204" pitchFamily="34" charset="0"/>
              </a:rPr>
              <a:t>Frank(1979)</a:t>
            </a:r>
            <a:r>
              <a:rPr lang="zh-TW" altLang="en-US" dirty="0">
                <a:solidFill>
                  <a:srgbClr val="000000"/>
                </a:solidFill>
                <a:latin typeface="新細明體" panose="02020500000000000000" pitchFamily="18" charset="-120"/>
              </a:rPr>
              <a:t>的模型</a:t>
            </a:r>
            <a:endParaRPr lang="zh-TW" altLang="en-US" dirty="0"/>
          </a:p>
        </p:txBody>
      </p:sp>
      <p:sp>
        <p:nvSpPr>
          <p:cNvPr id="4" name="矩形 3">
            <a:extLst>
              <a:ext uri="{FF2B5EF4-FFF2-40B4-BE49-F238E27FC236}">
                <a16:creationId xmlns:a16="http://schemas.microsoft.com/office/drawing/2014/main" id="{09BEA312-5DA8-4C82-B01B-115B1149CF61}"/>
              </a:ext>
            </a:extLst>
          </p:cNvPr>
          <p:cNvSpPr/>
          <p:nvPr/>
        </p:nvSpPr>
        <p:spPr>
          <a:xfrm>
            <a:off x="1325731" y="2526283"/>
            <a:ext cx="4030270" cy="369332"/>
          </a:xfrm>
          <a:prstGeom prst="rect">
            <a:avLst/>
          </a:prstGeom>
        </p:spPr>
        <p:txBody>
          <a:bodyPr wrap="none">
            <a:spAutoFit/>
          </a:bodyPr>
          <a:lstStyle/>
          <a:p>
            <a:r>
              <a:rPr lang="zh-TW" altLang="en-US" dirty="0">
                <a:solidFill>
                  <a:srgbClr val="000000"/>
                </a:solidFill>
                <a:latin typeface="新細明體" panose="02020500000000000000" pitchFamily="18" charset="-120"/>
              </a:rPr>
              <a:t>夫妻聯立累積死亡機率</a:t>
            </a:r>
            <a:r>
              <a:rPr lang="en-US" altLang="zh-TW" dirty="0">
                <a:solidFill>
                  <a:srgbClr val="000000"/>
                </a:solidFill>
                <a:latin typeface="Cambria Math" panose="02040503050406030204" pitchFamily="18" charset="0"/>
              </a:rPr>
              <a:t>=P(</a:t>
            </a:r>
            <a:r>
              <a:rPr lang="en-US" altLang="zh-TW" dirty="0" err="1">
                <a:solidFill>
                  <a:srgbClr val="000000"/>
                </a:solidFill>
                <a:latin typeface="Cambria Math" panose="02040503050406030204" pitchFamily="18" charset="0"/>
              </a:rPr>
              <a:t>X≤x</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err="1">
                <a:solidFill>
                  <a:srgbClr val="000000"/>
                </a:solidFill>
                <a:latin typeface="Cambria Math" panose="02040503050406030204" pitchFamily="18" charset="0"/>
              </a:rPr>
              <a:t>Y≤y</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 </a:t>
            </a:r>
            <a:endParaRPr lang="zh-TW" altLang="en-US" dirty="0"/>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3598C5E5-97AD-46C8-869A-83C612E4CA9F}"/>
                  </a:ext>
                </a:extLst>
              </p:cNvPr>
              <p:cNvSpPr/>
              <p:nvPr/>
            </p:nvSpPr>
            <p:spPr>
              <a:xfrm>
                <a:off x="5133165" y="2186555"/>
                <a:ext cx="6096000" cy="753924"/>
              </a:xfrm>
              <a:prstGeom prst="rect">
                <a:avLst/>
              </a:prstGeom>
            </p:spPr>
            <p:txBody>
              <a:bodyPr>
                <a:spAutoFit/>
              </a:bodyPr>
              <a:lstStyle/>
              <a:p>
                <a:r>
                  <a:rPr lang="en-US" altLang="zh-TW" dirty="0">
                    <a:solidFill>
                      <a:srgbClr val="000000"/>
                    </a:solidFill>
                    <a:latin typeface="Cambria Math" panose="02040503050406030204" pitchFamily="18" charset="0"/>
                  </a:rPr>
                  <a:t>= C( </a:t>
                </a:r>
                <a:r>
                  <a:rPr lang="en-US" altLang="zh-TW" dirty="0" err="1">
                    <a:solidFill>
                      <a:srgbClr val="000000"/>
                    </a:solidFill>
                    <a:latin typeface="Cambria Math" panose="02040503050406030204" pitchFamily="18" charset="0"/>
                  </a:rPr>
                  <a:t>u,v</a:t>
                </a:r>
                <a:r>
                  <a:rPr lang="en-US" altLang="zh-TW" dirty="0">
                    <a:solidFill>
                      <a:srgbClr val="000000"/>
                    </a:solidFill>
                    <a:latin typeface="Cambria Math" panose="02040503050406030204" pitchFamily="18" charset="0"/>
                  </a:rPr>
                  <a:t> | </a:t>
                </a:r>
                <a:r>
                  <a:rPr lang="el-GR" altLang="zh-TW" dirty="0">
                    <a:solidFill>
                      <a:srgbClr val="000000"/>
                    </a:solidFill>
                    <a:latin typeface="Cambria Math" panose="02040503050406030204" pitchFamily="18" charset="0"/>
                  </a:rPr>
                  <a:t>α</a:t>
                </a:r>
                <a:r>
                  <a:rPr lang="en-US" altLang="zh-TW"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m:rPr>
                            <m:nor/>
                          </m:rPr>
                          <a:rPr lang="en-US" altLang="zh-TW" dirty="0" smtClean="0">
                            <a:solidFill>
                              <a:srgbClr val="000000"/>
                            </a:solidFill>
                            <a:latin typeface="Cambria Math" panose="02040503050406030204" pitchFamily="18" charset="0"/>
                          </a:rPr>
                          <m:t>ln</m:t>
                        </m:r>
                        <m:r>
                          <m:rPr>
                            <m:nor/>
                          </m:rPr>
                          <a:rPr lang="en-US" altLang="zh-TW" b="0" i="0" dirty="0" smtClean="0">
                            <a:solidFill>
                              <a:srgbClr val="000000"/>
                            </a:solidFill>
                            <a:latin typeface="Cambria Math" panose="02040503050406030204" pitchFamily="18" charset="0"/>
                          </a:rPr>
                          <m:t> [</m:t>
                        </m:r>
                        <m:r>
                          <a:rPr lang="en-US" altLang="zh-TW" b="0" i="1" dirty="0" smtClean="0">
                            <a:solidFill>
                              <a:srgbClr val="000000"/>
                            </a:solidFill>
                            <a:latin typeface="Cambria Math" panose="02040503050406030204" pitchFamily="18" charset="0"/>
                          </a:rPr>
                          <m:t> 1 + </m:t>
                        </m:r>
                        <m:f>
                          <m:fPr>
                            <m:ctrlPr>
                              <a:rPr lang="en-US" altLang="zh-TW" i="1" smtClean="0">
                                <a:solidFill>
                                  <a:schemeClr val="tx1"/>
                                </a:solidFill>
                                <a:latin typeface="Cambria Math" panose="02040503050406030204" pitchFamily="18" charset="0"/>
                              </a:rPr>
                            </m:ctrlPr>
                          </m:fPr>
                          <m:num>
                            <m:r>
                              <m:rPr>
                                <m:nor/>
                              </m:rPr>
                              <a:rPr lang="en-US" altLang="zh-TW"/>
                              <m:t>(</m:t>
                            </m:r>
                            <m:r>
                              <m:rPr>
                                <m:nor/>
                              </m:rPr>
                              <a:rPr lang="en-US" altLang="zh-TW" b="0" i="0" smtClean="0"/>
                              <m:t> </m:t>
                            </m:r>
                            <m:r>
                              <m:rPr>
                                <m:nor/>
                              </m:rPr>
                              <a:rPr lang="zh-TW" altLang="en-US"/>
                              <m:t>𝑒</m:t>
                            </m:r>
                            <m:r>
                              <m:rPr>
                                <m:nor/>
                              </m:rPr>
                              <a:rPr lang="zh-TW" altLang="en-US" baseline="30000"/>
                              <m:t>𝛼</m:t>
                            </m:r>
                            <m:r>
                              <m:rPr>
                                <m:nor/>
                              </m:rPr>
                              <a:rPr lang="zh-TW" altLang="en-US" baseline="30000"/>
                              <m:t>𝑢</m:t>
                            </m:r>
                            <m:r>
                              <m:rPr>
                                <m:nor/>
                              </m:rPr>
                              <a:rPr lang="en-US" altLang="zh-TW" b="0" i="0" baseline="30000" smtClean="0"/>
                              <m:t> </m:t>
                            </m:r>
                            <m:r>
                              <m:rPr>
                                <m:nor/>
                              </m:rPr>
                              <a:rPr lang="zh-TW" altLang="en-US"/>
                              <m:t>−</m:t>
                            </m:r>
                            <m:r>
                              <m:rPr>
                                <m:nor/>
                              </m:rPr>
                              <a:rPr lang="en-US" altLang="zh-TW" b="0" i="0" smtClean="0"/>
                              <m:t> </m:t>
                            </m:r>
                            <m:r>
                              <m:rPr>
                                <m:nor/>
                              </m:rPr>
                              <a:rPr lang="en-US" altLang="zh-TW"/>
                              <m:t>1</m:t>
                            </m:r>
                            <m:r>
                              <m:rPr>
                                <m:nor/>
                              </m:rPr>
                              <a:rPr lang="en-US" altLang="zh-TW" b="0" i="0" smtClean="0"/>
                              <m:t> </m:t>
                            </m:r>
                            <m:r>
                              <m:rPr>
                                <m:nor/>
                              </m:rPr>
                              <a:rPr lang="en-US" altLang="zh-TW"/>
                              <m:t>)</m:t>
                            </m:r>
                            <m:r>
                              <m:rPr>
                                <m:nor/>
                              </m:rPr>
                              <a:rPr lang="en-US" altLang="zh-TW" b="0" i="0" smtClean="0"/>
                              <m:t> </m:t>
                            </m:r>
                            <m:r>
                              <m:rPr>
                                <m:nor/>
                              </m:rPr>
                              <a:rPr lang="en-US" altLang="zh-TW"/>
                              <m:t>(</m:t>
                            </m:r>
                            <m:r>
                              <m:rPr>
                                <m:nor/>
                              </m:rPr>
                              <a:rPr lang="zh-TW" altLang="en-US"/>
                              <m:t>𝑒</m:t>
                            </m:r>
                            <m:r>
                              <m:rPr>
                                <m:nor/>
                              </m:rPr>
                              <a:rPr lang="zh-TW" altLang="en-US" baseline="30000"/>
                              <m:t>𝛼</m:t>
                            </m:r>
                            <m:r>
                              <m:rPr>
                                <m:nor/>
                              </m:rPr>
                              <a:rPr lang="zh-TW" altLang="en-US" baseline="30000"/>
                              <m:t>𝑣</m:t>
                            </m:r>
                            <m:r>
                              <m:rPr>
                                <m:nor/>
                              </m:rPr>
                              <a:rPr lang="en-US" altLang="zh-TW" b="0" i="0" baseline="30000" smtClean="0"/>
                              <m:t> </m:t>
                            </m:r>
                            <m:r>
                              <m:rPr>
                                <m:nor/>
                              </m:rPr>
                              <a:rPr lang="zh-TW" altLang="en-US"/>
                              <m:t>−</m:t>
                            </m:r>
                            <m:r>
                              <m:rPr>
                                <m:nor/>
                              </m:rPr>
                              <a:rPr lang="en-US" altLang="zh-TW" b="0" i="0" smtClean="0"/>
                              <m:t> </m:t>
                            </m:r>
                            <m:r>
                              <m:rPr>
                                <m:nor/>
                              </m:rPr>
                              <a:rPr lang="en-US" altLang="zh-TW"/>
                              <m:t>1)</m:t>
                            </m:r>
                          </m:num>
                          <m:den>
                            <m:r>
                              <m:rPr>
                                <m:nor/>
                              </m:rPr>
                              <a:rPr lang="zh-TW" altLang="en-US"/>
                              <m:t>𝑒</m:t>
                            </m:r>
                            <m:r>
                              <m:rPr>
                                <m:nor/>
                              </m:rPr>
                              <a:rPr lang="zh-TW" altLang="en-US" baseline="30000"/>
                              <m:t>𝛼</m:t>
                            </m:r>
                            <m:r>
                              <m:rPr>
                                <m:nor/>
                              </m:rPr>
                              <a:rPr lang="zh-TW" altLang="en-US"/>
                              <m:t>−</m:t>
                            </m:r>
                            <m:r>
                              <m:rPr>
                                <m:nor/>
                              </m:rPr>
                              <a:rPr lang="en-US" altLang="zh-TW"/>
                              <m:t>1</m:t>
                            </m:r>
                          </m:den>
                        </m:f>
                        <m:r>
                          <a:rPr lang="en-US" altLang="zh-TW" b="0" i="1" dirty="0" smtClean="0">
                            <a:latin typeface="Cambria Math" panose="02040503050406030204" pitchFamily="18" charset="0"/>
                          </a:rPr>
                          <m:t> ]</m:t>
                        </m:r>
                      </m:num>
                      <m:den>
                        <m:r>
                          <m:rPr>
                            <m:nor/>
                          </m:rPr>
                          <a:rPr lang="zh-TW" altLang="en-US" smtClean="0"/>
                          <m:t>𝛼</m:t>
                        </m:r>
                      </m:den>
                    </m:f>
                  </m:oMath>
                </a14:m>
                <a:endParaRPr lang="en-US" altLang="zh-TW" dirty="0">
                  <a:solidFill>
                    <a:srgbClr val="000000"/>
                  </a:solidFill>
                  <a:latin typeface="Cambria Math" panose="02040503050406030204" pitchFamily="18" charset="0"/>
                </a:endParaRPr>
              </a:p>
            </p:txBody>
          </p:sp>
        </mc:Choice>
        <mc:Fallback>
          <p:sp>
            <p:nvSpPr>
              <p:cNvPr id="5" name="矩形 4">
                <a:extLst>
                  <a:ext uri="{FF2B5EF4-FFF2-40B4-BE49-F238E27FC236}">
                    <a16:creationId xmlns:a16="http://schemas.microsoft.com/office/drawing/2014/main" id="{3598C5E5-97AD-46C8-869A-83C612E4CA9F}"/>
                  </a:ext>
                </a:extLst>
              </p:cNvPr>
              <p:cNvSpPr>
                <a:spLocks noRot="1" noChangeAspect="1" noMove="1" noResize="1" noEditPoints="1" noAdjustHandles="1" noChangeArrowheads="1" noChangeShapeType="1" noTextEdit="1"/>
              </p:cNvSpPr>
              <p:nvPr/>
            </p:nvSpPr>
            <p:spPr>
              <a:xfrm>
                <a:off x="5133165" y="2186555"/>
                <a:ext cx="6096000" cy="753924"/>
              </a:xfrm>
              <a:prstGeom prst="rect">
                <a:avLst/>
              </a:prstGeom>
              <a:blipFill>
                <a:blip r:embed="rId2"/>
                <a:stretch>
                  <a:fillRect l="-800" b="-3252"/>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7233FA12-6774-419C-B31F-75CBBDE17E96}"/>
              </a:ext>
            </a:extLst>
          </p:cNvPr>
          <p:cNvSpPr/>
          <p:nvPr/>
        </p:nvSpPr>
        <p:spPr>
          <a:xfrm>
            <a:off x="1474088" y="3096726"/>
            <a:ext cx="6096000" cy="954107"/>
          </a:xfrm>
          <a:prstGeom prst="rect">
            <a:avLst/>
          </a:prstGeom>
        </p:spPr>
        <p:txBody>
          <a:bodyPr>
            <a:spAutoFit/>
          </a:bodyPr>
          <a:lstStyle/>
          <a:p>
            <a:r>
              <a:rPr lang="zh-TW" altLang="en-US" sz="1400" dirty="0">
                <a:solidFill>
                  <a:schemeClr val="bg2">
                    <a:lumMod val="50000"/>
                  </a:schemeClr>
                </a:solidFill>
                <a:latin typeface="新細明體" panose="02020500000000000000" pitchFamily="18" charset="-120"/>
              </a:rPr>
              <a:t>其中：</a:t>
            </a:r>
          </a:p>
          <a:p>
            <a:r>
              <a:rPr lang="zh-TW" altLang="en-US" sz="1400" dirty="0">
                <a:solidFill>
                  <a:schemeClr val="bg2">
                    <a:lumMod val="50000"/>
                  </a:schemeClr>
                </a:solidFill>
                <a:latin typeface="Cambria Math" panose="02040503050406030204" pitchFamily="18" charset="0"/>
              </a:rPr>
              <a:t>𝛼</a:t>
            </a:r>
            <a:r>
              <a:rPr lang="zh-TW" altLang="en-US" sz="1400" dirty="0">
                <a:solidFill>
                  <a:schemeClr val="bg2">
                    <a:lumMod val="50000"/>
                  </a:schemeClr>
                </a:solidFill>
                <a:latin typeface="新細明體" panose="02020500000000000000" pitchFamily="18" charset="-120"/>
              </a:rPr>
              <a:t>：相依度參數</a:t>
            </a:r>
            <a:r>
              <a:rPr lang="en-US" altLang="zh-TW" sz="1400" dirty="0">
                <a:solidFill>
                  <a:schemeClr val="bg2">
                    <a:lumMod val="50000"/>
                  </a:schemeClr>
                </a:solidFill>
                <a:latin typeface="Calibri" panose="020F0502020204030204" pitchFamily="34" charset="0"/>
              </a:rPr>
              <a:t>(dependent parameter)</a:t>
            </a:r>
          </a:p>
          <a:p>
            <a:r>
              <a:rPr lang="en-US" altLang="zh-TW" sz="1400" dirty="0">
                <a:solidFill>
                  <a:schemeClr val="bg2">
                    <a:lumMod val="50000"/>
                  </a:schemeClr>
                </a:solidFill>
                <a:latin typeface="Cambria Math" panose="02040503050406030204" pitchFamily="18" charset="0"/>
              </a:rPr>
              <a:t>u</a:t>
            </a:r>
            <a:r>
              <a:rPr lang="zh-TW" altLang="en-US" sz="1400" dirty="0">
                <a:solidFill>
                  <a:schemeClr val="bg2">
                    <a:lumMod val="50000"/>
                  </a:schemeClr>
                </a:solidFill>
                <a:latin typeface="新細明體" panose="02020500000000000000" pitchFamily="18" charset="-120"/>
              </a:rPr>
              <a:t>：男方死亡年齡的累積邊際分佈，即</a:t>
            </a:r>
            <a:r>
              <a:rPr lang="en-US" altLang="zh-TW" sz="1400" dirty="0">
                <a:solidFill>
                  <a:schemeClr val="bg2">
                    <a:lumMod val="50000"/>
                  </a:schemeClr>
                </a:solidFill>
                <a:latin typeface="Cambria Math" panose="02040503050406030204" pitchFamily="18" charset="0"/>
              </a:rPr>
              <a:t>u=P(</a:t>
            </a:r>
            <a:r>
              <a:rPr lang="en-US" altLang="zh-TW" sz="1400" dirty="0" err="1">
                <a:solidFill>
                  <a:schemeClr val="bg2">
                    <a:lumMod val="50000"/>
                  </a:schemeClr>
                </a:solidFill>
                <a:latin typeface="Cambria Math" panose="02040503050406030204" pitchFamily="18" charset="0"/>
              </a:rPr>
              <a:t>X≤x</a:t>
            </a:r>
            <a:r>
              <a:rPr lang="en-US" altLang="zh-TW" sz="1400" dirty="0">
                <a:solidFill>
                  <a:schemeClr val="bg2">
                    <a:lumMod val="50000"/>
                  </a:schemeClr>
                </a:solidFill>
                <a:latin typeface="Cambria Math" panose="02040503050406030204" pitchFamily="18" charset="0"/>
              </a:rPr>
              <a:t>) </a:t>
            </a:r>
          </a:p>
          <a:p>
            <a:r>
              <a:rPr lang="en-US" altLang="zh-TW" sz="1400" dirty="0">
                <a:solidFill>
                  <a:schemeClr val="bg2">
                    <a:lumMod val="50000"/>
                  </a:schemeClr>
                </a:solidFill>
                <a:latin typeface="Cambria Math" panose="02040503050406030204" pitchFamily="18" charset="0"/>
              </a:rPr>
              <a:t>v</a:t>
            </a:r>
            <a:r>
              <a:rPr lang="zh-TW" altLang="en-US" sz="1400" dirty="0">
                <a:solidFill>
                  <a:schemeClr val="bg2">
                    <a:lumMod val="50000"/>
                  </a:schemeClr>
                </a:solidFill>
                <a:latin typeface="新細明體" panose="02020500000000000000" pitchFamily="18" charset="-120"/>
              </a:rPr>
              <a:t>：女方死亡年齡的累積邊際分佈，即</a:t>
            </a:r>
            <a:r>
              <a:rPr lang="en-US" altLang="zh-TW" sz="1400" dirty="0">
                <a:solidFill>
                  <a:schemeClr val="bg2">
                    <a:lumMod val="50000"/>
                  </a:schemeClr>
                </a:solidFill>
                <a:latin typeface="Cambria Math" panose="02040503050406030204" pitchFamily="18" charset="0"/>
              </a:rPr>
              <a:t>v=P(</a:t>
            </a:r>
            <a:r>
              <a:rPr lang="en-US" altLang="zh-TW" sz="1400" dirty="0" err="1">
                <a:solidFill>
                  <a:schemeClr val="bg2">
                    <a:lumMod val="50000"/>
                  </a:schemeClr>
                </a:solidFill>
                <a:latin typeface="Cambria Math" panose="02040503050406030204" pitchFamily="18" charset="0"/>
              </a:rPr>
              <a:t>Y≤y</a:t>
            </a:r>
            <a:r>
              <a:rPr lang="en-US" altLang="zh-TW" sz="1400" dirty="0">
                <a:solidFill>
                  <a:schemeClr val="bg2">
                    <a:lumMod val="50000"/>
                  </a:schemeClr>
                </a:solidFill>
                <a:latin typeface="Cambria Math" panose="02040503050406030204" pitchFamily="18" charset="0"/>
              </a:rPr>
              <a:t>) </a:t>
            </a:r>
            <a:endParaRPr lang="zh-TW" altLang="en-US" sz="1400" dirty="0">
              <a:solidFill>
                <a:schemeClr val="bg2">
                  <a:lumMod val="50000"/>
                </a:schemeClr>
              </a:solidFill>
            </a:endParaRPr>
          </a:p>
        </p:txBody>
      </p:sp>
      <p:sp>
        <p:nvSpPr>
          <p:cNvPr id="7" name="矩形 6">
            <a:extLst>
              <a:ext uri="{FF2B5EF4-FFF2-40B4-BE49-F238E27FC236}">
                <a16:creationId xmlns:a16="http://schemas.microsoft.com/office/drawing/2014/main" id="{A992D06F-7576-4061-BAFE-EE5FF278A2D3}"/>
              </a:ext>
            </a:extLst>
          </p:cNvPr>
          <p:cNvSpPr/>
          <p:nvPr/>
        </p:nvSpPr>
        <p:spPr>
          <a:xfrm>
            <a:off x="1325731" y="4507772"/>
            <a:ext cx="9903434" cy="369332"/>
          </a:xfrm>
          <a:prstGeom prst="rect">
            <a:avLst/>
          </a:prstGeom>
        </p:spPr>
        <p:txBody>
          <a:bodyPr wrap="square">
            <a:spAutoFit/>
          </a:bodyPr>
          <a:lstStyle/>
          <a:p>
            <a:r>
              <a:rPr lang="en-US" altLang="zh-TW" dirty="0">
                <a:solidFill>
                  <a:srgbClr val="000000"/>
                </a:solidFill>
                <a:latin typeface="Calibri" panose="020F0502020204030204" pitchFamily="34" charset="0"/>
              </a:rPr>
              <a:t>Nelsen (1986)</a:t>
            </a:r>
            <a:r>
              <a:rPr lang="zh-TW" altLang="en-US" dirty="0">
                <a:solidFill>
                  <a:srgbClr val="000000"/>
                </a:solidFill>
                <a:latin typeface="新細明體" panose="02020500000000000000" pitchFamily="18" charset="-120"/>
              </a:rPr>
              <a:t>之中提到，可以使用以下的轉換式將相依參數</a:t>
            </a:r>
            <a:r>
              <a:rPr lang="zh-TW" altLang="en-US" dirty="0">
                <a:solidFill>
                  <a:srgbClr val="000000"/>
                </a:solidFill>
                <a:latin typeface="Cambria Math" panose="02040503050406030204" pitchFamily="18" charset="0"/>
              </a:rPr>
              <a:t>𝛼</a:t>
            </a:r>
            <a:r>
              <a:rPr lang="zh-TW" altLang="en-US" dirty="0">
                <a:solidFill>
                  <a:srgbClr val="000000"/>
                </a:solidFill>
                <a:latin typeface="新細明體" panose="02020500000000000000" pitchFamily="18" charset="-120"/>
              </a:rPr>
              <a:t>轉為夫妻之間死亡年齡的相關係數</a:t>
            </a:r>
            <a:r>
              <a:rPr lang="en-US" altLang="zh-TW" dirty="0">
                <a:solidFill>
                  <a:srgbClr val="000000"/>
                </a:solidFill>
                <a:latin typeface="Cambria Math" panose="02040503050406030204" pitchFamily="18" charset="0"/>
              </a:rPr>
              <a:t>ρ </a:t>
            </a:r>
            <a:endParaRPr lang="zh-TW" altLang="en-US" dirty="0"/>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97D43E78-D591-47A8-B018-D9AA79746C4A}"/>
                  </a:ext>
                </a:extLst>
              </p:cNvPr>
              <p:cNvSpPr/>
              <p:nvPr/>
            </p:nvSpPr>
            <p:spPr>
              <a:xfrm>
                <a:off x="1474088" y="5248794"/>
                <a:ext cx="3413114" cy="547394"/>
              </a:xfrm>
              <a:prstGeom prst="rect">
                <a:avLst/>
              </a:prstGeom>
            </p:spPr>
            <p:txBody>
              <a:bodyPr wrap="none">
                <a:spAutoFit/>
              </a:bodyPr>
              <a:lstStyle/>
              <a:p>
                <a:r>
                  <a:rPr lang="el-GR" altLang="zh-TW" dirty="0">
                    <a:solidFill>
                      <a:srgbClr val="000000"/>
                    </a:solidFill>
                    <a:latin typeface="Cambria Math" panose="02040503050406030204" pitchFamily="18" charset="0"/>
                  </a:rPr>
                  <a:t>ρ(α)</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1</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 </a:t>
                </a:r>
                <a14:m>
                  <m:oMath xmlns:m="http://schemas.openxmlformats.org/officeDocument/2006/math">
                    <m:f>
                      <m:fPr>
                        <m:ctrlPr>
                          <a:rPr lang="en-US" altLang="zh-TW" i="1" smtClean="0">
                            <a:solidFill>
                              <a:schemeClr val="tx1"/>
                            </a:solidFill>
                            <a:latin typeface="Cambria Math" panose="02040503050406030204" pitchFamily="18" charset="0"/>
                          </a:rPr>
                        </m:ctrlPr>
                      </m:fPr>
                      <m:num>
                        <m:r>
                          <m:rPr>
                            <m:nor/>
                          </m:rPr>
                          <a:rPr lang="el-GR" altLang="zh-TW" dirty="0" smtClean="0">
                            <a:solidFill>
                              <a:srgbClr val="000000"/>
                            </a:solidFill>
                            <a:latin typeface="Cambria Math" panose="02040503050406030204" pitchFamily="18" charset="0"/>
                          </a:rPr>
                          <m:t>12[</m:t>
                        </m:r>
                        <m:r>
                          <m:rPr>
                            <m:nor/>
                          </m:rPr>
                          <a:rPr lang="en-US" altLang="zh-TW" dirty="0" smtClean="0">
                            <a:solidFill>
                              <a:srgbClr val="000000"/>
                            </a:solidFill>
                            <a:latin typeface="Cambria Math" panose="02040503050406030204" pitchFamily="18" charset="0"/>
                          </a:rPr>
                          <m:t>D</m:t>
                        </m:r>
                        <m:r>
                          <m:rPr>
                            <m:nor/>
                          </m:rPr>
                          <a:rPr lang="en-US" altLang="zh-TW" sz="1100" b="0" i="0" u="none" strike="noStrike" baseline="0" dirty="0" smtClean="0">
                            <a:solidFill>
                              <a:srgbClr val="000000"/>
                            </a:solidFill>
                            <a:latin typeface="Cambria Math" panose="02040503050406030204" pitchFamily="18" charset="0"/>
                          </a:rPr>
                          <m:t>2</m:t>
                        </m:r>
                        <m:r>
                          <m:rPr>
                            <m:nor/>
                          </m:rPr>
                          <a:rPr lang="en-US" altLang="zh-TW" dirty="0" smtClean="0">
                            <a:solidFill>
                              <a:srgbClr val="000000"/>
                            </a:solidFill>
                            <a:latin typeface="Cambria Math" panose="02040503050406030204" pitchFamily="18" charset="0"/>
                          </a:rPr>
                          <m:t>(−</m:t>
                        </m:r>
                        <m:r>
                          <m:rPr>
                            <m:nor/>
                          </m:rPr>
                          <a:rPr lang="el-GR" altLang="zh-TW" dirty="0" smtClean="0">
                            <a:solidFill>
                              <a:srgbClr val="000000"/>
                            </a:solidFill>
                            <a:latin typeface="Cambria Math" panose="02040503050406030204" pitchFamily="18" charset="0"/>
                          </a:rPr>
                          <m:t>α</m:t>
                        </m:r>
                        <m:r>
                          <m:rPr>
                            <m:nor/>
                          </m:rPr>
                          <a:rPr lang="el-GR" altLang="zh-TW" dirty="0" smtClean="0">
                            <a:solidFill>
                              <a:srgbClr val="000000"/>
                            </a:solidFill>
                            <a:latin typeface="Cambria Math" panose="02040503050406030204" pitchFamily="18" charset="0"/>
                          </a:rPr>
                          <m:t>)−</m:t>
                        </m:r>
                        <m:r>
                          <m:rPr>
                            <m:nor/>
                          </m:rPr>
                          <a:rPr lang="en-US" altLang="zh-TW" dirty="0" smtClean="0">
                            <a:solidFill>
                              <a:srgbClr val="000000"/>
                            </a:solidFill>
                            <a:latin typeface="Cambria Math" panose="02040503050406030204" pitchFamily="18" charset="0"/>
                          </a:rPr>
                          <m:t>D</m:t>
                        </m:r>
                        <m:r>
                          <m:rPr>
                            <m:nor/>
                          </m:rPr>
                          <a:rPr lang="en-US" altLang="zh-TW" sz="1100" b="0" i="0" u="none" strike="noStrike" baseline="0" dirty="0" smtClean="0">
                            <a:solidFill>
                              <a:srgbClr val="000000"/>
                            </a:solidFill>
                            <a:latin typeface="Cambria Math" panose="02040503050406030204" pitchFamily="18" charset="0"/>
                          </a:rPr>
                          <m:t>1</m:t>
                        </m:r>
                        <m:r>
                          <m:rPr>
                            <m:nor/>
                          </m:rPr>
                          <a:rPr lang="en-US" altLang="zh-TW" dirty="0" smtClean="0">
                            <a:solidFill>
                              <a:srgbClr val="000000"/>
                            </a:solidFill>
                            <a:latin typeface="Cambria Math" panose="02040503050406030204" pitchFamily="18" charset="0"/>
                          </a:rPr>
                          <m:t>(−</m:t>
                        </m:r>
                        <m:r>
                          <m:rPr>
                            <m:nor/>
                          </m:rPr>
                          <a:rPr lang="el-GR" altLang="zh-TW" dirty="0" smtClean="0">
                            <a:solidFill>
                              <a:srgbClr val="000000"/>
                            </a:solidFill>
                            <a:latin typeface="Cambria Math" panose="02040503050406030204" pitchFamily="18" charset="0"/>
                          </a:rPr>
                          <m:t>α</m:t>
                        </m:r>
                        <m:r>
                          <m:rPr>
                            <m:nor/>
                          </m:rPr>
                          <a:rPr lang="el-GR" altLang="zh-TW" dirty="0" smtClean="0">
                            <a:solidFill>
                              <a:srgbClr val="000000"/>
                            </a:solidFill>
                            <a:latin typeface="Cambria Math" panose="02040503050406030204" pitchFamily="18" charset="0"/>
                          </a:rPr>
                          <m:t>)]</m:t>
                        </m:r>
                      </m:num>
                      <m:den>
                        <m:r>
                          <m:rPr>
                            <m:nor/>
                          </m:rPr>
                          <a:rPr lang="zh-TW" altLang="en-US" smtClean="0"/>
                          <m:t>𝛼</m:t>
                        </m:r>
                      </m:den>
                    </m:f>
                  </m:oMath>
                </a14:m>
                <a:endParaRPr lang="zh-TW" altLang="en-US" dirty="0"/>
              </a:p>
            </p:txBody>
          </p:sp>
        </mc:Choice>
        <mc:Fallback>
          <p:sp>
            <p:nvSpPr>
              <p:cNvPr id="8" name="矩形 7">
                <a:extLst>
                  <a:ext uri="{FF2B5EF4-FFF2-40B4-BE49-F238E27FC236}">
                    <a16:creationId xmlns:a16="http://schemas.microsoft.com/office/drawing/2014/main" id="{97D43E78-D591-47A8-B018-D9AA79746C4A}"/>
                  </a:ext>
                </a:extLst>
              </p:cNvPr>
              <p:cNvSpPr>
                <a:spLocks noRot="1" noChangeAspect="1" noMove="1" noResize="1" noEditPoints="1" noAdjustHandles="1" noChangeArrowheads="1" noChangeShapeType="1" noTextEdit="1"/>
              </p:cNvSpPr>
              <p:nvPr/>
            </p:nvSpPr>
            <p:spPr>
              <a:xfrm>
                <a:off x="1474088" y="5248794"/>
                <a:ext cx="3413114" cy="547394"/>
              </a:xfrm>
              <a:prstGeom prst="rect">
                <a:avLst/>
              </a:prstGeom>
              <a:blipFill>
                <a:blip r:embed="rId3"/>
                <a:stretch>
                  <a:fillRect l="-1607" b="-4444"/>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id="{31CAB126-E780-459B-BE15-A8017631E0C9}"/>
                  </a:ext>
                </a:extLst>
              </p:cNvPr>
              <p:cNvSpPr/>
              <p:nvPr/>
            </p:nvSpPr>
            <p:spPr>
              <a:xfrm>
                <a:off x="5221942" y="5367669"/>
                <a:ext cx="5408532" cy="514885"/>
              </a:xfrm>
              <a:prstGeom prst="rect">
                <a:avLst/>
              </a:prstGeom>
            </p:spPr>
            <p:txBody>
              <a:bodyPr wrap="none">
                <a:spAutoFit/>
              </a:bodyPr>
              <a:lstStyle/>
              <a:p>
                <a:r>
                  <a:rPr lang="zh-TW" altLang="en-US" sz="1600" dirty="0">
                    <a:solidFill>
                      <a:schemeClr val="bg2">
                        <a:lumMod val="50000"/>
                      </a:schemeClr>
                    </a:solidFill>
                    <a:latin typeface="新細明體" panose="02020500000000000000" pitchFamily="18" charset="-120"/>
                  </a:rPr>
                  <a:t>其中</a:t>
                </a:r>
                <a:r>
                  <a:rPr lang="en-US" altLang="zh-TW" sz="1600" dirty="0">
                    <a:solidFill>
                      <a:schemeClr val="bg2">
                        <a:lumMod val="50000"/>
                      </a:schemeClr>
                    </a:solidFill>
                    <a:latin typeface="Cambria Math" panose="02040503050406030204" pitchFamily="18" charset="0"/>
                  </a:rPr>
                  <a:t>D</a:t>
                </a:r>
                <a:r>
                  <a:rPr lang="zh-TW" altLang="en-US" sz="1050" dirty="0">
                    <a:solidFill>
                      <a:schemeClr val="bg2">
                        <a:lumMod val="50000"/>
                      </a:schemeClr>
                    </a:solidFill>
                    <a:latin typeface="Cambria Math" panose="02040503050406030204" pitchFamily="18" charset="0"/>
                  </a:rPr>
                  <a:t>𝑘</a:t>
                </a:r>
                <a:r>
                  <a:rPr lang="en-US" altLang="zh-TW" sz="1600" dirty="0">
                    <a:solidFill>
                      <a:schemeClr val="bg2">
                        <a:lumMod val="50000"/>
                      </a:schemeClr>
                    </a:solidFill>
                    <a:latin typeface="Cambria Math" panose="02040503050406030204" pitchFamily="18" charset="0"/>
                  </a:rPr>
                  <a:t>(</a:t>
                </a:r>
                <a:r>
                  <a:rPr lang="zh-TW" altLang="en-US" sz="1600" dirty="0">
                    <a:solidFill>
                      <a:schemeClr val="bg2">
                        <a:lumMod val="50000"/>
                      </a:schemeClr>
                    </a:solidFill>
                    <a:latin typeface="Cambria Math" panose="02040503050406030204" pitchFamily="18" charset="0"/>
                  </a:rPr>
                  <a:t>𝑥</a:t>
                </a:r>
                <a:r>
                  <a:rPr lang="en-US" altLang="zh-TW" sz="1600" dirty="0">
                    <a:solidFill>
                      <a:schemeClr val="bg2">
                        <a:lumMod val="50000"/>
                      </a:schemeClr>
                    </a:solidFill>
                    <a:latin typeface="Cambria Math" panose="02040503050406030204" pitchFamily="18" charset="0"/>
                  </a:rPr>
                  <a:t>)=</a:t>
                </a:r>
                <a:r>
                  <a:rPr lang="zh-TW" altLang="en-US" sz="1600" dirty="0">
                    <a:solidFill>
                      <a:schemeClr val="bg2">
                        <a:lumMod val="50000"/>
                      </a:schemeClr>
                    </a:solidFill>
                    <a:latin typeface="Cambria Math" panose="02040503050406030204" pitchFamily="18" charset="0"/>
                  </a:rPr>
                  <a:t>𝑘𝑥</a:t>
                </a:r>
                <a:r>
                  <a:rPr lang="en-US" altLang="zh-TW" baseline="30000" dirty="0">
                    <a:solidFill>
                      <a:schemeClr val="bg2">
                        <a:lumMod val="50000"/>
                      </a:schemeClr>
                    </a:solidFill>
                    <a:latin typeface="Cambria Math" panose="02040503050406030204" pitchFamily="18" charset="0"/>
                  </a:rPr>
                  <a:t>−</a:t>
                </a:r>
                <a:r>
                  <a:rPr lang="zh-TW" altLang="en-US" baseline="30000" dirty="0">
                    <a:solidFill>
                      <a:schemeClr val="bg2">
                        <a:lumMod val="50000"/>
                      </a:schemeClr>
                    </a:solidFill>
                    <a:latin typeface="Cambria Math" panose="02040503050406030204" pitchFamily="18" charset="0"/>
                  </a:rPr>
                  <a:t>𝑘</a:t>
                </a:r>
                <a:r>
                  <a:rPr lang="en-US" altLang="zh-TW" sz="1600" dirty="0">
                    <a:solidFill>
                      <a:schemeClr val="bg2">
                        <a:lumMod val="50000"/>
                      </a:schemeClr>
                    </a:solidFill>
                    <a:latin typeface="Cambria Math" panose="02040503050406030204" pitchFamily="18" charset="0"/>
                  </a:rPr>
                  <a:t>∫</a:t>
                </a:r>
                <a:r>
                  <a:rPr lang="en-US" altLang="zh-TW" sz="1600" baseline="-25000" dirty="0">
                    <a:solidFill>
                      <a:schemeClr val="bg2">
                        <a:lumMod val="50000"/>
                      </a:schemeClr>
                    </a:solidFill>
                    <a:latin typeface="Cambria Math" panose="02040503050406030204" pitchFamily="18" charset="0"/>
                  </a:rPr>
                  <a:t>0</a:t>
                </a:r>
                <a:r>
                  <a:rPr lang="en-US" altLang="zh-TW" sz="1600" baseline="30000" dirty="0">
                    <a:solidFill>
                      <a:schemeClr val="bg2">
                        <a:lumMod val="50000"/>
                      </a:schemeClr>
                    </a:solidFill>
                    <a:latin typeface="Cambria Math" panose="02040503050406030204" pitchFamily="18" charset="0"/>
                  </a:rPr>
                  <a:t>x   </a:t>
                </a:r>
                <a14:m>
                  <m:oMath xmlns:m="http://schemas.openxmlformats.org/officeDocument/2006/math">
                    <m:f>
                      <m:fPr>
                        <m:ctrlPr>
                          <a:rPr lang="en-US" altLang="zh-TW" i="1" smtClean="0">
                            <a:solidFill>
                              <a:schemeClr val="bg2">
                                <a:lumMod val="50000"/>
                              </a:schemeClr>
                            </a:solidFill>
                            <a:latin typeface="Cambria Math" panose="02040503050406030204" pitchFamily="18" charset="0"/>
                          </a:rPr>
                        </m:ctrlPr>
                      </m:fPr>
                      <m:num>
                        <m:r>
                          <a:rPr lang="en-US" altLang="zh-TW" b="0" i="1" dirty="0" smtClean="0">
                            <a:solidFill>
                              <a:schemeClr val="bg2">
                                <a:lumMod val="50000"/>
                              </a:schemeClr>
                            </a:solidFill>
                            <a:latin typeface="Cambria Math" panose="02040503050406030204" pitchFamily="18" charset="0"/>
                          </a:rPr>
                          <m:t> </m:t>
                        </m:r>
                        <m:r>
                          <m:rPr>
                            <m:nor/>
                          </m:rPr>
                          <a:rPr lang="zh-TW" altLang="en-US" dirty="0" smtClean="0">
                            <a:solidFill>
                              <a:schemeClr val="bg2">
                                <a:lumMod val="50000"/>
                              </a:schemeClr>
                            </a:solidFill>
                            <a:latin typeface="Cambria Math" panose="02040503050406030204" pitchFamily="18" charset="0"/>
                          </a:rPr>
                          <m:t>𝑡</m:t>
                        </m:r>
                        <m:r>
                          <m:rPr>
                            <m:nor/>
                          </m:rPr>
                          <a:rPr lang="zh-TW" altLang="en-US" sz="1100" dirty="0" smtClean="0">
                            <a:solidFill>
                              <a:schemeClr val="bg2">
                                <a:lumMod val="50000"/>
                              </a:schemeClr>
                            </a:solidFill>
                            <a:latin typeface="Cambria Math" panose="02040503050406030204" pitchFamily="18" charset="0"/>
                          </a:rPr>
                          <m:t>𝑘</m:t>
                        </m:r>
                      </m:num>
                      <m:den>
                        <m:r>
                          <m:rPr>
                            <m:nor/>
                          </m:rPr>
                          <a:rPr lang="en-US" altLang="zh-TW" b="0" i="0" dirty="0" smtClean="0">
                            <a:solidFill>
                              <a:schemeClr val="bg2">
                                <a:lumMod val="50000"/>
                              </a:schemeClr>
                            </a:solidFill>
                            <a:latin typeface="Cambria Math" panose="02040503050406030204" pitchFamily="18" charset="0"/>
                          </a:rPr>
                          <m:t>e</m:t>
                        </m:r>
                        <m:r>
                          <m:rPr>
                            <m:nor/>
                          </m:rPr>
                          <a:rPr lang="en-US" altLang="zh-TW" b="0" i="0" baseline="30000" dirty="0" smtClean="0">
                            <a:solidFill>
                              <a:schemeClr val="bg2">
                                <a:lumMod val="50000"/>
                              </a:schemeClr>
                            </a:solidFill>
                            <a:latin typeface="Cambria Math" panose="02040503050406030204" pitchFamily="18" charset="0"/>
                          </a:rPr>
                          <m:t>t</m:t>
                        </m:r>
                        <m:r>
                          <m:rPr>
                            <m:nor/>
                          </m:rPr>
                          <a:rPr lang="en-US" altLang="zh-TW" dirty="0" smtClean="0">
                            <a:solidFill>
                              <a:schemeClr val="bg2">
                                <a:lumMod val="50000"/>
                              </a:schemeClr>
                            </a:solidFill>
                            <a:latin typeface="Cambria Math" panose="02040503050406030204" pitchFamily="18" charset="0"/>
                          </a:rPr>
                          <m:t>−1</m:t>
                        </m:r>
                      </m:den>
                    </m:f>
                  </m:oMath>
                </a14:m>
                <a:r>
                  <a:rPr lang="zh-TW" altLang="en-US" sz="1600" dirty="0">
                    <a:solidFill>
                      <a:schemeClr val="bg2">
                        <a:lumMod val="50000"/>
                      </a:schemeClr>
                    </a:solidFill>
                    <a:latin typeface="Cambria Math" panose="02040503050406030204" pitchFamily="18" charset="0"/>
                  </a:rPr>
                  <a:t> 𝑑𝑡 </a:t>
                </a:r>
                <a:r>
                  <a:rPr lang="zh-TW" altLang="en-US" sz="1600" dirty="0">
                    <a:solidFill>
                      <a:schemeClr val="bg2">
                        <a:lumMod val="50000"/>
                      </a:schemeClr>
                    </a:solidFill>
                    <a:latin typeface="新細明體" panose="02020500000000000000" pitchFamily="18" charset="-120"/>
                  </a:rPr>
                  <a:t>，</a:t>
                </a:r>
                <a:r>
                  <a:rPr lang="en-US" altLang="zh-TW" sz="1600" dirty="0">
                    <a:solidFill>
                      <a:schemeClr val="bg2">
                        <a:lumMod val="50000"/>
                      </a:schemeClr>
                    </a:solidFill>
                    <a:latin typeface="Cambria Math" panose="02040503050406030204" pitchFamily="18" charset="0"/>
                  </a:rPr>
                  <a:t>k=1</a:t>
                </a:r>
                <a:r>
                  <a:rPr lang="zh-TW" altLang="en-US" sz="1600" dirty="0">
                    <a:solidFill>
                      <a:schemeClr val="bg2">
                        <a:lumMod val="50000"/>
                      </a:schemeClr>
                    </a:solidFill>
                    <a:latin typeface="新細明體" panose="02020500000000000000" pitchFamily="18" charset="-120"/>
                  </a:rPr>
                  <a:t>、</a:t>
                </a:r>
                <a:r>
                  <a:rPr lang="en-US" altLang="zh-TW" sz="1600" dirty="0">
                    <a:solidFill>
                      <a:schemeClr val="bg2">
                        <a:lumMod val="50000"/>
                      </a:schemeClr>
                    </a:solidFill>
                    <a:latin typeface="Cambria Math" panose="02040503050406030204" pitchFamily="18" charset="0"/>
                  </a:rPr>
                  <a:t>2</a:t>
                </a:r>
                <a:r>
                  <a:rPr lang="zh-TW" altLang="en-US" sz="1600" dirty="0">
                    <a:solidFill>
                      <a:schemeClr val="bg2">
                        <a:lumMod val="50000"/>
                      </a:schemeClr>
                    </a:solidFill>
                    <a:latin typeface="新細明體" panose="02020500000000000000" pitchFamily="18" charset="-120"/>
                  </a:rPr>
                  <a:t>，為</a:t>
                </a:r>
                <a:r>
                  <a:rPr lang="en-US" altLang="zh-TW" sz="1600" dirty="0">
                    <a:solidFill>
                      <a:schemeClr val="bg2">
                        <a:lumMod val="50000"/>
                      </a:schemeClr>
                    </a:solidFill>
                    <a:latin typeface="Calibri" panose="020F0502020204030204" pitchFamily="34" charset="0"/>
                  </a:rPr>
                  <a:t>Debye Function</a:t>
                </a:r>
                <a:endParaRPr lang="zh-TW" altLang="en-US" sz="1600" dirty="0">
                  <a:solidFill>
                    <a:schemeClr val="bg2">
                      <a:lumMod val="50000"/>
                    </a:schemeClr>
                  </a:solidFill>
                </a:endParaRPr>
              </a:p>
            </p:txBody>
          </p:sp>
        </mc:Choice>
        <mc:Fallback>
          <p:sp>
            <p:nvSpPr>
              <p:cNvPr id="9" name="矩形 8">
                <a:extLst>
                  <a:ext uri="{FF2B5EF4-FFF2-40B4-BE49-F238E27FC236}">
                    <a16:creationId xmlns:a16="http://schemas.microsoft.com/office/drawing/2014/main" id="{31CAB126-E780-459B-BE15-A8017631E0C9}"/>
                  </a:ext>
                </a:extLst>
              </p:cNvPr>
              <p:cNvSpPr>
                <a:spLocks noRot="1" noChangeAspect="1" noMove="1" noResize="1" noEditPoints="1" noAdjustHandles="1" noChangeArrowheads="1" noChangeShapeType="1" noTextEdit="1"/>
              </p:cNvSpPr>
              <p:nvPr/>
            </p:nvSpPr>
            <p:spPr>
              <a:xfrm>
                <a:off x="5221942" y="5367669"/>
                <a:ext cx="5408532" cy="514885"/>
              </a:xfrm>
              <a:prstGeom prst="rect">
                <a:avLst/>
              </a:prstGeom>
              <a:blipFill>
                <a:blip r:embed="rId4"/>
                <a:stretch>
                  <a:fillRect l="-676" b="-59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7697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270159" y="2618913"/>
            <a:ext cx="3409025" cy="646331"/>
          </a:xfrm>
          <a:prstGeom prst="rect">
            <a:avLst/>
          </a:prstGeom>
          <a:noFill/>
        </p:spPr>
        <p:txBody>
          <a:bodyPr wrap="square" rtlCol="0">
            <a:spAutoFit/>
          </a:bodyPr>
          <a:lstStyle/>
          <a:p>
            <a:r>
              <a:rPr lang="zh-TW" altLang="en-US" sz="3600" dirty="0"/>
              <a:t>研究方法</a:t>
            </a:r>
          </a:p>
        </p:txBody>
      </p:sp>
      <p:sp>
        <p:nvSpPr>
          <p:cNvPr id="3" name="文字方塊 2">
            <a:extLst>
              <a:ext uri="{FF2B5EF4-FFF2-40B4-BE49-F238E27FC236}">
                <a16:creationId xmlns:a16="http://schemas.microsoft.com/office/drawing/2014/main" id="{03D78E4E-D1E8-464D-8B35-4D121D6A6EB0}"/>
              </a:ext>
            </a:extLst>
          </p:cNvPr>
          <p:cNvSpPr txBox="1"/>
          <p:nvPr/>
        </p:nvSpPr>
        <p:spPr>
          <a:xfrm>
            <a:off x="3230530" y="3265244"/>
            <a:ext cx="4448654" cy="369332"/>
          </a:xfrm>
          <a:prstGeom prst="rect">
            <a:avLst/>
          </a:prstGeom>
          <a:noFill/>
        </p:spPr>
        <p:txBody>
          <a:bodyPr wrap="none" rtlCol="0">
            <a:spAutoFit/>
          </a:bodyPr>
          <a:lstStyle/>
          <a:p>
            <a:r>
              <a:rPr lang="zh-TW" altLang="en-US" dirty="0"/>
              <a:t>累積死亡率、建構</a:t>
            </a:r>
            <a:r>
              <a:rPr lang="en-US" altLang="zh-TW" dirty="0"/>
              <a:t>copula</a:t>
            </a:r>
            <a:r>
              <a:rPr lang="zh-TW" altLang="en-US" dirty="0"/>
              <a:t>、計算條件機率</a:t>
            </a:r>
          </a:p>
        </p:txBody>
      </p:sp>
    </p:spTree>
    <p:extLst>
      <p:ext uri="{BB962C8B-B14F-4D97-AF65-F5344CB8AC3E}">
        <p14:creationId xmlns:p14="http://schemas.microsoft.com/office/powerpoint/2010/main" val="61641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3544560" cy="461665"/>
          </a:xfrm>
          <a:prstGeom prst="rect">
            <a:avLst/>
          </a:prstGeom>
          <a:noFill/>
        </p:spPr>
        <p:txBody>
          <a:bodyPr wrap="none" rtlCol="0">
            <a:spAutoFit/>
          </a:bodyPr>
          <a:lstStyle/>
          <a:p>
            <a:r>
              <a:rPr lang="zh-TW" altLang="en-US" dirty="0"/>
              <a:t>研究方法 </a:t>
            </a:r>
            <a:r>
              <a:rPr lang="en-US" altLang="zh-TW" dirty="0"/>
              <a:t>--</a:t>
            </a:r>
            <a:r>
              <a:rPr lang="zh-TW" altLang="en-US" dirty="0"/>
              <a:t> </a:t>
            </a:r>
            <a:r>
              <a:rPr lang="zh-TW" altLang="en-US" sz="2400" dirty="0"/>
              <a:t>累積死亡率計算</a:t>
            </a:r>
            <a:endParaRPr lang="zh-TW" altLang="en-US" dirty="0"/>
          </a:p>
        </p:txBody>
      </p:sp>
      <p:sp>
        <p:nvSpPr>
          <p:cNvPr id="3" name="矩形 2">
            <a:extLst>
              <a:ext uri="{FF2B5EF4-FFF2-40B4-BE49-F238E27FC236}">
                <a16:creationId xmlns:a16="http://schemas.microsoft.com/office/drawing/2014/main" id="{A021E3A3-4D66-49B1-88E5-63D80AF54462}"/>
              </a:ext>
            </a:extLst>
          </p:cNvPr>
          <p:cNvSpPr/>
          <p:nvPr/>
        </p:nvSpPr>
        <p:spPr>
          <a:xfrm>
            <a:off x="1316854" y="1277035"/>
            <a:ext cx="9144000"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為了使用</a:t>
            </a:r>
            <a:r>
              <a:rPr lang="en-US" altLang="zh-TW" dirty="0">
                <a:solidFill>
                  <a:srgbClr val="000000"/>
                </a:solidFill>
                <a:latin typeface="Calibri" panose="020F0502020204030204" pitchFamily="34" charset="0"/>
                <a:ea typeface="新細明體" panose="02020500000000000000" pitchFamily="18" charset="-120"/>
              </a:rPr>
              <a:t>copula</a:t>
            </a:r>
            <a:r>
              <a:rPr lang="zh-TW" altLang="en-US" dirty="0">
                <a:solidFill>
                  <a:srgbClr val="000000"/>
                </a:solidFill>
                <a:latin typeface="新細明體" panose="02020500000000000000" pitchFamily="18" charset="-120"/>
                <a:ea typeface="新細明體" panose="02020500000000000000" pitchFamily="18" charset="-120"/>
              </a:rPr>
              <a:t>來計算夫妻聯立死亡率，我們需要先將條件死亡率轉換成累積死亡率。</a:t>
            </a:r>
            <a:endParaRPr lang="zh-TW" altLang="en-US" dirty="0"/>
          </a:p>
        </p:txBody>
      </p:sp>
      <p:sp>
        <p:nvSpPr>
          <p:cNvPr id="4" name="矩形 3">
            <a:extLst>
              <a:ext uri="{FF2B5EF4-FFF2-40B4-BE49-F238E27FC236}">
                <a16:creationId xmlns:a16="http://schemas.microsoft.com/office/drawing/2014/main" id="{A9FE34E3-2870-45D4-87DE-B4FD8BBB81A9}"/>
              </a:ext>
            </a:extLst>
          </p:cNvPr>
          <p:cNvSpPr/>
          <p:nvPr/>
        </p:nvSpPr>
        <p:spPr>
          <a:xfrm>
            <a:off x="2204621" y="2102659"/>
            <a:ext cx="6096000" cy="1477328"/>
          </a:xfrm>
          <a:prstGeom prst="rect">
            <a:avLst/>
          </a:prstGeom>
        </p:spPr>
        <p:txBody>
          <a:bodyPr>
            <a:spAutoFit/>
          </a:bodyPr>
          <a:lstStyle/>
          <a:p>
            <a:r>
              <a:rPr lang="zh-TW" altLang="en-US" dirty="0">
                <a:solidFill>
                  <a:srgbClr val="000000"/>
                </a:solidFill>
                <a:latin typeface="新細明體" panose="02020500000000000000" pitchFamily="18" charset="-120"/>
                <a:ea typeface="新細明體" panose="02020500000000000000" pitchFamily="18" charset="-120"/>
              </a:rPr>
              <a:t>      </a:t>
            </a:r>
            <a:r>
              <a:rPr lang="zh-TW" altLang="en-US" dirty="0"/>
              <a:t>條件死亡率：</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X&gt;t−1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p>
          <a:p>
            <a:endParaRPr lang="en-US" altLang="zh-TW" dirty="0">
              <a:solidFill>
                <a:srgbClr val="000000"/>
              </a:solidFill>
              <a:latin typeface="Cambria Math" panose="02040503050406030204" pitchFamily="18" charset="0"/>
              <a:ea typeface="新細明體" panose="02020500000000000000" pitchFamily="18" charset="-120"/>
            </a:endParaRPr>
          </a:p>
          <a:p>
            <a:r>
              <a:rPr lang="en-US" altLang="zh-TW" dirty="0"/>
              <a:t>=&gt;</a:t>
            </a:r>
            <a:r>
              <a:rPr lang="zh-TW" altLang="en-US" dirty="0"/>
              <a:t>條件生存率：</a:t>
            </a:r>
            <a:r>
              <a:rPr lang="en-US" altLang="zh-TW" dirty="0"/>
              <a:t>1</a:t>
            </a:r>
            <a:r>
              <a:rPr lang="zh-TW" altLang="en-US" dirty="0"/>
              <a:t> </a:t>
            </a:r>
            <a:r>
              <a:rPr lang="en-US" altLang="zh-TW" dirty="0"/>
              <a:t>–</a:t>
            </a:r>
            <a:r>
              <a:rPr lang="zh-TW" altLang="en-US" dirty="0"/>
              <a:t> 條件死亡率</a:t>
            </a:r>
            <a:endParaRPr lang="en-US" altLang="zh-TW" dirty="0"/>
          </a:p>
          <a:p>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1−P(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X&gt;t−1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p>
          <a:p>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X&gt;t−1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 </a:t>
            </a:r>
            <a:endParaRPr lang="zh-TW" altLang="en-US" dirty="0"/>
          </a:p>
        </p:txBody>
      </p:sp>
      <p:pic>
        <p:nvPicPr>
          <p:cNvPr id="6" name="圖片 5">
            <a:extLst>
              <a:ext uri="{FF2B5EF4-FFF2-40B4-BE49-F238E27FC236}">
                <a16:creationId xmlns:a16="http://schemas.microsoft.com/office/drawing/2014/main" id="{070781B7-B98B-4CDF-A5A2-AE71616B4513}"/>
              </a:ext>
            </a:extLst>
          </p:cNvPr>
          <p:cNvPicPr>
            <a:picLocks noChangeAspect="1"/>
          </p:cNvPicPr>
          <p:nvPr/>
        </p:nvPicPr>
        <p:blipFill>
          <a:blip r:embed="rId2"/>
          <a:stretch>
            <a:fillRect/>
          </a:stretch>
        </p:blipFill>
        <p:spPr>
          <a:xfrm>
            <a:off x="5333808" y="3579987"/>
            <a:ext cx="1892616" cy="746490"/>
          </a:xfrm>
          <a:prstGeom prst="rect">
            <a:avLst/>
          </a:prstGeom>
        </p:spPr>
      </p:pic>
      <p:pic>
        <p:nvPicPr>
          <p:cNvPr id="7" name="圖片 6">
            <a:extLst>
              <a:ext uri="{FF2B5EF4-FFF2-40B4-BE49-F238E27FC236}">
                <a16:creationId xmlns:a16="http://schemas.microsoft.com/office/drawing/2014/main" id="{8E66914C-2E47-406C-AD44-27B329A5B57F}"/>
              </a:ext>
            </a:extLst>
          </p:cNvPr>
          <p:cNvPicPr>
            <a:picLocks noChangeAspect="1"/>
          </p:cNvPicPr>
          <p:nvPr/>
        </p:nvPicPr>
        <p:blipFill>
          <a:blip r:embed="rId3"/>
          <a:stretch>
            <a:fillRect/>
          </a:stretch>
        </p:blipFill>
        <p:spPr>
          <a:xfrm>
            <a:off x="5157926" y="4310441"/>
            <a:ext cx="4801523" cy="688141"/>
          </a:xfrm>
          <a:prstGeom prst="rect">
            <a:avLst/>
          </a:prstGeom>
        </p:spPr>
      </p:pic>
      <p:sp>
        <p:nvSpPr>
          <p:cNvPr id="8" name="文字方塊 7">
            <a:extLst>
              <a:ext uri="{FF2B5EF4-FFF2-40B4-BE49-F238E27FC236}">
                <a16:creationId xmlns:a16="http://schemas.microsoft.com/office/drawing/2014/main" id="{BF664673-60A9-4563-AAA4-6EAB953F728F}"/>
              </a:ext>
            </a:extLst>
          </p:cNvPr>
          <p:cNvSpPr txBox="1"/>
          <p:nvPr/>
        </p:nvSpPr>
        <p:spPr>
          <a:xfrm>
            <a:off x="2204621" y="3760548"/>
            <a:ext cx="3262432" cy="369332"/>
          </a:xfrm>
          <a:prstGeom prst="rect">
            <a:avLst/>
          </a:prstGeom>
          <a:noFill/>
        </p:spPr>
        <p:txBody>
          <a:bodyPr wrap="none" rtlCol="0">
            <a:spAutoFit/>
          </a:bodyPr>
          <a:lstStyle/>
          <a:p>
            <a:r>
              <a:rPr lang="en-US" altLang="zh-TW" dirty="0"/>
              <a:t>=&gt;</a:t>
            </a:r>
            <a:r>
              <a:rPr lang="zh-TW" altLang="en-US" dirty="0"/>
              <a:t>從基期開始的條件生存率：</a:t>
            </a:r>
          </a:p>
        </p:txBody>
      </p:sp>
      <p:sp>
        <p:nvSpPr>
          <p:cNvPr id="9" name="文字方塊 8">
            <a:extLst>
              <a:ext uri="{FF2B5EF4-FFF2-40B4-BE49-F238E27FC236}">
                <a16:creationId xmlns:a16="http://schemas.microsoft.com/office/drawing/2014/main" id="{CAEC9946-497D-43A8-A59F-ABE95120EE26}"/>
              </a:ext>
            </a:extLst>
          </p:cNvPr>
          <p:cNvSpPr txBox="1"/>
          <p:nvPr/>
        </p:nvSpPr>
        <p:spPr>
          <a:xfrm>
            <a:off x="2204621" y="5317724"/>
            <a:ext cx="2440092" cy="369332"/>
          </a:xfrm>
          <a:prstGeom prst="rect">
            <a:avLst/>
          </a:prstGeom>
          <a:noFill/>
        </p:spPr>
        <p:txBody>
          <a:bodyPr wrap="none" rtlCol="0">
            <a:spAutoFit/>
          </a:bodyPr>
          <a:lstStyle/>
          <a:p>
            <a:r>
              <a:rPr lang="en-US" altLang="zh-TW" dirty="0"/>
              <a:t>=&gt;</a:t>
            </a:r>
            <a:r>
              <a:rPr lang="zh-TW" altLang="en-US" dirty="0"/>
              <a:t>累積死亡機率：</a:t>
            </a:r>
            <a:r>
              <a:rPr lang="en-US" altLang="zh-TW" dirty="0"/>
              <a:t>1</a:t>
            </a:r>
            <a:r>
              <a:rPr lang="zh-TW" altLang="en-US" dirty="0"/>
              <a:t> </a:t>
            </a:r>
            <a:r>
              <a:rPr lang="en-US" altLang="zh-TW" dirty="0"/>
              <a:t>-</a:t>
            </a:r>
            <a:r>
              <a:rPr lang="zh-TW" altLang="en-US" dirty="0"/>
              <a:t> </a:t>
            </a:r>
          </a:p>
        </p:txBody>
      </p:sp>
      <p:pic>
        <p:nvPicPr>
          <p:cNvPr id="10" name="圖片 9">
            <a:extLst>
              <a:ext uri="{FF2B5EF4-FFF2-40B4-BE49-F238E27FC236}">
                <a16:creationId xmlns:a16="http://schemas.microsoft.com/office/drawing/2014/main" id="{4CCE0014-87DE-4E29-85A6-D4FA03A781A5}"/>
              </a:ext>
            </a:extLst>
          </p:cNvPr>
          <p:cNvPicPr>
            <a:picLocks noChangeAspect="1"/>
          </p:cNvPicPr>
          <p:nvPr/>
        </p:nvPicPr>
        <p:blipFill>
          <a:blip r:embed="rId2"/>
          <a:stretch>
            <a:fillRect/>
          </a:stretch>
        </p:blipFill>
        <p:spPr>
          <a:xfrm>
            <a:off x="4520745" y="5129145"/>
            <a:ext cx="1892616" cy="746490"/>
          </a:xfrm>
          <a:prstGeom prst="rect">
            <a:avLst/>
          </a:prstGeom>
        </p:spPr>
      </p:pic>
      <p:pic>
        <p:nvPicPr>
          <p:cNvPr id="11" name="圖片 10">
            <a:extLst>
              <a:ext uri="{FF2B5EF4-FFF2-40B4-BE49-F238E27FC236}">
                <a16:creationId xmlns:a16="http://schemas.microsoft.com/office/drawing/2014/main" id="{00C71CD5-3CD7-4CE8-946D-72DAE9AAA204}"/>
              </a:ext>
            </a:extLst>
          </p:cNvPr>
          <p:cNvPicPr>
            <a:picLocks noChangeAspect="1"/>
          </p:cNvPicPr>
          <p:nvPr/>
        </p:nvPicPr>
        <p:blipFill rotWithShape="1">
          <a:blip r:embed="rId3"/>
          <a:srcRect l="58765"/>
          <a:stretch/>
        </p:blipFill>
        <p:spPr>
          <a:xfrm>
            <a:off x="6351961" y="5129145"/>
            <a:ext cx="1979903" cy="688141"/>
          </a:xfrm>
          <a:prstGeom prst="rect">
            <a:avLst/>
          </a:prstGeom>
        </p:spPr>
      </p:pic>
      <p:sp>
        <p:nvSpPr>
          <p:cNvPr id="13" name="矩形 12">
            <a:extLst>
              <a:ext uri="{FF2B5EF4-FFF2-40B4-BE49-F238E27FC236}">
                <a16:creationId xmlns:a16="http://schemas.microsoft.com/office/drawing/2014/main" id="{394FE496-126D-4E5C-B892-96C58521BDB8}"/>
              </a:ext>
            </a:extLst>
          </p:cNvPr>
          <p:cNvSpPr/>
          <p:nvPr/>
        </p:nvSpPr>
        <p:spPr>
          <a:xfrm>
            <a:off x="6805185" y="5346510"/>
            <a:ext cx="311304" cy="369332"/>
          </a:xfrm>
          <a:prstGeom prst="rect">
            <a:avLst/>
          </a:prstGeom>
        </p:spPr>
        <p:txBody>
          <a:bodyPr wrap="none">
            <a:spAutoFit/>
          </a:bodyPr>
          <a:lstStyle/>
          <a:p>
            <a:r>
              <a:rPr lang="zh-TW" altLang="en-US" b="0" i="0" dirty="0">
                <a:solidFill>
                  <a:srgbClr val="202124"/>
                </a:solidFill>
                <a:effectLst/>
                <a:highlight>
                  <a:srgbClr val="C0C0C0"/>
                </a:highlight>
                <a:latin typeface="arial" panose="020B0604020202020204" pitchFamily="34" charset="0"/>
              </a:rPr>
              <a:t>≤</a:t>
            </a:r>
            <a:endParaRPr lang="zh-TW" altLang="en-US" dirty="0">
              <a:highlight>
                <a:srgbClr val="C0C0C0"/>
              </a:highlight>
            </a:endParaRPr>
          </a:p>
        </p:txBody>
      </p:sp>
    </p:spTree>
    <p:extLst>
      <p:ext uri="{BB962C8B-B14F-4D97-AF65-F5344CB8AC3E}">
        <p14:creationId xmlns:p14="http://schemas.microsoft.com/office/powerpoint/2010/main" val="325140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3074881" cy="461665"/>
          </a:xfrm>
          <a:prstGeom prst="rect">
            <a:avLst/>
          </a:prstGeom>
          <a:noFill/>
        </p:spPr>
        <p:txBody>
          <a:bodyPr wrap="none" rtlCol="0">
            <a:spAutoFit/>
          </a:bodyPr>
          <a:lstStyle/>
          <a:p>
            <a:r>
              <a:rPr lang="zh-TW" altLang="en-US" dirty="0"/>
              <a:t>研究方法 </a:t>
            </a:r>
            <a:r>
              <a:rPr lang="en-US" altLang="zh-TW" dirty="0"/>
              <a:t>--</a:t>
            </a:r>
            <a:r>
              <a:rPr lang="zh-TW" altLang="en-US" dirty="0"/>
              <a:t> </a:t>
            </a:r>
            <a:r>
              <a:rPr lang="zh-TW" altLang="en-US" sz="2400" dirty="0"/>
              <a:t>建構</a:t>
            </a:r>
            <a:r>
              <a:rPr lang="en-US" altLang="zh-TW" sz="2400" dirty="0"/>
              <a:t>copula</a:t>
            </a:r>
            <a:endParaRPr lang="zh-TW" altLang="en-US" dirty="0"/>
          </a:p>
        </p:txBody>
      </p:sp>
      <p:sp>
        <p:nvSpPr>
          <p:cNvPr id="3" name="矩形 2">
            <a:extLst>
              <a:ext uri="{FF2B5EF4-FFF2-40B4-BE49-F238E27FC236}">
                <a16:creationId xmlns:a16="http://schemas.microsoft.com/office/drawing/2014/main" id="{AFADC0EA-9D76-4EF9-B90C-AAB9B7E39259}"/>
              </a:ext>
            </a:extLst>
          </p:cNvPr>
          <p:cNvSpPr/>
          <p:nvPr/>
        </p:nvSpPr>
        <p:spPr>
          <a:xfrm>
            <a:off x="1840637" y="2274838"/>
            <a:ext cx="8510726" cy="2308324"/>
          </a:xfrm>
          <a:prstGeom prst="rect">
            <a:avLst/>
          </a:prstGeom>
        </p:spPr>
        <p:txBody>
          <a:bodyPr wrap="square">
            <a:spAutoFit/>
          </a:bodyPr>
          <a:lstStyle/>
          <a:p>
            <a:r>
              <a:rPr lang="en-US" altLang="zh-TW" dirty="0" err="1">
                <a:solidFill>
                  <a:srgbClr val="000000"/>
                </a:solidFill>
                <a:latin typeface="Calibri" panose="020F0502020204030204" pitchFamily="34" charset="0"/>
              </a:rPr>
              <a:t>Sklar</a:t>
            </a:r>
            <a:r>
              <a:rPr lang="en-US" altLang="zh-TW" dirty="0">
                <a:solidFill>
                  <a:srgbClr val="000000"/>
                </a:solidFill>
                <a:latin typeface="Calibri" panose="020F0502020204030204" pitchFamily="34" charset="0"/>
              </a:rPr>
              <a:t>(1959)</a:t>
            </a:r>
            <a:r>
              <a:rPr lang="zh-TW" altLang="en-US" dirty="0">
                <a:solidFill>
                  <a:srgbClr val="000000"/>
                </a:solidFill>
                <a:latin typeface="新細明體" panose="02020500000000000000" pitchFamily="18" charset="-120"/>
                <a:ea typeface="新細明體" panose="02020500000000000000" pitchFamily="18" charset="-120"/>
              </a:rPr>
              <a:t>中提出</a:t>
            </a:r>
            <a:r>
              <a:rPr lang="en-US" altLang="zh-TW" dirty="0" err="1">
                <a:solidFill>
                  <a:srgbClr val="000000"/>
                </a:solidFill>
                <a:latin typeface="Calibri" panose="020F0502020204030204" pitchFamily="34" charset="0"/>
                <a:ea typeface="新細明體" panose="02020500000000000000" pitchFamily="18" charset="-120"/>
              </a:rPr>
              <a:t>Sklar</a:t>
            </a:r>
            <a:r>
              <a:rPr lang="zh-TW" altLang="en-US" dirty="0">
                <a:solidFill>
                  <a:srgbClr val="000000"/>
                </a:solidFill>
                <a:latin typeface="新細明體" panose="02020500000000000000" pitchFamily="18" charset="-120"/>
                <a:ea typeface="新細明體" panose="02020500000000000000" pitchFamily="18" charset="-120"/>
              </a:rPr>
              <a:t>定理，如果已知邊緣分佈</a:t>
            </a:r>
            <a:r>
              <a:rPr lang="zh-TW" altLang="en-US" dirty="0">
                <a:solidFill>
                  <a:srgbClr val="000000"/>
                </a:solidFill>
                <a:latin typeface="Cambria Math" panose="02040503050406030204" pitchFamily="18" charset="0"/>
                <a:ea typeface="新細明體" panose="02020500000000000000" pitchFamily="18" charset="-120"/>
              </a:rPr>
              <a:t>𝐹</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𝐹</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2</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𝐹</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3</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以及聯合分佈</a:t>
            </a:r>
            <a:r>
              <a:rPr lang="en-US" altLang="zh-TW" dirty="0">
                <a:solidFill>
                  <a:srgbClr val="000000"/>
                </a:solidFill>
                <a:latin typeface="Calibri" panose="020F0502020204030204" pitchFamily="34" charset="0"/>
                <a:ea typeface="新細明體" panose="02020500000000000000" pitchFamily="18" charset="-120"/>
              </a:rPr>
              <a:t>H</a:t>
            </a:r>
            <a:r>
              <a:rPr lang="zh-TW" altLang="en-US" dirty="0">
                <a:solidFill>
                  <a:srgbClr val="000000"/>
                </a:solidFill>
                <a:latin typeface="新細明體" panose="02020500000000000000" pitchFamily="18" charset="-120"/>
                <a:ea typeface="新細明體" panose="02020500000000000000" pitchFamily="18" charset="-120"/>
              </a:rPr>
              <a:t>，則關聯結構</a:t>
            </a:r>
            <a:r>
              <a:rPr lang="en-US" altLang="zh-TW" dirty="0">
                <a:solidFill>
                  <a:srgbClr val="000000"/>
                </a:solidFill>
                <a:latin typeface="Calibri" panose="020F0502020204030204" pitchFamily="34" charset="0"/>
                <a:ea typeface="新細明體" panose="02020500000000000000" pitchFamily="18" charset="-120"/>
              </a:rPr>
              <a:t>C(copula)</a:t>
            </a:r>
            <a:r>
              <a:rPr lang="zh-TW" altLang="en-US" dirty="0">
                <a:solidFill>
                  <a:srgbClr val="000000"/>
                </a:solidFill>
                <a:latin typeface="新細明體" panose="02020500000000000000" pitchFamily="18" charset="-120"/>
                <a:ea typeface="新細明體" panose="02020500000000000000" pitchFamily="18" charset="-120"/>
              </a:rPr>
              <a:t>唯一存在，使得</a:t>
            </a:r>
            <a:r>
              <a:rPr lang="en-US" altLang="zh-TW" dirty="0">
                <a:solidFill>
                  <a:srgbClr val="000000"/>
                </a:solidFill>
                <a:latin typeface="Cambria Math" panose="02040503050406030204" pitchFamily="18" charset="0"/>
                <a:ea typeface="新細明體" panose="02020500000000000000" pitchFamily="18" charset="-120"/>
              </a:rPr>
              <a:t>H=C(F</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en-US" altLang="zh-TW" dirty="0">
                <a:solidFill>
                  <a:srgbClr val="000000"/>
                </a:solidFill>
                <a:latin typeface="Cambria Math" panose="02040503050406030204" pitchFamily="18" charset="0"/>
                <a:ea typeface="新細明體" panose="02020500000000000000" pitchFamily="18" charset="-120"/>
              </a:rPr>
              <a:t>,F</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2</a:t>
            </a:r>
            <a:r>
              <a:rPr lang="en-US" altLang="zh-TW" dirty="0">
                <a:solidFill>
                  <a:srgbClr val="000000"/>
                </a:solidFill>
                <a:latin typeface="Cambria Math" panose="02040503050406030204" pitchFamily="18" charset="0"/>
                <a:ea typeface="新細明體" panose="02020500000000000000" pitchFamily="18" charset="-120"/>
              </a:rPr>
              <a:t>,F</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3</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。換句話說，如果已知邊緣分佈，而我們需要建構聯合分佈，則可以透過建構</a:t>
            </a:r>
            <a:r>
              <a:rPr lang="en-US" altLang="zh-TW" dirty="0">
                <a:solidFill>
                  <a:srgbClr val="000000"/>
                </a:solidFill>
                <a:latin typeface="Calibri" panose="020F0502020204030204" pitchFamily="34" charset="0"/>
                <a:ea typeface="新細明體" panose="02020500000000000000" pitchFamily="18" charset="-120"/>
              </a:rPr>
              <a:t>copula</a:t>
            </a:r>
            <a:r>
              <a:rPr lang="zh-TW" altLang="en-US" dirty="0">
                <a:solidFill>
                  <a:srgbClr val="000000"/>
                </a:solidFill>
                <a:latin typeface="新細明體" panose="02020500000000000000" pitchFamily="18" charset="-120"/>
                <a:ea typeface="新細明體" panose="02020500000000000000" pitchFamily="18" charset="-120"/>
              </a:rPr>
              <a:t>來達成這一目標。</a:t>
            </a:r>
            <a:endParaRPr lang="en-US" altLang="zh-TW" dirty="0">
              <a:solidFill>
                <a:srgbClr val="000000"/>
              </a:solidFill>
              <a:latin typeface="新細明體" panose="02020500000000000000" pitchFamily="18" charset="-120"/>
              <a:ea typeface="新細明體" panose="02020500000000000000" pitchFamily="18" charset="-120"/>
            </a:endParaRPr>
          </a:p>
          <a:p>
            <a:endParaRPr lang="zh-TW" altLang="en-US"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本篇論文中使用的是</a:t>
            </a:r>
            <a:r>
              <a:rPr lang="en-US" altLang="zh-TW" dirty="0">
                <a:solidFill>
                  <a:srgbClr val="000000"/>
                </a:solidFill>
                <a:latin typeface="Calibri" panose="020F0502020204030204" pitchFamily="34" charset="0"/>
                <a:ea typeface="新細明體" panose="02020500000000000000" pitchFamily="18" charset="-120"/>
              </a:rPr>
              <a:t>Frank Copula</a:t>
            </a:r>
            <a:r>
              <a:rPr lang="zh-TW" altLang="en-US" dirty="0">
                <a:solidFill>
                  <a:srgbClr val="000000"/>
                </a:solidFill>
                <a:latin typeface="新細明體" panose="02020500000000000000" pitchFamily="18" charset="-120"/>
                <a:ea typeface="新細明體" panose="02020500000000000000" pitchFamily="18" charset="-120"/>
              </a:rPr>
              <a:t>，上個小節中我們推導了條件分布的累積死亡率，只要將其代入</a:t>
            </a:r>
            <a:r>
              <a:rPr lang="en-US" altLang="zh-TW" dirty="0">
                <a:solidFill>
                  <a:srgbClr val="000000"/>
                </a:solidFill>
                <a:latin typeface="Calibri" panose="020F0502020204030204" pitchFamily="34" charset="0"/>
                <a:ea typeface="新細明體" panose="02020500000000000000" pitchFamily="18" charset="-120"/>
              </a:rPr>
              <a:t>copula</a:t>
            </a:r>
            <a:r>
              <a:rPr lang="zh-TW" altLang="en-US" dirty="0">
                <a:solidFill>
                  <a:srgbClr val="000000"/>
                </a:solidFill>
                <a:latin typeface="新細明體" panose="02020500000000000000" pitchFamily="18" charset="-120"/>
                <a:ea typeface="新細明體" panose="02020500000000000000" pitchFamily="18" charset="-120"/>
              </a:rPr>
              <a:t>，就可以得到夫妻的聯合累積死亡機率。有了累積死亡機率之後，我們便能將其轉換成二維機率密度函數，並依此計算後續要放入模型的各種條件機率。</a:t>
            </a:r>
            <a:endParaRPr lang="zh-TW" altLang="en-US" dirty="0"/>
          </a:p>
        </p:txBody>
      </p:sp>
    </p:spTree>
    <p:extLst>
      <p:ext uri="{BB962C8B-B14F-4D97-AF65-F5344CB8AC3E}">
        <p14:creationId xmlns:p14="http://schemas.microsoft.com/office/powerpoint/2010/main" val="267955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36435" y="432527"/>
            <a:ext cx="3236784" cy="461665"/>
          </a:xfrm>
          <a:prstGeom prst="rect">
            <a:avLst/>
          </a:prstGeom>
          <a:noFill/>
        </p:spPr>
        <p:txBody>
          <a:bodyPr wrap="none" rtlCol="0">
            <a:spAutoFit/>
          </a:bodyPr>
          <a:lstStyle/>
          <a:p>
            <a:r>
              <a:rPr lang="zh-TW" altLang="en-US" dirty="0"/>
              <a:t>研究方法 </a:t>
            </a:r>
            <a:r>
              <a:rPr lang="en-US" altLang="zh-TW" dirty="0"/>
              <a:t>--</a:t>
            </a:r>
            <a:r>
              <a:rPr lang="zh-TW" altLang="en-US" dirty="0"/>
              <a:t> </a:t>
            </a:r>
            <a:r>
              <a:rPr lang="zh-TW" altLang="en-US" sz="2400" dirty="0"/>
              <a:t>計算條件機率</a:t>
            </a:r>
            <a:endParaRPr lang="zh-TW" altLang="en-US" dirty="0"/>
          </a:p>
        </p:txBody>
      </p:sp>
      <p:sp>
        <p:nvSpPr>
          <p:cNvPr id="3" name="矩形 2">
            <a:extLst>
              <a:ext uri="{FF2B5EF4-FFF2-40B4-BE49-F238E27FC236}">
                <a16:creationId xmlns:a16="http://schemas.microsoft.com/office/drawing/2014/main" id="{496B8FA0-68E0-46ED-9A31-280239B5F056}"/>
              </a:ext>
            </a:extLst>
          </p:cNvPr>
          <p:cNvSpPr/>
          <p:nvPr/>
        </p:nvSpPr>
        <p:spPr>
          <a:xfrm>
            <a:off x="1344124" y="1438478"/>
            <a:ext cx="9752962"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本篇論文夫妻共保的</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評價模型之中，需要使用的條件機率有：</a:t>
            </a:r>
            <a:r>
              <a:rPr lang="en-US" altLang="zh-TW" dirty="0">
                <a:solidFill>
                  <a:srgbClr val="000000"/>
                </a:solidFill>
                <a:latin typeface="新細明體" panose="02020500000000000000" pitchFamily="18" charset="-120"/>
                <a:ea typeface="新細明體" panose="02020500000000000000" pitchFamily="18" charset="-120"/>
              </a:rPr>
              <a:t>	</a:t>
            </a:r>
            <a:endParaRPr lang="zh-TW" altLang="en-US" dirty="0"/>
          </a:p>
        </p:txBody>
      </p:sp>
      <p:sp>
        <p:nvSpPr>
          <p:cNvPr id="4" name="矩形 3">
            <a:extLst>
              <a:ext uri="{FF2B5EF4-FFF2-40B4-BE49-F238E27FC236}">
                <a16:creationId xmlns:a16="http://schemas.microsoft.com/office/drawing/2014/main" id="{7CC9ACD8-8D99-423D-8E08-5ABCE3DA880D}"/>
              </a:ext>
            </a:extLst>
          </p:cNvPr>
          <p:cNvSpPr/>
          <p:nvPr/>
        </p:nvSpPr>
        <p:spPr>
          <a:xfrm>
            <a:off x="1765495" y="2083553"/>
            <a:ext cx="8910221" cy="1508105"/>
          </a:xfrm>
          <a:prstGeom prst="rect">
            <a:avLst/>
          </a:prstGeom>
        </p:spPr>
        <p:txBody>
          <a:bodyPr wrap="square">
            <a:spAutoFit/>
          </a:bodyPr>
          <a:lstStyle/>
          <a:p>
            <a:endParaRPr lang="zh-TW" altLang="en-US" sz="2000" b="0" i="0" u="none" strike="noStrike" baseline="0" dirty="0">
              <a:solidFill>
                <a:srgbClr val="000000"/>
              </a:solidFill>
              <a:latin typeface="Calibri" panose="020F0502020204030204" pitchFamily="34" charset="0"/>
            </a:endParaRPr>
          </a:p>
          <a:p>
            <a:r>
              <a:rPr lang="en-US" altLang="zh-TW" dirty="0">
                <a:solidFill>
                  <a:srgbClr val="000000"/>
                </a:solidFill>
                <a:latin typeface="Calibri" panose="020F0502020204030204" pitchFamily="34" charset="0"/>
              </a:rPr>
              <a:t>1. </a:t>
            </a:r>
            <a:r>
              <a:rPr lang="zh-TW" altLang="en-US" dirty="0">
                <a:solidFill>
                  <a:srgbClr val="000000"/>
                </a:solidFill>
                <a:latin typeface="新細明體" panose="02020500000000000000" pitchFamily="18" charset="-120"/>
                <a:ea typeface="新細明體" panose="02020500000000000000" pitchFamily="18" charset="-120"/>
              </a:rPr>
              <a:t>該期</a:t>
            </a:r>
            <a:r>
              <a:rPr lang="zh-TW" altLang="en-US" dirty="0">
                <a:solidFill>
                  <a:srgbClr val="00B050"/>
                </a:solidFill>
                <a:latin typeface="新細明體" panose="02020500000000000000" pitchFamily="18" charset="-120"/>
                <a:ea typeface="新細明體" panose="02020500000000000000" pitchFamily="18" charset="-120"/>
              </a:rPr>
              <a:t>夫妻雙方皆存活</a:t>
            </a:r>
            <a:r>
              <a:rPr lang="zh-TW" altLang="en-US" dirty="0">
                <a:solidFill>
                  <a:srgbClr val="000000"/>
                </a:solidFill>
                <a:latin typeface="新細明體" panose="02020500000000000000" pitchFamily="18" charset="-120"/>
                <a:ea typeface="新細明體" panose="02020500000000000000" pitchFamily="18" charset="-120"/>
              </a:rPr>
              <a:t>的條件機率  </a:t>
            </a:r>
            <a:r>
              <a:rPr lang="en-US" altLang="zh-TW"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a:t>
            </a:r>
            <a:r>
              <a:rPr lang="en-US" altLang="zh-TW" dirty="0" err="1">
                <a:solidFill>
                  <a:srgbClr val="000000"/>
                </a:solidFill>
                <a:latin typeface="Cambria Math" panose="02040503050406030204" pitchFamily="18" charset="0"/>
                <a:ea typeface="新細明體" panose="02020500000000000000" pitchFamily="18" charset="-120"/>
              </a:rPr>
              <a:t>i</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 </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X&gt;i−1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 </a:t>
            </a:r>
          </a:p>
          <a:p>
            <a:r>
              <a:rPr lang="en-US" altLang="zh-TW" dirty="0">
                <a:solidFill>
                  <a:srgbClr val="000000"/>
                </a:solidFill>
                <a:latin typeface="Calibri" panose="020F0502020204030204" pitchFamily="34" charset="0"/>
                <a:ea typeface="新細明體" panose="02020500000000000000" pitchFamily="18" charset="-120"/>
              </a:rPr>
              <a:t>2. </a:t>
            </a:r>
            <a:r>
              <a:rPr lang="zh-TW" altLang="en-US" dirty="0">
                <a:solidFill>
                  <a:srgbClr val="000000"/>
                </a:solidFill>
                <a:latin typeface="新細明體" panose="02020500000000000000" pitchFamily="18" charset="-120"/>
                <a:ea typeface="新細明體" panose="02020500000000000000" pitchFamily="18" charset="-120"/>
              </a:rPr>
              <a:t>該期</a:t>
            </a:r>
            <a:r>
              <a:rPr lang="zh-TW" altLang="en-US" dirty="0">
                <a:solidFill>
                  <a:srgbClr val="0070C0"/>
                </a:solidFill>
                <a:latin typeface="新細明體" panose="02020500000000000000" pitchFamily="18" charset="-120"/>
                <a:ea typeface="新細明體" panose="02020500000000000000" pitchFamily="18" charset="-120"/>
              </a:rPr>
              <a:t>男方存活女方死亡</a:t>
            </a:r>
            <a:r>
              <a:rPr lang="zh-TW" altLang="en-US" dirty="0">
                <a:solidFill>
                  <a:srgbClr val="000000"/>
                </a:solidFill>
                <a:latin typeface="新細明體" panose="02020500000000000000" pitchFamily="18" charset="-120"/>
                <a:ea typeface="新細明體" panose="02020500000000000000" pitchFamily="18" charset="-120"/>
              </a:rPr>
              <a:t>的條件機率 </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a:t>
            </a:r>
            <a:r>
              <a:rPr lang="en-US" altLang="zh-TW" dirty="0" err="1">
                <a:solidFill>
                  <a:srgbClr val="000000"/>
                </a:solidFill>
                <a:latin typeface="Cambria Math" panose="02040503050406030204" pitchFamily="18" charset="0"/>
                <a:ea typeface="新細明體" panose="02020500000000000000" pitchFamily="18" charset="-120"/>
              </a:rPr>
              <a:t>i</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Y=j</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X&gt;i−1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 </a:t>
            </a:r>
          </a:p>
          <a:p>
            <a:r>
              <a:rPr lang="en-US" altLang="zh-TW" dirty="0">
                <a:solidFill>
                  <a:srgbClr val="000000"/>
                </a:solidFill>
                <a:latin typeface="Calibri" panose="020F0502020204030204" pitchFamily="34" charset="0"/>
                <a:ea typeface="新細明體" panose="02020500000000000000" pitchFamily="18" charset="-120"/>
              </a:rPr>
              <a:t>3. </a:t>
            </a:r>
            <a:r>
              <a:rPr lang="zh-TW" altLang="en-US" dirty="0">
                <a:solidFill>
                  <a:srgbClr val="000000"/>
                </a:solidFill>
                <a:latin typeface="新細明體" panose="02020500000000000000" pitchFamily="18" charset="-120"/>
                <a:ea typeface="新細明體" panose="02020500000000000000" pitchFamily="18" charset="-120"/>
              </a:rPr>
              <a:t>該期</a:t>
            </a:r>
            <a:r>
              <a:rPr lang="zh-TW" altLang="en-US" dirty="0">
                <a:solidFill>
                  <a:srgbClr val="FF33CC"/>
                </a:solidFill>
                <a:latin typeface="新細明體" panose="02020500000000000000" pitchFamily="18" charset="-120"/>
                <a:ea typeface="新細明體" panose="02020500000000000000" pitchFamily="18" charset="-120"/>
              </a:rPr>
              <a:t>男方死亡女方存活</a:t>
            </a:r>
            <a:r>
              <a:rPr lang="zh-TW" altLang="en-US" dirty="0">
                <a:solidFill>
                  <a:srgbClr val="000000"/>
                </a:solidFill>
                <a:latin typeface="新細明體" panose="02020500000000000000" pitchFamily="18" charset="-120"/>
                <a:ea typeface="新細明體" panose="02020500000000000000" pitchFamily="18" charset="-120"/>
              </a:rPr>
              <a:t>的條件機率 </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a:t>
            </a:r>
            <a:r>
              <a:rPr lang="en-US" altLang="zh-TW" dirty="0" err="1">
                <a:solidFill>
                  <a:srgbClr val="000000"/>
                </a:solidFill>
                <a:latin typeface="Cambria Math" panose="02040503050406030204" pitchFamily="18" charset="0"/>
                <a:ea typeface="新細明體" panose="02020500000000000000" pitchFamily="18" charset="-120"/>
              </a:rPr>
              <a:t>i</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X&gt;i−1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 </a:t>
            </a:r>
          </a:p>
          <a:p>
            <a:r>
              <a:rPr lang="en-US" altLang="zh-TW" dirty="0">
                <a:solidFill>
                  <a:srgbClr val="000000"/>
                </a:solidFill>
                <a:latin typeface="Calibri" panose="020F0502020204030204" pitchFamily="34" charset="0"/>
                <a:ea typeface="新細明體" panose="02020500000000000000" pitchFamily="18" charset="-120"/>
              </a:rPr>
              <a:t>4. </a:t>
            </a:r>
            <a:r>
              <a:rPr lang="zh-TW" altLang="en-US" dirty="0">
                <a:solidFill>
                  <a:srgbClr val="000000"/>
                </a:solidFill>
                <a:latin typeface="新細明體" panose="02020500000000000000" pitchFamily="18" charset="-120"/>
                <a:ea typeface="新細明體" panose="02020500000000000000" pitchFamily="18" charset="-120"/>
              </a:rPr>
              <a:t>該期</a:t>
            </a:r>
            <a:r>
              <a:rPr lang="zh-TW" altLang="en-US" dirty="0">
                <a:solidFill>
                  <a:schemeClr val="accent2">
                    <a:lumMod val="75000"/>
                  </a:schemeClr>
                </a:solidFill>
                <a:latin typeface="新細明體" panose="02020500000000000000" pitchFamily="18" charset="-120"/>
                <a:ea typeface="新細明體" panose="02020500000000000000" pitchFamily="18" charset="-120"/>
              </a:rPr>
              <a:t>夫妻雙方皆死亡</a:t>
            </a:r>
            <a:r>
              <a:rPr lang="zh-TW" altLang="en-US" dirty="0">
                <a:solidFill>
                  <a:srgbClr val="000000"/>
                </a:solidFill>
                <a:latin typeface="新細明體" panose="02020500000000000000" pitchFamily="18" charset="-120"/>
                <a:ea typeface="新細明體" panose="02020500000000000000" pitchFamily="18" charset="-120"/>
              </a:rPr>
              <a:t>的條件機率     </a:t>
            </a:r>
            <a:r>
              <a:rPr lang="en-US" altLang="zh-TW" dirty="0">
                <a:solidFill>
                  <a:srgbClr val="000000"/>
                </a:solidFill>
                <a:latin typeface="Cambria Math" panose="02040503050406030204" pitchFamily="18" charset="0"/>
                <a:ea typeface="新細明體" panose="02020500000000000000" pitchFamily="18" charset="-120"/>
              </a:rPr>
              <a:t>P(</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a:t>
            </a:r>
            <a:r>
              <a:rPr lang="en-US" altLang="zh-TW" dirty="0" err="1">
                <a:solidFill>
                  <a:srgbClr val="000000"/>
                </a:solidFill>
                <a:latin typeface="Cambria Math" panose="02040503050406030204" pitchFamily="18" charset="0"/>
                <a:ea typeface="新細明體" panose="02020500000000000000" pitchFamily="18" charset="-120"/>
              </a:rPr>
              <a:t>i</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Y=j</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X&gt;i−1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Y&gt;j−1</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 </a:t>
            </a:r>
          </a:p>
        </p:txBody>
      </p:sp>
      <p:sp>
        <p:nvSpPr>
          <p:cNvPr id="5" name="矩形 4">
            <a:extLst>
              <a:ext uri="{FF2B5EF4-FFF2-40B4-BE49-F238E27FC236}">
                <a16:creationId xmlns:a16="http://schemas.microsoft.com/office/drawing/2014/main" id="{22AD80EF-9D84-4818-8826-0AD250C84A53}"/>
              </a:ext>
            </a:extLst>
          </p:cNvPr>
          <p:cNvSpPr/>
          <p:nvPr/>
        </p:nvSpPr>
        <p:spPr>
          <a:xfrm>
            <a:off x="2279876" y="4325579"/>
            <a:ext cx="6096000" cy="1169551"/>
          </a:xfrm>
          <a:prstGeom prst="rect">
            <a:avLst/>
          </a:prstGeom>
        </p:spPr>
        <p:txBody>
          <a:bodyPr>
            <a:spAutoFit/>
          </a:bodyPr>
          <a:lstStyle/>
          <a:p>
            <a:r>
              <a:rPr lang="zh-TW" altLang="en-US" sz="1400" dirty="0">
                <a:solidFill>
                  <a:srgbClr val="000000"/>
                </a:solidFill>
                <a:latin typeface="新細明體" panose="02020500000000000000" pitchFamily="18" charset="-120"/>
                <a:ea typeface="新細明體" panose="02020500000000000000" pitchFamily="18" charset="-120"/>
              </a:rPr>
              <a:t>其中：</a:t>
            </a:r>
          </a:p>
          <a:p>
            <a:r>
              <a:rPr lang="en-US" altLang="zh-TW" sz="1400" dirty="0">
                <a:solidFill>
                  <a:srgbClr val="000000"/>
                </a:solidFill>
                <a:latin typeface="Calibri" panose="020F0502020204030204" pitchFamily="34" charset="0"/>
                <a:ea typeface="新細明體" panose="02020500000000000000" pitchFamily="18" charset="-120"/>
              </a:rPr>
              <a:t>X</a:t>
            </a:r>
            <a:r>
              <a:rPr lang="zh-TW" altLang="en-US" sz="1400" dirty="0">
                <a:solidFill>
                  <a:srgbClr val="000000"/>
                </a:solidFill>
                <a:latin typeface="Calibri" panose="020F0502020204030204" pitchFamily="34" charset="0"/>
                <a:ea typeface="新細明體" panose="02020500000000000000" pitchFamily="18" charset="-120"/>
              </a:rPr>
              <a:t>：</a:t>
            </a:r>
            <a:r>
              <a:rPr lang="zh-TW" altLang="en-US" sz="1400" dirty="0">
                <a:solidFill>
                  <a:srgbClr val="000000"/>
                </a:solidFill>
                <a:latin typeface="新細明體" panose="02020500000000000000" pitchFamily="18" charset="-120"/>
                <a:ea typeface="新細明體" panose="02020500000000000000" pitchFamily="18" charset="-120"/>
              </a:rPr>
              <a:t>男方死亡年齡的隨機變數</a:t>
            </a:r>
          </a:p>
          <a:p>
            <a:r>
              <a:rPr lang="en-US" altLang="zh-TW" sz="1400" dirty="0">
                <a:solidFill>
                  <a:srgbClr val="000000"/>
                </a:solidFill>
                <a:latin typeface="Calibri" panose="020F0502020204030204" pitchFamily="34" charset="0"/>
                <a:ea typeface="新細明體" panose="02020500000000000000" pitchFamily="18" charset="-120"/>
              </a:rPr>
              <a:t>Y</a:t>
            </a:r>
            <a:r>
              <a:rPr lang="zh-TW" altLang="en-US" sz="1400" dirty="0">
                <a:solidFill>
                  <a:srgbClr val="000000"/>
                </a:solidFill>
                <a:latin typeface="新細明體" panose="02020500000000000000" pitchFamily="18" charset="-120"/>
                <a:ea typeface="新細明體" panose="02020500000000000000" pitchFamily="18" charset="-120"/>
              </a:rPr>
              <a:t>：女方死亡年齡的隨機變數</a:t>
            </a:r>
          </a:p>
          <a:p>
            <a:r>
              <a:rPr lang="en-US" altLang="zh-TW" sz="1400" dirty="0" err="1">
                <a:solidFill>
                  <a:srgbClr val="000000"/>
                </a:solidFill>
                <a:latin typeface="Calibri" panose="020F0502020204030204" pitchFamily="34" charset="0"/>
                <a:ea typeface="新細明體" panose="02020500000000000000" pitchFamily="18" charset="-120"/>
              </a:rPr>
              <a:t>i</a:t>
            </a:r>
            <a:r>
              <a:rPr lang="zh-TW" altLang="en-US" sz="1400" dirty="0">
                <a:solidFill>
                  <a:srgbClr val="000000"/>
                </a:solidFill>
                <a:latin typeface="新細明體" panose="02020500000000000000" pitchFamily="18" charset="-120"/>
                <a:ea typeface="新細明體" panose="02020500000000000000" pitchFamily="18" charset="-120"/>
              </a:rPr>
              <a:t>：該期男方年齡</a:t>
            </a:r>
          </a:p>
          <a:p>
            <a:r>
              <a:rPr lang="en-US" altLang="zh-TW" sz="1400" dirty="0">
                <a:solidFill>
                  <a:srgbClr val="000000"/>
                </a:solidFill>
                <a:latin typeface="Calibri" panose="020F0502020204030204" pitchFamily="34" charset="0"/>
                <a:ea typeface="新細明體" panose="02020500000000000000" pitchFamily="18" charset="-120"/>
              </a:rPr>
              <a:t>j</a:t>
            </a:r>
            <a:r>
              <a:rPr lang="zh-TW" altLang="en-US" sz="1400" dirty="0">
                <a:solidFill>
                  <a:srgbClr val="000000"/>
                </a:solidFill>
                <a:latin typeface="新細明體" panose="02020500000000000000" pitchFamily="18" charset="-120"/>
                <a:ea typeface="新細明體" panose="02020500000000000000" pitchFamily="18" charset="-120"/>
              </a:rPr>
              <a:t>：該期女方年齡</a:t>
            </a:r>
            <a:endParaRPr lang="zh-TW" altLang="en-US" sz="1400" dirty="0"/>
          </a:p>
        </p:txBody>
      </p:sp>
    </p:spTree>
    <p:extLst>
      <p:ext uri="{BB962C8B-B14F-4D97-AF65-F5344CB8AC3E}">
        <p14:creationId xmlns:p14="http://schemas.microsoft.com/office/powerpoint/2010/main" val="397255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270159" y="2618913"/>
            <a:ext cx="3409025" cy="646331"/>
          </a:xfrm>
          <a:prstGeom prst="rect">
            <a:avLst/>
          </a:prstGeom>
          <a:noFill/>
        </p:spPr>
        <p:txBody>
          <a:bodyPr wrap="square" rtlCol="0">
            <a:spAutoFit/>
          </a:bodyPr>
          <a:lstStyle/>
          <a:p>
            <a:r>
              <a:rPr lang="zh-TW" altLang="en-US" sz="3600" dirty="0"/>
              <a:t>研究方法</a:t>
            </a:r>
          </a:p>
        </p:txBody>
      </p:sp>
      <p:sp>
        <p:nvSpPr>
          <p:cNvPr id="3" name="文字方塊 2">
            <a:extLst>
              <a:ext uri="{FF2B5EF4-FFF2-40B4-BE49-F238E27FC236}">
                <a16:creationId xmlns:a16="http://schemas.microsoft.com/office/drawing/2014/main" id="{03D78E4E-D1E8-464D-8B35-4D121D6A6EB0}"/>
              </a:ext>
            </a:extLst>
          </p:cNvPr>
          <p:cNvSpPr txBox="1"/>
          <p:nvPr/>
        </p:nvSpPr>
        <p:spPr>
          <a:xfrm>
            <a:off x="4731799" y="3329126"/>
            <a:ext cx="1107996" cy="369332"/>
          </a:xfrm>
          <a:prstGeom prst="rect">
            <a:avLst/>
          </a:prstGeom>
          <a:noFill/>
        </p:spPr>
        <p:txBody>
          <a:bodyPr wrap="none" rtlCol="0">
            <a:spAutoFit/>
          </a:bodyPr>
          <a:lstStyle/>
          <a:p>
            <a:r>
              <a:rPr lang="zh-TW" altLang="en-US" dirty="0"/>
              <a:t>樹狀結構</a:t>
            </a:r>
          </a:p>
        </p:txBody>
      </p:sp>
      <p:sp>
        <p:nvSpPr>
          <p:cNvPr id="4" name="矩形 3">
            <a:extLst>
              <a:ext uri="{FF2B5EF4-FFF2-40B4-BE49-F238E27FC236}">
                <a16:creationId xmlns:a16="http://schemas.microsoft.com/office/drawing/2014/main" id="{F7A83CC3-75B6-48AC-A643-BE6D797E4725}"/>
              </a:ext>
            </a:extLst>
          </p:cNvPr>
          <p:cNvSpPr/>
          <p:nvPr/>
        </p:nvSpPr>
        <p:spPr>
          <a:xfrm>
            <a:off x="1809565" y="3762340"/>
            <a:ext cx="8572870" cy="261610"/>
          </a:xfrm>
          <a:prstGeom prst="rect">
            <a:avLst/>
          </a:prstGeom>
        </p:spPr>
        <p:txBody>
          <a:bodyPr wrap="square">
            <a:spAutoFit/>
          </a:bodyPr>
          <a:lstStyle/>
          <a:p>
            <a:r>
              <a:rPr lang="zh-TW" altLang="en-US" sz="1100" dirty="0">
                <a:solidFill>
                  <a:srgbClr val="000000"/>
                </a:solidFill>
                <a:latin typeface="新細明體" panose="02020500000000000000" pitchFamily="18" charset="-120"/>
                <a:ea typeface="新細明體" panose="02020500000000000000" pitchFamily="18" charset="-120"/>
              </a:rPr>
              <a:t>變數設定主要有五個維度，期數</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足標</a:t>
            </a:r>
            <a:r>
              <a:rPr lang="en-US" altLang="zh-TW" sz="1100" dirty="0">
                <a:solidFill>
                  <a:srgbClr val="000000"/>
                </a:solidFill>
                <a:latin typeface="Calibri" panose="020F0502020204030204" pitchFamily="34" charset="0"/>
                <a:ea typeface="新細明體" panose="02020500000000000000" pitchFamily="18" charset="-120"/>
              </a:rPr>
              <a:t>t)</a:t>
            </a:r>
            <a:r>
              <a:rPr lang="zh-TW" altLang="en-US" sz="1100" dirty="0">
                <a:solidFill>
                  <a:srgbClr val="000000"/>
                </a:solidFill>
                <a:latin typeface="新細明體" panose="02020500000000000000" pitchFamily="18" charset="-120"/>
                <a:ea typeface="新細明體" panose="02020500000000000000" pitchFamily="18" charset="-120"/>
              </a:rPr>
              <a:t>、利率點</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足標</a:t>
            </a:r>
            <a:r>
              <a:rPr lang="en-US" altLang="zh-TW" sz="1100" dirty="0">
                <a:solidFill>
                  <a:srgbClr val="000000"/>
                </a:solidFill>
                <a:latin typeface="Calibri" panose="020F0502020204030204" pitchFamily="34" charset="0"/>
                <a:ea typeface="新細明體" panose="02020500000000000000" pitchFamily="18" charset="-120"/>
              </a:rPr>
              <a:t>n)</a:t>
            </a:r>
            <a:r>
              <a:rPr lang="zh-TW" altLang="en-US" sz="1100" dirty="0">
                <a:solidFill>
                  <a:srgbClr val="000000"/>
                </a:solidFill>
                <a:latin typeface="新細明體" panose="02020500000000000000" pitchFamily="18" charset="-120"/>
                <a:ea typeface="新細明體" panose="02020500000000000000" pitchFamily="18" charset="-120"/>
              </a:rPr>
              <a:t>、累積貸款金額代表點</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足標</a:t>
            </a:r>
            <a:r>
              <a:rPr lang="en-US" altLang="zh-TW" sz="1100" dirty="0">
                <a:solidFill>
                  <a:srgbClr val="000000"/>
                </a:solidFill>
                <a:latin typeface="Calibri" panose="020F0502020204030204" pitchFamily="34" charset="0"/>
                <a:ea typeface="新細明體" panose="02020500000000000000" pitchFamily="18" charset="-120"/>
              </a:rPr>
              <a:t>o)</a:t>
            </a:r>
            <a:r>
              <a:rPr lang="zh-TW" altLang="en-US" sz="1100" dirty="0">
                <a:solidFill>
                  <a:srgbClr val="000000"/>
                </a:solidFill>
                <a:latin typeface="新細明體" panose="02020500000000000000" pitchFamily="18" charset="-120"/>
                <a:ea typeface="新細明體" panose="02020500000000000000" pitchFamily="18" charset="-120"/>
              </a:rPr>
              <a:t>、房價點</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足標</a:t>
            </a:r>
            <a:r>
              <a:rPr lang="en-US" altLang="zh-TW" sz="1100" dirty="0" err="1">
                <a:solidFill>
                  <a:srgbClr val="000000"/>
                </a:solidFill>
                <a:latin typeface="Calibri" panose="020F0502020204030204" pitchFamily="34" charset="0"/>
                <a:ea typeface="新細明體" panose="02020500000000000000" pitchFamily="18" charset="-120"/>
              </a:rPr>
              <a:t>i</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、存活狀況代表點</a:t>
            </a:r>
            <a:r>
              <a:rPr lang="en-US" altLang="zh-TW" sz="1100" dirty="0">
                <a:solidFill>
                  <a:srgbClr val="000000"/>
                </a:solidFill>
                <a:latin typeface="Calibri" panose="020F0502020204030204" pitchFamily="34" charset="0"/>
                <a:ea typeface="新細明體" panose="02020500000000000000" pitchFamily="18" charset="-120"/>
              </a:rPr>
              <a:t>(</a:t>
            </a:r>
            <a:r>
              <a:rPr lang="zh-TW" altLang="en-US" sz="1100" dirty="0">
                <a:solidFill>
                  <a:srgbClr val="000000"/>
                </a:solidFill>
                <a:latin typeface="新細明體" panose="02020500000000000000" pitchFamily="18" charset="-120"/>
                <a:ea typeface="新細明體" panose="02020500000000000000" pitchFamily="18" charset="-120"/>
              </a:rPr>
              <a:t>足標</a:t>
            </a:r>
            <a:r>
              <a:rPr lang="en-US" altLang="zh-TW" sz="1100" dirty="0">
                <a:solidFill>
                  <a:srgbClr val="000000"/>
                </a:solidFill>
                <a:latin typeface="Calibri" panose="020F0502020204030204" pitchFamily="34" charset="0"/>
                <a:ea typeface="新細明體" panose="02020500000000000000" pitchFamily="18" charset="-120"/>
              </a:rPr>
              <a:t>p)</a:t>
            </a:r>
            <a:r>
              <a:rPr lang="zh-TW" altLang="en-US" sz="1100" dirty="0">
                <a:solidFill>
                  <a:srgbClr val="000000"/>
                </a:solidFill>
                <a:latin typeface="新細明體" panose="02020500000000000000" pitchFamily="18" charset="-120"/>
                <a:ea typeface="新細明體" panose="02020500000000000000" pitchFamily="18" charset="-120"/>
              </a:rPr>
              <a:t>。</a:t>
            </a:r>
            <a:endParaRPr lang="zh-TW" altLang="en-US" sz="1100" dirty="0"/>
          </a:p>
        </p:txBody>
      </p:sp>
    </p:spTree>
    <p:extLst>
      <p:ext uri="{BB962C8B-B14F-4D97-AF65-F5344CB8AC3E}">
        <p14:creationId xmlns:p14="http://schemas.microsoft.com/office/powerpoint/2010/main" val="342184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樹狀結構</a:t>
            </a:r>
          </a:p>
        </p:txBody>
      </p:sp>
      <p:sp>
        <p:nvSpPr>
          <p:cNvPr id="3" name="文字方塊 2">
            <a:extLst>
              <a:ext uri="{FF2B5EF4-FFF2-40B4-BE49-F238E27FC236}">
                <a16:creationId xmlns:a16="http://schemas.microsoft.com/office/drawing/2014/main" id="{95873410-E937-4D3A-AD75-6ECEF6C24437}"/>
              </a:ext>
            </a:extLst>
          </p:cNvPr>
          <p:cNvSpPr txBox="1"/>
          <p:nvPr/>
        </p:nvSpPr>
        <p:spPr>
          <a:xfrm>
            <a:off x="1571349" y="466960"/>
            <a:ext cx="2544286" cy="461665"/>
          </a:xfrm>
          <a:prstGeom prst="rect">
            <a:avLst/>
          </a:prstGeom>
          <a:noFill/>
        </p:spPr>
        <p:txBody>
          <a:bodyPr wrap="none" rtlCol="0">
            <a:spAutoFit/>
          </a:bodyPr>
          <a:lstStyle/>
          <a:p>
            <a:r>
              <a:rPr lang="en-US" altLang="zh-TW" sz="2400" dirty="0"/>
              <a:t>--</a:t>
            </a:r>
            <a:r>
              <a:rPr lang="zh-TW" altLang="en-US" sz="2400" dirty="0"/>
              <a:t>房價利率正交化</a:t>
            </a:r>
          </a:p>
        </p:txBody>
      </p:sp>
      <p:sp>
        <p:nvSpPr>
          <p:cNvPr id="5" name="矩形 4">
            <a:extLst>
              <a:ext uri="{FF2B5EF4-FFF2-40B4-BE49-F238E27FC236}">
                <a16:creationId xmlns:a16="http://schemas.microsoft.com/office/drawing/2014/main" id="{8B6AFC42-3D13-4B06-BBAC-9B0AA83873C3}"/>
              </a:ext>
            </a:extLst>
          </p:cNvPr>
          <p:cNvSpPr/>
          <p:nvPr/>
        </p:nvSpPr>
        <p:spPr>
          <a:xfrm>
            <a:off x="2071457" y="2828835"/>
            <a:ext cx="7915922" cy="1754326"/>
          </a:xfrm>
          <a:prstGeom prst="rect">
            <a:avLst/>
          </a:prstGeom>
        </p:spPr>
        <p:txBody>
          <a:bodyPr wrap="square">
            <a:spAutoFit/>
          </a:bodyPr>
          <a:lstStyle/>
          <a:p>
            <a:r>
              <a:rPr lang="zh-TW" altLang="en-US" dirty="0"/>
              <a:t>本篇論文延續先前的研究，假設利率與房價具有相關性，相關係數為</a:t>
            </a:r>
            <a:r>
              <a:rPr lang="en-US" altLang="zh-TW" dirty="0"/>
              <a:t>ρ</a:t>
            </a:r>
            <a:r>
              <a:rPr lang="zh-TW" altLang="en-US" baseline="-25000" dirty="0"/>
              <a:t>𝑟𝐻</a:t>
            </a:r>
            <a:r>
              <a:rPr lang="zh-TW" altLang="en-US" dirty="0"/>
              <a:t>。</a:t>
            </a:r>
            <a:endParaRPr lang="en-US" altLang="zh-TW" dirty="0"/>
          </a:p>
          <a:p>
            <a:endParaRPr lang="en-US" altLang="zh-TW" dirty="0"/>
          </a:p>
          <a:p>
            <a:r>
              <a:rPr lang="zh-TW" altLang="en-US" dirty="0"/>
              <a:t>但如果我們直接模擬具有相關性的利率與房價，則在</a:t>
            </a:r>
            <a:r>
              <a:rPr lang="en-US" altLang="zh-TW" dirty="0"/>
              <a:t>backward induction</a:t>
            </a:r>
            <a:r>
              <a:rPr lang="zh-TW" altLang="en-US" dirty="0"/>
              <a:t>的過程之中，計算房價利率上漲下跌的聯立機率會使得模型過度複雜。</a:t>
            </a:r>
            <a:endParaRPr lang="en-US" altLang="zh-TW" dirty="0"/>
          </a:p>
          <a:p>
            <a:endParaRPr lang="en-US" altLang="zh-TW" dirty="0"/>
          </a:p>
          <a:p>
            <a:r>
              <a:rPr lang="zh-TW" altLang="en-US" dirty="0"/>
              <a:t>因此本篇論文先將房價利率正交化建構樹再計算。 </a:t>
            </a:r>
            <a:r>
              <a:rPr lang="en-US" altLang="zh-TW" dirty="0">
                <a:solidFill>
                  <a:srgbClr val="000000"/>
                </a:solidFill>
                <a:latin typeface="新細明體" panose="02020500000000000000" pitchFamily="18" charset="-120"/>
                <a:ea typeface="新細明體" panose="02020500000000000000" pitchFamily="18" charset="-120"/>
              </a:rPr>
              <a:t>	</a:t>
            </a:r>
            <a:endParaRPr lang="zh-TW" altLang="en-US" dirty="0"/>
          </a:p>
        </p:txBody>
      </p:sp>
    </p:spTree>
    <p:extLst>
      <p:ext uri="{BB962C8B-B14F-4D97-AF65-F5344CB8AC3E}">
        <p14:creationId xmlns:p14="http://schemas.microsoft.com/office/powerpoint/2010/main" val="98490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樹狀結構</a:t>
            </a:r>
          </a:p>
        </p:txBody>
      </p:sp>
      <p:sp>
        <p:nvSpPr>
          <p:cNvPr id="3" name="文字方塊 2">
            <a:extLst>
              <a:ext uri="{FF2B5EF4-FFF2-40B4-BE49-F238E27FC236}">
                <a16:creationId xmlns:a16="http://schemas.microsoft.com/office/drawing/2014/main" id="{95873410-E937-4D3A-AD75-6ECEF6C24437}"/>
              </a:ext>
            </a:extLst>
          </p:cNvPr>
          <p:cNvSpPr txBox="1"/>
          <p:nvPr/>
        </p:nvSpPr>
        <p:spPr>
          <a:xfrm>
            <a:off x="1558901" y="466960"/>
            <a:ext cx="1313180" cy="461665"/>
          </a:xfrm>
          <a:prstGeom prst="rect">
            <a:avLst/>
          </a:prstGeom>
          <a:noFill/>
        </p:spPr>
        <p:txBody>
          <a:bodyPr wrap="none" rtlCol="0">
            <a:spAutoFit/>
          </a:bodyPr>
          <a:lstStyle/>
          <a:p>
            <a:r>
              <a:rPr lang="en-US" altLang="zh-TW" sz="2400" dirty="0"/>
              <a:t>--</a:t>
            </a:r>
            <a:r>
              <a:rPr lang="zh-TW" altLang="en-US" sz="2400" dirty="0"/>
              <a:t>利率樹</a:t>
            </a:r>
          </a:p>
        </p:txBody>
      </p:sp>
      <p:sp>
        <p:nvSpPr>
          <p:cNvPr id="4" name="矩形 3">
            <a:extLst>
              <a:ext uri="{FF2B5EF4-FFF2-40B4-BE49-F238E27FC236}">
                <a16:creationId xmlns:a16="http://schemas.microsoft.com/office/drawing/2014/main" id="{20612FBD-F5DD-4FB3-9E0C-B8DF8E2C5A2E}"/>
              </a:ext>
            </a:extLst>
          </p:cNvPr>
          <p:cNvSpPr/>
          <p:nvPr/>
        </p:nvSpPr>
        <p:spPr>
          <a:xfrm>
            <a:off x="2215491" y="1105691"/>
            <a:ext cx="7099177"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本篇論文在利率的部分使用的是</a:t>
            </a:r>
            <a:r>
              <a:rPr lang="en-US" altLang="zh-TW" dirty="0">
                <a:solidFill>
                  <a:srgbClr val="000000"/>
                </a:solidFill>
                <a:latin typeface="Calibri" panose="020F0502020204030204" pitchFamily="34" charset="0"/>
                <a:ea typeface="新細明體" panose="02020500000000000000" pitchFamily="18" charset="-120"/>
              </a:rPr>
              <a:t>Hull-White Model</a:t>
            </a:r>
            <a:r>
              <a:rPr lang="zh-TW" altLang="en-US" dirty="0">
                <a:solidFill>
                  <a:srgbClr val="000000"/>
                </a:solidFill>
                <a:latin typeface="新細明體" panose="02020500000000000000" pitchFamily="18" charset="-120"/>
                <a:ea typeface="新細明體" panose="02020500000000000000" pitchFamily="18" charset="-120"/>
              </a:rPr>
              <a:t>與三元樹模型。</a:t>
            </a:r>
            <a:endParaRPr lang="zh-TW" altLang="en-US" dirty="0"/>
          </a:p>
        </p:txBody>
      </p:sp>
      <p:pic>
        <p:nvPicPr>
          <p:cNvPr id="5" name="圖片 4">
            <a:extLst>
              <a:ext uri="{FF2B5EF4-FFF2-40B4-BE49-F238E27FC236}">
                <a16:creationId xmlns:a16="http://schemas.microsoft.com/office/drawing/2014/main" id="{0B54217D-1749-47BF-B474-B453DF9D1E63}"/>
              </a:ext>
            </a:extLst>
          </p:cNvPr>
          <p:cNvPicPr>
            <a:picLocks noChangeAspect="1"/>
          </p:cNvPicPr>
          <p:nvPr/>
        </p:nvPicPr>
        <p:blipFill>
          <a:blip r:embed="rId2"/>
          <a:stretch>
            <a:fillRect/>
          </a:stretch>
        </p:blipFill>
        <p:spPr>
          <a:xfrm>
            <a:off x="2909942" y="1475023"/>
            <a:ext cx="5710273" cy="4139599"/>
          </a:xfrm>
          <a:prstGeom prst="rect">
            <a:avLst/>
          </a:prstGeom>
        </p:spPr>
      </p:pic>
      <p:sp>
        <p:nvSpPr>
          <p:cNvPr id="6" name="矩形 5">
            <a:extLst>
              <a:ext uri="{FF2B5EF4-FFF2-40B4-BE49-F238E27FC236}">
                <a16:creationId xmlns:a16="http://schemas.microsoft.com/office/drawing/2014/main" id="{EDA2D927-C95C-4100-85C8-C32BCBCF6262}"/>
              </a:ext>
            </a:extLst>
          </p:cNvPr>
          <p:cNvSpPr/>
          <p:nvPr/>
        </p:nvSpPr>
        <p:spPr>
          <a:xfrm>
            <a:off x="1436458" y="5885391"/>
            <a:ext cx="8794812" cy="523220"/>
          </a:xfrm>
          <a:prstGeom prst="rect">
            <a:avLst/>
          </a:prstGeom>
        </p:spPr>
        <p:txBody>
          <a:bodyPr wrap="square">
            <a:spAutoFit/>
          </a:bodyPr>
          <a:lstStyle/>
          <a:p>
            <a:r>
              <a:rPr lang="zh-TW" altLang="en-US" sz="1400" dirty="0">
                <a:solidFill>
                  <a:schemeClr val="bg2">
                    <a:lumMod val="75000"/>
                  </a:schemeClr>
                </a:solidFill>
                <a:latin typeface="新細明體" panose="02020500000000000000" pitchFamily="18" charset="-120"/>
                <a:ea typeface="新細明體" panose="02020500000000000000" pitchFamily="18" charset="-120"/>
              </a:rPr>
              <a:t>因為</a:t>
            </a:r>
            <a:r>
              <a:rPr lang="en-US" altLang="zh-TW" sz="1400" dirty="0">
                <a:solidFill>
                  <a:schemeClr val="bg2">
                    <a:lumMod val="75000"/>
                  </a:schemeClr>
                </a:solidFill>
                <a:latin typeface="Calibri" panose="020F0502020204030204" pitchFamily="34" charset="0"/>
                <a:ea typeface="新細明體" panose="02020500000000000000" pitchFamily="18" charset="-120"/>
              </a:rPr>
              <a:t>Hull-White Model</a:t>
            </a:r>
            <a:r>
              <a:rPr lang="zh-TW" altLang="en-US" sz="1400" dirty="0">
                <a:solidFill>
                  <a:schemeClr val="bg2">
                    <a:lumMod val="75000"/>
                  </a:schemeClr>
                </a:solidFill>
                <a:latin typeface="新細明體" panose="02020500000000000000" pitchFamily="18" charset="-120"/>
                <a:ea typeface="新細明體" panose="02020500000000000000" pitchFamily="18" charset="-120"/>
              </a:rPr>
              <a:t>具有均數回歸的性質，所以在利率樹的最高點，如圖中利率點第二足標為</a:t>
            </a:r>
            <a:r>
              <a:rPr lang="en-US" altLang="zh-TW" sz="1400" dirty="0">
                <a:solidFill>
                  <a:schemeClr val="bg2">
                    <a:lumMod val="75000"/>
                  </a:schemeClr>
                </a:solidFill>
                <a:latin typeface="Calibri" panose="020F0502020204030204" pitchFamily="34" charset="0"/>
                <a:ea typeface="新細明體" panose="02020500000000000000" pitchFamily="18" charset="-120"/>
              </a:rPr>
              <a:t>2</a:t>
            </a:r>
            <a:r>
              <a:rPr lang="zh-TW" altLang="en-US" sz="1400" dirty="0">
                <a:solidFill>
                  <a:schemeClr val="bg2">
                    <a:lumMod val="75000"/>
                  </a:schemeClr>
                </a:solidFill>
                <a:latin typeface="新細明體" panose="02020500000000000000" pitchFamily="18" charset="-120"/>
                <a:ea typeface="新細明體" panose="02020500000000000000" pitchFamily="18" charset="-120"/>
              </a:rPr>
              <a:t>的部分，並不能再往上漲，因此下一期只會有持平、下跌一個點、下跌兩個點等三種情況；最低點亦然</a:t>
            </a:r>
            <a:endParaRPr lang="zh-TW" altLang="en-US" sz="1400" dirty="0">
              <a:solidFill>
                <a:schemeClr val="bg2">
                  <a:lumMod val="75000"/>
                </a:schemeClr>
              </a:solidFill>
            </a:endParaRPr>
          </a:p>
        </p:txBody>
      </p:sp>
    </p:spTree>
    <p:extLst>
      <p:ext uri="{BB962C8B-B14F-4D97-AF65-F5344CB8AC3E}">
        <p14:creationId xmlns:p14="http://schemas.microsoft.com/office/powerpoint/2010/main" val="107414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樹狀結構</a:t>
            </a:r>
          </a:p>
        </p:txBody>
      </p:sp>
      <p:sp>
        <p:nvSpPr>
          <p:cNvPr id="3" name="文字方塊 2">
            <a:extLst>
              <a:ext uri="{FF2B5EF4-FFF2-40B4-BE49-F238E27FC236}">
                <a16:creationId xmlns:a16="http://schemas.microsoft.com/office/drawing/2014/main" id="{95873410-E937-4D3A-AD75-6ECEF6C24437}"/>
              </a:ext>
            </a:extLst>
          </p:cNvPr>
          <p:cNvSpPr txBox="1"/>
          <p:nvPr/>
        </p:nvSpPr>
        <p:spPr>
          <a:xfrm>
            <a:off x="1597983" y="461839"/>
            <a:ext cx="3159839" cy="461665"/>
          </a:xfrm>
          <a:prstGeom prst="rect">
            <a:avLst/>
          </a:prstGeom>
          <a:noFill/>
        </p:spPr>
        <p:txBody>
          <a:bodyPr wrap="none" rtlCol="0">
            <a:spAutoFit/>
          </a:bodyPr>
          <a:lstStyle/>
          <a:p>
            <a:r>
              <a:rPr lang="en-US" altLang="zh-TW" sz="2400" dirty="0"/>
              <a:t>--</a:t>
            </a:r>
            <a:r>
              <a:rPr lang="zh-TW" altLang="en-US" sz="2400" dirty="0"/>
              <a:t>利率與房價的立體樹</a:t>
            </a:r>
          </a:p>
        </p:txBody>
      </p:sp>
      <p:sp>
        <p:nvSpPr>
          <p:cNvPr id="4" name="矩形 3">
            <a:extLst>
              <a:ext uri="{FF2B5EF4-FFF2-40B4-BE49-F238E27FC236}">
                <a16:creationId xmlns:a16="http://schemas.microsoft.com/office/drawing/2014/main" id="{4BCBEC7C-D8C2-40CE-BB34-8BECE57F2C0B}"/>
              </a:ext>
            </a:extLst>
          </p:cNvPr>
          <p:cNvSpPr/>
          <p:nvPr/>
        </p:nvSpPr>
        <p:spPr>
          <a:xfrm>
            <a:off x="1458897" y="1458131"/>
            <a:ext cx="9593801"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由於本篇論文假設利率與房價具有相關性，因此建構房價樹時會需要使用各個利率點，並在各個利率點上因為房價自身的漲跌建構出立體的房價樹。</a:t>
            </a:r>
            <a:endParaRPr lang="zh-TW" altLang="en-US" dirty="0"/>
          </a:p>
        </p:txBody>
      </p:sp>
      <p:pic>
        <p:nvPicPr>
          <p:cNvPr id="5" name="圖片 4">
            <a:extLst>
              <a:ext uri="{FF2B5EF4-FFF2-40B4-BE49-F238E27FC236}">
                <a16:creationId xmlns:a16="http://schemas.microsoft.com/office/drawing/2014/main" id="{B48F7023-6762-4078-802F-5789B89E6CFD}"/>
              </a:ext>
            </a:extLst>
          </p:cNvPr>
          <p:cNvPicPr>
            <a:picLocks noChangeAspect="1"/>
          </p:cNvPicPr>
          <p:nvPr/>
        </p:nvPicPr>
        <p:blipFill rotWithShape="1">
          <a:blip r:embed="rId2"/>
          <a:srcRect l="3213" t="17823" r="8290"/>
          <a:stretch/>
        </p:blipFill>
        <p:spPr>
          <a:xfrm>
            <a:off x="2272683" y="2264636"/>
            <a:ext cx="6862439" cy="4313481"/>
          </a:xfrm>
          <a:prstGeom prst="rect">
            <a:avLst/>
          </a:prstGeom>
        </p:spPr>
      </p:pic>
    </p:spTree>
    <p:extLst>
      <p:ext uri="{BB962C8B-B14F-4D97-AF65-F5344CB8AC3E}">
        <p14:creationId xmlns:p14="http://schemas.microsoft.com/office/powerpoint/2010/main" val="293282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樹狀結構</a:t>
            </a:r>
          </a:p>
        </p:txBody>
      </p:sp>
      <p:sp>
        <p:nvSpPr>
          <p:cNvPr id="3" name="文字方塊 2">
            <a:extLst>
              <a:ext uri="{FF2B5EF4-FFF2-40B4-BE49-F238E27FC236}">
                <a16:creationId xmlns:a16="http://schemas.microsoft.com/office/drawing/2014/main" id="{95873410-E937-4D3A-AD75-6ECEF6C24437}"/>
              </a:ext>
            </a:extLst>
          </p:cNvPr>
          <p:cNvSpPr txBox="1"/>
          <p:nvPr/>
        </p:nvSpPr>
        <p:spPr>
          <a:xfrm>
            <a:off x="1526961" y="466960"/>
            <a:ext cx="3467616" cy="461665"/>
          </a:xfrm>
          <a:prstGeom prst="rect">
            <a:avLst/>
          </a:prstGeom>
          <a:noFill/>
        </p:spPr>
        <p:txBody>
          <a:bodyPr wrap="none" rtlCol="0">
            <a:spAutoFit/>
          </a:bodyPr>
          <a:lstStyle/>
          <a:p>
            <a:r>
              <a:rPr lang="en-US" altLang="zh-TW" sz="2400" dirty="0"/>
              <a:t>--</a:t>
            </a:r>
            <a:r>
              <a:rPr lang="zh-TW" altLang="en-US" sz="2400" dirty="0"/>
              <a:t>夫妻存活狀況樹狀結構</a:t>
            </a:r>
          </a:p>
        </p:txBody>
      </p:sp>
      <p:pic>
        <p:nvPicPr>
          <p:cNvPr id="4" name="圖片 3">
            <a:extLst>
              <a:ext uri="{FF2B5EF4-FFF2-40B4-BE49-F238E27FC236}">
                <a16:creationId xmlns:a16="http://schemas.microsoft.com/office/drawing/2014/main" id="{86046FD2-F07D-490F-9899-8E4A3D63F205}"/>
              </a:ext>
            </a:extLst>
          </p:cNvPr>
          <p:cNvPicPr>
            <a:picLocks noChangeAspect="1"/>
          </p:cNvPicPr>
          <p:nvPr/>
        </p:nvPicPr>
        <p:blipFill>
          <a:blip r:embed="rId2"/>
          <a:stretch>
            <a:fillRect/>
          </a:stretch>
        </p:blipFill>
        <p:spPr>
          <a:xfrm>
            <a:off x="2275739" y="1297957"/>
            <a:ext cx="7011586" cy="4950349"/>
          </a:xfrm>
          <a:prstGeom prst="rect">
            <a:avLst/>
          </a:prstGeom>
        </p:spPr>
      </p:pic>
      <p:sp>
        <p:nvSpPr>
          <p:cNvPr id="5" name="文字方塊 4">
            <a:extLst>
              <a:ext uri="{FF2B5EF4-FFF2-40B4-BE49-F238E27FC236}">
                <a16:creationId xmlns:a16="http://schemas.microsoft.com/office/drawing/2014/main" id="{54ACAA31-FCD3-488B-8D0C-14E01500D85D}"/>
              </a:ext>
            </a:extLst>
          </p:cNvPr>
          <p:cNvSpPr txBox="1"/>
          <p:nvPr/>
        </p:nvSpPr>
        <p:spPr>
          <a:xfrm>
            <a:off x="3817399" y="2876366"/>
            <a:ext cx="494046" cy="307777"/>
          </a:xfrm>
          <a:prstGeom prst="rect">
            <a:avLst/>
          </a:prstGeom>
          <a:noFill/>
        </p:spPr>
        <p:txBody>
          <a:bodyPr wrap="none" rtlCol="0">
            <a:spAutoFit/>
          </a:bodyPr>
          <a:lstStyle/>
          <a:p>
            <a:r>
              <a:rPr lang="en-US" altLang="zh-TW" sz="1400" dirty="0">
                <a:solidFill>
                  <a:srgbClr val="FF0000"/>
                </a:solidFill>
              </a:rPr>
              <a:t>P=1</a:t>
            </a:r>
            <a:endParaRPr lang="zh-TW" altLang="en-US" sz="1400" dirty="0">
              <a:solidFill>
                <a:srgbClr val="FF0000"/>
              </a:solidFill>
            </a:endParaRPr>
          </a:p>
        </p:txBody>
      </p:sp>
      <p:sp>
        <p:nvSpPr>
          <p:cNvPr id="6" name="文字方塊 5">
            <a:extLst>
              <a:ext uri="{FF2B5EF4-FFF2-40B4-BE49-F238E27FC236}">
                <a16:creationId xmlns:a16="http://schemas.microsoft.com/office/drawing/2014/main" id="{E202A83F-633C-4B1E-B98B-B69A10F0D43D}"/>
              </a:ext>
            </a:extLst>
          </p:cNvPr>
          <p:cNvSpPr txBox="1"/>
          <p:nvPr/>
        </p:nvSpPr>
        <p:spPr>
          <a:xfrm>
            <a:off x="3817399" y="3245698"/>
            <a:ext cx="494046" cy="307777"/>
          </a:xfrm>
          <a:prstGeom prst="rect">
            <a:avLst/>
          </a:prstGeom>
          <a:noFill/>
        </p:spPr>
        <p:txBody>
          <a:bodyPr wrap="none" rtlCol="0">
            <a:spAutoFit/>
          </a:bodyPr>
          <a:lstStyle/>
          <a:p>
            <a:r>
              <a:rPr lang="en-US" altLang="zh-TW" sz="1400" dirty="0">
                <a:solidFill>
                  <a:srgbClr val="FF0000"/>
                </a:solidFill>
              </a:rPr>
              <a:t>P=2</a:t>
            </a:r>
            <a:endParaRPr lang="zh-TW" altLang="en-US" sz="1400" dirty="0">
              <a:solidFill>
                <a:srgbClr val="FF0000"/>
              </a:solidFill>
            </a:endParaRPr>
          </a:p>
        </p:txBody>
      </p:sp>
      <p:sp>
        <p:nvSpPr>
          <p:cNvPr id="7" name="文字方塊 6">
            <a:extLst>
              <a:ext uri="{FF2B5EF4-FFF2-40B4-BE49-F238E27FC236}">
                <a16:creationId xmlns:a16="http://schemas.microsoft.com/office/drawing/2014/main" id="{88149495-DE78-4B52-B57A-CE5B81205CDE}"/>
              </a:ext>
            </a:extLst>
          </p:cNvPr>
          <p:cNvSpPr txBox="1"/>
          <p:nvPr/>
        </p:nvSpPr>
        <p:spPr>
          <a:xfrm>
            <a:off x="3787663" y="3609121"/>
            <a:ext cx="494046" cy="307777"/>
          </a:xfrm>
          <a:prstGeom prst="rect">
            <a:avLst/>
          </a:prstGeom>
          <a:noFill/>
        </p:spPr>
        <p:txBody>
          <a:bodyPr wrap="none" rtlCol="0">
            <a:spAutoFit/>
          </a:bodyPr>
          <a:lstStyle/>
          <a:p>
            <a:r>
              <a:rPr lang="en-US" altLang="zh-TW" sz="1400" dirty="0">
                <a:solidFill>
                  <a:srgbClr val="FF0000"/>
                </a:solidFill>
              </a:rPr>
              <a:t>P=3</a:t>
            </a:r>
            <a:endParaRPr lang="zh-TW" altLang="en-US" sz="1400" dirty="0">
              <a:solidFill>
                <a:srgbClr val="FF0000"/>
              </a:solidFill>
            </a:endParaRPr>
          </a:p>
        </p:txBody>
      </p:sp>
      <p:sp>
        <p:nvSpPr>
          <p:cNvPr id="8" name="文字方塊 7">
            <a:extLst>
              <a:ext uri="{FF2B5EF4-FFF2-40B4-BE49-F238E27FC236}">
                <a16:creationId xmlns:a16="http://schemas.microsoft.com/office/drawing/2014/main" id="{9EB498DE-4BC3-406B-9C44-225F666A024D}"/>
              </a:ext>
            </a:extLst>
          </p:cNvPr>
          <p:cNvSpPr txBox="1"/>
          <p:nvPr/>
        </p:nvSpPr>
        <p:spPr>
          <a:xfrm>
            <a:off x="5097263" y="2469473"/>
            <a:ext cx="494046" cy="307777"/>
          </a:xfrm>
          <a:prstGeom prst="rect">
            <a:avLst/>
          </a:prstGeom>
          <a:noFill/>
        </p:spPr>
        <p:txBody>
          <a:bodyPr wrap="none" rtlCol="0">
            <a:spAutoFit/>
          </a:bodyPr>
          <a:lstStyle/>
          <a:p>
            <a:r>
              <a:rPr lang="en-US" altLang="zh-TW" sz="1400" dirty="0">
                <a:solidFill>
                  <a:srgbClr val="FF0000"/>
                </a:solidFill>
              </a:rPr>
              <a:t>P=1</a:t>
            </a:r>
            <a:endParaRPr lang="zh-TW" altLang="en-US" sz="1400" dirty="0">
              <a:solidFill>
                <a:srgbClr val="FF0000"/>
              </a:solidFill>
            </a:endParaRPr>
          </a:p>
        </p:txBody>
      </p:sp>
      <p:sp>
        <p:nvSpPr>
          <p:cNvPr id="9" name="文字方塊 8">
            <a:extLst>
              <a:ext uri="{FF2B5EF4-FFF2-40B4-BE49-F238E27FC236}">
                <a16:creationId xmlns:a16="http://schemas.microsoft.com/office/drawing/2014/main" id="{892677FA-EB82-4B66-9E1B-01F00D47AA91}"/>
              </a:ext>
            </a:extLst>
          </p:cNvPr>
          <p:cNvSpPr txBox="1"/>
          <p:nvPr/>
        </p:nvSpPr>
        <p:spPr>
          <a:xfrm>
            <a:off x="5097263" y="2876365"/>
            <a:ext cx="494046" cy="307777"/>
          </a:xfrm>
          <a:prstGeom prst="rect">
            <a:avLst/>
          </a:prstGeom>
          <a:noFill/>
        </p:spPr>
        <p:txBody>
          <a:bodyPr wrap="none" rtlCol="0">
            <a:spAutoFit/>
          </a:bodyPr>
          <a:lstStyle/>
          <a:p>
            <a:r>
              <a:rPr lang="en-US" altLang="zh-TW" sz="1400" dirty="0">
                <a:solidFill>
                  <a:srgbClr val="FF0000"/>
                </a:solidFill>
              </a:rPr>
              <a:t>P=2</a:t>
            </a:r>
            <a:endParaRPr lang="zh-TW" altLang="en-US" sz="1400" dirty="0">
              <a:solidFill>
                <a:srgbClr val="FF0000"/>
              </a:solidFill>
            </a:endParaRPr>
          </a:p>
        </p:txBody>
      </p:sp>
      <p:sp>
        <p:nvSpPr>
          <p:cNvPr id="10" name="文字方塊 9">
            <a:extLst>
              <a:ext uri="{FF2B5EF4-FFF2-40B4-BE49-F238E27FC236}">
                <a16:creationId xmlns:a16="http://schemas.microsoft.com/office/drawing/2014/main" id="{817D8FB8-9F37-47D1-A6E2-CDE2D3C3FC55}"/>
              </a:ext>
            </a:extLst>
          </p:cNvPr>
          <p:cNvSpPr txBox="1"/>
          <p:nvPr/>
        </p:nvSpPr>
        <p:spPr>
          <a:xfrm>
            <a:off x="5099935" y="3218530"/>
            <a:ext cx="494046" cy="307777"/>
          </a:xfrm>
          <a:prstGeom prst="rect">
            <a:avLst/>
          </a:prstGeom>
          <a:noFill/>
        </p:spPr>
        <p:txBody>
          <a:bodyPr wrap="none" rtlCol="0">
            <a:spAutoFit/>
          </a:bodyPr>
          <a:lstStyle/>
          <a:p>
            <a:r>
              <a:rPr lang="en-US" altLang="zh-TW" sz="1400" dirty="0">
                <a:solidFill>
                  <a:srgbClr val="FF0000"/>
                </a:solidFill>
              </a:rPr>
              <a:t>P=3</a:t>
            </a:r>
            <a:endParaRPr lang="zh-TW" altLang="en-US" sz="1400" dirty="0">
              <a:solidFill>
                <a:srgbClr val="FF0000"/>
              </a:solidFill>
            </a:endParaRPr>
          </a:p>
        </p:txBody>
      </p:sp>
      <p:sp>
        <p:nvSpPr>
          <p:cNvPr id="11" name="文字方塊 10">
            <a:extLst>
              <a:ext uri="{FF2B5EF4-FFF2-40B4-BE49-F238E27FC236}">
                <a16:creationId xmlns:a16="http://schemas.microsoft.com/office/drawing/2014/main" id="{398A14A2-A7C4-44B6-B2A4-0523021E715F}"/>
              </a:ext>
            </a:extLst>
          </p:cNvPr>
          <p:cNvSpPr txBox="1"/>
          <p:nvPr/>
        </p:nvSpPr>
        <p:spPr>
          <a:xfrm>
            <a:off x="5097263" y="3570106"/>
            <a:ext cx="494046" cy="307777"/>
          </a:xfrm>
          <a:prstGeom prst="rect">
            <a:avLst/>
          </a:prstGeom>
          <a:noFill/>
        </p:spPr>
        <p:txBody>
          <a:bodyPr wrap="none" rtlCol="0">
            <a:spAutoFit/>
          </a:bodyPr>
          <a:lstStyle/>
          <a:p>
            <a:r>
              <a:rPr lang="en-US" altLang="zh-TW" sz="1400" dirty="0">
                <a:solidFill>
                  <a:srgbClr val="FF0000"/>
                </a:solidFill>
              </a:rPr>
              <a:t>P=4</a:t>
            </a:r>
            <a:endParaRPr lang="zh-TW" altLang="en-US" sz="1400" dirty="0">
              <a:solidFill>
                <a:srgbClr val="FF0000"/>
              </a:solidFill>
            </a:endParaRPr>
          </a:p>
        </p:txBody>
      </p:sp>
      <p:sp>
        <p:nvSpPr>
          <p:cNvPr id="12" name="文字方塊 11">
            <a:extLst>
              <a:ext uri="{FF2B5EF4-FFF2-40B4-BE49-F238E27FC236}">
                <a16:creationId xmlns:a16="http://schemas.microsoft.com/office/drawing/2014/main" id="{734E160B-145D-49FA-B75D-DBFCABABB53F}"/>
              </a:ext>
            </a:extLst>
          </p:cNvPr>
          <p:cNvSpPr txBox="1"/>
          <p:nvPr/>
        </p:nvSpPr>
        <p:spPr>
          <a:xfrm>
            <a:off x="5097263" y="3921682"/>
            <a:ext cx="494046" cy="307777"/>
          </a:xfrm>
          <a:prstGeom prst="rect">
            <a:avLst/>
          </a:prstGeom>
          <a:noFill/>
        </p:spPr>
        <p:txBody>
          <a:bodyPr wrap="none" rtlCol="0">
            <a:spAutoFit/>
          </a:bodyPr>
          <a:lstStyle/>
          <a:p>
            <a:r>
              <a:rPr lang="en-US" altLang="zh-TW" sz="1400" dirty="0">
                <a:solidFill>
                  <a:srgbClr val="FF0000"/>
                </a:solidFill>
              </a:rPr>
              <a:t>P=5</a:t>
            </a:r>
            <a:endParaRPr lang="zh-TW" altLang="en-US" sz="1400" dirty="0">
              <a:solidFill>
                <a:srgbClr val="FF0000"/>
              </a:solidFill>
            </a:endParaRPr>
          </a:p>
        </p:txBody>
      </p:sp>
      <p:sp>
        <p:nvSpPr>
          <p:cNvPr id="13" name="文字方塊 12">
            <a:extLst>
              <a:ext uri="{FF2B5EF4-FFF2-40B4-BE49-F238E27FC236}">
                <a16:creationId xmlns:a16="http://schemas.microsoft.com/office/drawing/2014/main" id="{C0D4E1EC-3BD0-4201-BDBC-E2AAA3D9EB51}"/>
              </a:ext>
            </a:extLst>
          </p:cNvPr>
          <p:cNvSpPr txBox="1"/>
          <p:nvPr/>
        </p:nvSpPr>
        <p:spPr>
          <a:xfrm>
            <a:off x="2558239" y="3218529"/>
            <a:ext cx="494046" cy="307777"/>
          </a:xfrm>
          <a:prstGeom prst="rect">
            <a:avLst/>
          </a:prstGeom>
          <a:noFill/>
        </p:spPr>
        <p:txBody>
          <a:bodyPr wrap="none" rtlCol="0">
            <a:spAutoFit/>
          </a:bodyPr>
          <a:lstStyle/>
          <a:p>
            <a:r>
              <a:rPr lang="en-US" altLang="zh-TW" sz="1400" dirty="0">
                <a:solidFill>
                  <a:srgbClr val="FF0000"/>
                </a:solidFill>
              </a:rPr>
              <a:t>P=1</a:t>
            </a:r>
            <a:endParaRPr lang="zh-TW" altLang="en-US" sz="1400" dirty="0">
              <a:solidFill>
                <a:srgbClr val="FF0000"/>
              </a:solidFill>
            </a:endParaRPr>
          </a:p>
        </p:txBody>
      </p:sp>
      <p:sp>
        <p:nvSpPr>
          <p:cNvPr id="14" name="文字方塊 13">
            <a:extLst>
              <a:ext uri="{FF2B5EF4-FFF2-40B4-BE49-F238E27FC236}">
                <a16:creationId xmlns:a16="http://schemas.microsoft.com/office/drawing/2014/main" id="{515B59BD-BEA3-4750-B800-203B075EEAB8}"/>
              </a:ext>
            </a:extLst>
          </p:cNvPr>
          <p:cNvSpPr txBox="1"/>
          <p:nvPr/>
        </p:nvSpPr>
        <p:spPr>
          <a:xfrm>
            <a:off x="2558239" y="4762552"/>
            <a:ext cx="1710725" cy="523220"/>
          </a:xfrm>
          <a:prstGeom prst="rect">
            <a:avLst/>
          </a:prstGeom>
          <a:noFill/>
        </p:spPr>
        <p:txBody>
          <a:bodyPr wrap="none" rtlCol="0">
            <a:spAutoFit/>
          </a:bodyPr>
          <a:lstStyle/>
          <a:p>
            <a:r>
              <a:rPr lang="en-US" altLang="zh-TW" sz="1400" dirty="0">
                <a:solidFill>
                  <a:schemeClr val="bg2">
                    <a:lumMod val="50000"/>
                  </a:schemeClr>
                </a:solidFill>
              </a:rPr>
              <a:t>P</a:t>
            </a:r>
            <a:r>
              <a:rPr lang="zh-TW" altLang="en-US" sz="1400" dirty="0">
                <a:solidFill>
                  <a:schemeClr val="bg2">
                    <a:lumMod val="50000"/>
                  </a:schemeClr>
                </a:solidFill>
              </a:rPr>
              <a:t>奇數：僅女方存活</a:t>
            </a:r>
            <a:endParaRPr lang="en-US" altLang="zh-TW" sz="1400" dirty="0">
              <a:solidFill>
                <a:schemeClr val="bg2">
                  <a:lumMod val="50000"/>
                </a:schemeClr>
              </a:solidFill>
            </a:endParaRPr>
          </a:p>
          <a:p>
            <a:r>
              <a:rPr lang="en-US" altLang="zh-TW" sz="1400" dirty="0">
                <a:solidFill>
                  <a:schemeClr val="bg2">
                    <a:lumMod val="50000"/>
                  </a:schemeClr>
                </a:solidFill>
              </a:rPr>
              <a:t>P</a:t>
            </a:r>
            <a:r>
              <a:rPr lang="zh-TW" altLang="en-US" sz="1400" dirty="0">
                <a:solidFill>
                  <a:schemeClr val="bg2">
                    <a:lumMod val="50000"/>
                  </a:schemeClr>
                </a:solidFill>
              </a:rPr>
              <a:t>偶數：僅男方存活</a:t>
            </a:r>
          </a:p>
        </p:txBody>
      </p:sp>
    </p:spTree>
    <p:extLst>
      <p:ext uri="{BB962C8B-B14F-4D97-AF65-F5344CB8AC3E}">
        <p14:creationId xmlns:p14="http://schemas.microsoft.com/office/powerpoint/2010/main" val="425798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7AED02C-EAD9-4E55-BF7E-9CBF948C698C}"/>
              </a:ext>
            </a:extLst>
          </p:cNvPr>
          <p:cNvSpPr txBox="1"/>
          <p:nvPr/>
        </p:nvSpPr>
        <p:spPr>
          <a:xfrm>
            <a:off x="5593298" y="3136612"/>
            <a:ext cx="1005403" cy="584775"/>
          </a:xfrm>
          <a:prstGeom prst="rect">
            <a:avLst/>
          </a:prstGeom>
          <a:noFill/>
        </p:spPr>
        <p:txBody>
          <a:bodyPr wrap="none" rtlCol="0">
            <a:spAutoFit/>
          </a:bodyPr>
          <a:lstStyle/>
          <a:p>
            <a:r>
              <a:rPr lang="zh-TW" altLang="en-US" sz="3200" dirty="0"/>
              <a:t>介紹</a:t>
            </a:r>
          </a:p>
        </p:txBody>
      </p:sp>
    </p:spTree>
    <p:extLst>
      <p:ext uri="{BB962C8B-B14F-4D97-AF65-F5344CB8AC3E}">
        <p14:creationId xmlns:p14="http://schemas.microsoft.com/office/powerpoint/2010/main" val="60586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731798" y="2521259"/>
            <a:ext cx="3409025" cy="646331"/>
          </a:xfrm>
          <a:prstGeom prst="rect">
            <a:avLst/>
          </a:prstGeom>
          <a:noFill/>
        </p:spPr>
        <p:txBody>
          <a:bodyPr wrap="square" rtlCol="0">
            <a:spAutoFit/>
          </a:bodyPr>
          <a:lstStyle/>
          <a:p>
            <a:r>
              <a:rPr lang="zh-TW" altLang="en-US" sz="3600" dirty="0"/>
              <a:t>研究方法</a:t>
            </a:r>
          </a:p>
        </p:txBody>
      </p:sp>
      <p:sp>
        <p:nvSpPr>
          <p:cNvPr id="3" name="文字方塊 2">
            <a:extLst>
              <a:ext uri="{FF2B5EF4-FFF2-40B4-BE49-F238E27FC236}">
                <a16:creationId xmlns:a16="http://schemas.microsoft.com/office/drawing/2014/main" id="{03D78E4E-D1E8-464D-8B35-4D121D6A6EB0}"/>
              </a:ext>
            </a:extLst>
          </p:cNvPr>
          <p:cNvSpPr txBox="1"/>
          <p:nvPr/>
        </p:nvSpPr>
        <p:spPr>
          <a:xfrm>
            <a:off x="5193438" y="3231472"/>
            <a:ext cx="939681" cy="646331"/>
          </a:xfrm>
          <a:prstGeom prst="rect">
            <a:avLst/>
          </a:prstGeom>
          <a:noFill/>
        </p:spPr>
        <p:txBody>
          <a:bodyPr wrap="none" rtlCol="0">
            <a:spAutoFit/>
          </a:bodyPr>
          <a:lstStyle/>
          <a:p>
            <a:r>
              <a:rPr lang="zh-TW" altLang="en-US" dirty="0"/>
              <a:t>評價</a:t>
            </a:r>
            <a:r>
              <a:rPr lang="en-US" altLang="zh-TW" dirty="0"/>
              <a:t>RM</a:t>
            </a:r>
            <a:endParaRPr lang="zh-TW" altLang="en-US" dirty="0"/>
          </a:p>
          <a:p>
            <a:endParaRPr lang="zh-TW" altLang="en-US" dirty="0"/>
          </a:p>
        </p:txBody>
      </p:sp>
      <p:sp>
        <p:nvSpPr>
          <p:cNvPr id="4" name="矩形 3">
            <a:extLst>
              <a:ext uri="{FF2B5EF4-FFF2-40B4-BE49-F238E27FC236}">
                <a16:creationId xmlns:a16="http://schemas.microsoft.com/office/drawing/2014/main" id="{7187F03B-0691-4234-B3C7-2D99E339A1EB}"/>
              </a:ext>
            </a:extLst>
          </p:cNvPr>
          <p:cNvSpPr/>
          <p:nvPr/>
        </p:nvSpPr>
        <p:spPr>
          <a:xfrm>
            <a:off x="1084554" y="3808506"/>
            <a:ext cx="10651726" cy="276999"/>
          </a:xfrm>
          <a:prstGeom prst="rect">
            <a:avLst/>
          </a:prstGeom>
        </p:spPr>
        <p:txBody>
          <a:bodyPr wrap="square">
            <a:spAutoFit/>
          </a:bodyPr>
          <a:lstStyle/>
          <a:p>
            <a:r>
              <a:rPr lang="zh-TW" altLang="en-US" sz="1200" dirty="0">
                <a:solidFill>
                  <a:srgbClr val="000000"/>
                </a:solidFill>
                <a:latin typeface="新細明體" panose="02020500000000000000" pitchFamily="18" charset="-120"/>
                <a:ea typeface="新細明體" panose="02020500000000000000" pitchFamily="18" charset="-120"/>
              </a:rPr>
              <a:t>累積貸款金額</a:t>
            </a:r>
            <a:r>
              <a:rPr lang="en-US" altLang="zh-TW" sz="1200" dirty="0">
                <a:solidFill>
                  <a:srgbClr val="000000"/>
                </a:solidFill>
                <a:latin typeface="Calibri" panose="020F0502020204030204" pitchFamily="34" charset="0"/>
                <a:ea typeface="新細明體" panose="02020500000000000000" pitchFamily="18" charset="-120"/>
              </a:rPr>
              <a:t>(Loan Amount)</a:t>
            </a:r>
            <a:r>
              <a:rPr lang="zh-TW" altLang="en-US" sz="1200" dirty="0">
                <a:solidFill>
                  <a:srgbClr val="000000"/>
                </a:solidFill>
                <a:latin typeface="新細明體" panose="02020500000000000000" pitchFamily="18" charset="-120"/>
                <a:ea typeface="新細明體" panose="02020500000000000000" pitchFamily="18" charset="-120"/>
              </a:rPr>
              <a:t>、貸款保險金</a:t>
            </a:r>
            <a:r>
              <a:rPr lang="en-US" altLang="zh-TW" sz="1200" dirty="0">
                <a:solidFill>
                  <a:srgbClr val="000000"/>
                </a:solidFill>
                <a:latin typeface="Calibri" panose="020F0502020204030204" pitchFamily="34" charset="0"/>
                <a:ea typeface="新細明體" panose="02020500000000000000" pitchFamily="18" charset="-120"/>
              </a:rPr>
              <a:t>(Mortgage Insurance </a:t>
            </a:r>
            <a:r>
              <a:rPr lang="en-US" altLang="zh-TW" sz="1050" b="0" i="0" u="none" strike="noStrike" baseline="0" dirty="0">
                <a:solidFill>
                  <a:srgbClr val="000000"/>
                </a:solidFill>
                <a:latin typeface="Calibri" panose="020F0502020204030204" pitchFamily="34" charset="0"/>
                <a:ea typeface="新細明體" panose="02020500000000000000" pitchFamily="18" charset="-120"/>
              </a:rPr>
              <a:t>18</a:t>
            </a:r>
            <a:r>
              <a:rPr lang="zh-TW" altLang="en-US" sz="1050" b="0" i="0" u="none" strike="noStrike" baseline="0" dirty="0">
                <a:solidFill>
                  <a:srgbClr val="000000"/>
                </a:solidFill>
                <a:latin typeface="Calibri" panose="020F0502020204030204" pitchFamily="34" charset="0"/>
                <a:ea typeface="新細明體" panose="02020500000000000000" pitchFamily="18" charset="-120"/>
              </a:rPr>
              <a:t> </a:t>
            </a:r>
            <a:r>
              <a:rPr lang="en-US" altLang="zh-TW" sz="1200" dirty="0">
                <a:latin typeface="Calibri" panose="020F0502020204030204" pitchFamily="34" charset="0"/>
                <a:ea typeface="新細明體" panose="02020500000000000000" pitchFamily="18" charset="-120"/>
              </a:rPr>
              <a:t>Premium)</a:t>
            </a:r>
            <a:r>
              <a:rPr lang="zh-TW" altLang="en-US" sz="1200" dirty="0">
                <a:latin typeface="新細明體" panose="02020500000000000000" pitchFamily="18" charset="-120"/>
                <a:ea typeface="新細明體" panose="02020500000000000000" pitchFamily="18" charset="-120"/>
              </a:rPr>
              <a:t>、貸款人損失</a:t>
            </a:r>
            <a:r>
              <a:rPr lang="en-US" altLang="zh-TW" sz="1200" dirty="0">
                <a:latin typeface="Calibri" panose="020F0502020204030204" pitchFamily="34" charset="0"/>
                <a:ea typeface="新細明體" panose="02020500000000000000" pitchFamily="18" charset="-120"/>
              </a:rPr>
              <a:t>(Lender Loss)</a:t>
            </a:r>
            <a:r>
              <a:rPr lang="zh-TW" altLang="en-US" sz="1200" dirty="0">
                <a:latin typeface="新細明體" panose="02020500000000000000" pitchFamily="18" charset="-120"/>
                <a:ea typeface="新細明體" panose="02020500000000000000" pitchFamily="18" charset="-120"/>
              </a:rPr>
              <a:t>、房屋殘值</a:t>
            </a:r>
            <a:r>
              <a:rPr lang="en-US" altLang="zh-TW" sz="1200" dirty="0">
                <a:latin typeface="Calibri" panose="020F0502020204030204" pitchFamily="34" charset="0"/>
                <a:ea typeface="新細明體" panose="02020500000000000000" pitchFamily="18" charset="-120"/>
              </a:rPr>
              <a:t>(Net Equity)</a:t>
            </a:r>
            <a:r>
              <a:rPr lang="zh-TW" altLang="en-US" sz="1200" dirty="0">
                <a:latin typeface="新細明體" panose="02020500000000000000" pitchFamily="18" charset="-120"/>
                <a:ea typeface="新細明體" panose="02020500000000000000" pitchFamily="18" charset="-120"/>
              </a:rPr>
              <a:t>、解約選擇權</a:t>
            </a:r>
            <a:r>
              <a:rPr lang="en-US" altLang="zh-TW" sz="1200" dirty="0">
                <a:latin typeface="Calibri" panose="020F0502020204030204" pitchFamily="34" charset="0"/>
                <a:ea typeface="新細明體" panose="02020500000000000000" pitchFamily="18" charset="-120"/>
              </a:rPr>
              <a:t>(Cancellation Option)</a:t>
            </a:r>
            <a:r>
              <a:rPr lang="zh-TW" altLang="en-US" sz="1200" dirty="0">
                <a:latin typeface="新細明體" panose="02020500000000000000" pitchFamily="18" charset="-120"/>
                <a:ea typeface="新細明體" panose="02020500000000000000" pitchFamily="18" charset="-120"/>
              </a:rPr>
              <a:t>。</a:t>
            </a:r>
            <a:endParaRPr lang="zh-TW" altLang="en-US" sz="1200" dirty="0"/>
          </a:p>
        </p:txBody>
      </p:sp>
    </p:spTree>
    <p:extLst>
      <p:ext uri="{BB962C8B-B14F-4D97-AF65-F5344CB8AC3E}">
        <p14:creationId xmlns:p14="http://schemas.microsoft.com/office/powerpoint/2010/main" val="54784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3" name="文字方塊 2">
            <a:extLst>
              <a:ext uri="{FF2B5EF4-FFF2-40B4-BE49-F238E27FC236}">
                <a16:creationId xmlns:a16="http://schemas.microsoft.com/office/drawing/2014/main" id="{95873410-E937-4D3A-AD75-6ECEF6C24437}"/>
              </a:ext>
            </a:extLst>
          </p:cNvPr>
          <p:cNvSpPr txBox="1"/>
          <p:nvPr/>
        </p:nvSpPr>
        <p:spPr>
          <a:xfrm>
            <a:off x="1402674" y="559293"/>
            <a:ext cx="3894015" cy="461665"/>
          </a:xfrm>
          <a:prstGeom prst="rect">
            <a:avLst/>
          </a:prstGeom>
          <a:noFill/>
        </p:spPr>
        <p:txBody>
          <a:bodyPr wrap="none" rtlCol="0">
            <a:spAutoFit/>
          </a:bodyPr>
          <a:lstStyle/>
          <a:p>
            <a:r>
              <a:rPr lang="en-US" altLang="zh-TW" dirty="0"/>
              <a:t>--</a:t>
            </a:r>
            <a:r>
              <a:rPr lang="zh-TW" altLang="en-US" dirty="0"/>
              <a:t> </a:t>
            </a:r>
            <a:r>
              <a:rPr lang="zh-TW" altLang="en-US" sz="2400" dirty="0"/>
              <a:t>累積貸款金額 </a:t>
            </a:r>
            <a:r>
              <a:rPr lang="en-US" altLang="zh-TW" sz="2400" dirty="0"/>
              <a:t>Loan Amount</a:t>
            </a:r>
            <a:endParaRPr lang="zh-TW" altLang="en-US" dirty="0"/>
          </a:p>
        </p:txBody>
      </p:sp>
      <p:sp>
        <p:nvSpPr>
          <p:cNvPr id="5" name="矩形 4">
            <a:extLst>
              <a:ext uri="{FF2B5EF4-FFF2-40B4-BE49-F238E27FC236}">
                <a16:creationId xmlns:a16="http://schemas.microsoft.com/office/drawing/2014/main" id="{FB897937-47BF-4319-B26A-0AA8A191EC6A}"/>
              </a:ext>
            </a:extLst>
          </p:cNvPr>
          <p:cNvSpPr/>
          <p:nvPr/>
        </p:nvSpPr>
        <p:spPr>
          <a:xfrm>
            <a:off x="1184475" y="1667289"/>
            <a:ext cx="9325337"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按照戴永凌</a:t>
            </a:r>
            <a:r>
              <a:rPr lang="en-US" altLang="zh-TW" dirty="0">
                <a:solidFill>
                  <a:srgbClr val="000000"/>
                </a:solidFill>
                <a:latin typeface="Calibri" panose="020F0502020204030204" pitchFamily="34" charset="0"/>
                <a:ea typeface="新細明體" panose="02020500000000000000" pitchFamily="18" charset="-120"/>
              </a:rPr>
              <a:t>(2016)</a:t>
            </a:r>
            <a:r>
              <a:rPr lang="zh-TW" altLang="en-US" dirty="0">
                <a:solidFill>
                  <a:srgbClr val="000000"/>
                </a:solidFill>
                <a:latin typeface="新細明體" panose="02020500000000000000" pitchFamily="18" charset="-120"/>
                <a:ea typeface="新細明體" panose="02020500000000000000" pitchFamily="18" charset="-120"/>
              </a:rPr>
              <a:t>的模型設計中，當期的累計貸款金額</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dirty="0">
                <a:solidFill>
                  <a:srgbClr val="000000"/>
                </a:solidFill>
                <a:latin typeface="新細明體" panose="02020500000000000000" pitchFamily="18" charset="-120"/>
                <a:ea typeface="新細明體" panose="02020500000000000000" pitchFamily="18" charset="-120"/>
              </a:rPr>
              <a:t>可以表示為</a:t>
            </a:r>
            <a:r>
              <a:rPr lang="zh-TW" altLang="en-US" dirty="0">
                <a:solidFill>
                  <a:srgbClr val="000000"/>
                </a:solidFill>
                <a:highlight>
                  <a:srgbClr val="FFFF00"/>
                </a:highlight>
                <a:latin typeface="新細明體" panose="02020500000000000000" pitchFamily="18" charset="-120"/>
                <a:ea typeface="新細明體" panose="02020500000000000000" pitchFamily="18" charset="-120"/>
              </a:rPr>
              <a:t>上期的累積貸款金額乘以保險費率複利</a:t>
            </a:r>
            <a:r>
              <a:rPr lang="zh-TW" altLang="en-US" dirty="0">
                <a:solidFill>
                  <a:srgbClr val="000000"/>
                </a:solidFill>
                <a:latin typeface="新細明體" panose="02020500000000000000" pitchFamily="18" charset="-120"/>
                <a:ea typeface="新細明體" panose="02020500000000000000" pitchFamily="18" charset="-120"/>
              </a:rPr>
              <a:t>，再加上</a:t>
            </a:r>
            <a:r>
              <a:rPr lang="zh-TW" altLang="en-US" dirty="0">
                <a:solidFill>
                  <a:srgbClr val="000000"/>
                </a:solidFill>
                <a:highlight>
                  <a:srgbClr val="00FFFF"/>
                </a:highlight>
                <a:latin typeface="新細明體" panose="02020500000000000000" pitchFamily="18" charset="-120"/>
                <a:ea typeface="新細明體" panose="02020500000000000000" pitchFamily="18" charset="-120"/>
              </a:rPr>
              <a:t>當期年金</a:t>
            </a:r>
            <a:r>
              <a:rPr lang="zh-TW" altLang="en-US" dirty="0">
                <a:solidFill>
                  <a:srgbClr val="000000"/>
                </a:solidFill>
                <a:latin typeface="新細明體" panose="02020500000000000000" pitchFamily="18" charset="-120"/>
                <a:ea typeface="新細明體" panose="02020500000000000000" pitchFamily="18" charset="-120"/>
              </a:rPr>
              <a:t>：</a:t>
            </a:r>
            <a:endParaRPr lang="zh-TW" altLang="en-US" dirty="0"/>
          </a:p>
        </p:txBody>
      </p:sp>
      <p:sp>
        <p:nvSpPr>
          <p:cNvPr id="6" name="矩形 5">
            <a:extLst>
              <a:ext uri="{FF2B5EF4-FFF2-40B4-BE49-F238E27FC236}">
                <a16:creationId xmlns:a16="http://schemas.microsoft.com/office/drawing/2014/main" id="{7AF2BBAC-9858-4C99-BE1F-F4BFAFB74C8D}"/>
              </a:ext>
            </a:extLst>
          </p:cNvPr>
          <p:cNvSpPr/>
          <p:nvPr/>
        </p:nvSpPr>
        <p:spPr>
          <a:xfrm>
            <a:off x="2112790" y="2792921"/>
            <a:ext cx="4799712" cy="461665"/>
          </a:xfrm>
          <a:prstGeom prst="rect">
            <a:avLst/>
          </a:prstGeom>
        </p:spPr>
        <p:txBody>
          <a:bodyPr wrap="none">
            <a:spAutoFit/>
          </a:bodyPr>
          <a:lstStyle/>
          <a:p>
            <a:r>
              <a:rPr lang="zh-TW" altLang="el-GR" sz="2400" dirty="0">
                <a:solidFill>
                  <a:srgbClr val="000000"/>
                </a:solidFill>
                <a:latin typeface="Cambria Math" panose="02040503050406030204" pitchFamily="18" charset="0"/>
              </a:rPr>
              <a:t>𝐿</a:t>
            </a:r>
            <a:r>
              <a:rPr lang="zh-TW" altLang="el-GR"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 </a:t>
            </a:r>
            <a:r>
              <a:rPr lang="el-GR" altLang="zh-TW" sz="2400" dirty="0">
                <a:solidFill>
                  <a:srgbClr val="000000"/>
                </a:solidFill>
                <a:latin typeface="Cambria Math" panose="02040503050406030204" pitchFamily="18" charset="0"/>
              </a:rPr>
              <a:t>=</a:t>
            </a:r>
            <a:r>
              <a:rPr lang="en-US" altLang="zh-TW" sz="2400" dirty="0">
                <a:solidFill>
                  <a:srgbClr val="000000"/>
                </a:solidFill>
                <a:latin typeface="Cambria Math" panose="02040503050406030204" pitchFamily="18" charset="0"/>
              </a:rPr>
              <a:t> </a:t>
            </a:r>
            <a:r>
              <a:rPr lang="zh-TW" altLang="el-GR" sz="2400" dirty="0">
                <a:solidFill>
                  <a:srgbClr val="000000"/>
                </a:solidFill>
                <a:highlight>
                  <a:srgbClr val="00FFFF"/>
                </a:highlight>
                <a:latin typeface="Cambria Math" panose="02040503050406030204" pitchFamily="18" charset="0"/>
              </a:rPr>
              <a:t>𝑚𝐻</a:t>
            </a:r>
            <a:r>
              <a:rPr lang="el-GR" altLang="zh-TW" sz="1400" b="0" i="0" u="none" strike="noStrike" baseline="0" dirty="0">
                <a:solidFill>
                  <a:srgbClr val="000000"/>
                </a:solidFill>
                <a:highlight>
                  <a:srgbClr val="00FFFF"/>
                </a:highlight>
                <a:latin typeface="Cambria Math" panose="02040503050406030204" pitchFamily="18" charset="0"/>
              </a:rPr>
              <a:t>0</a:t>
            </a:r>
            <a:r>
              <a:rPr lang="el-GR" altLang="zh-TW" sz="2400" dirty="0">
                <a:solidFill>
                  <a:srgbClr val="000000"/>
                </a:solidFill>
                <a:highlight>
                  <a:srgbClr val="00FFFF"/>
                </a:highlight>
                <a:latin typeface="新細明體" panose="02020500000000000000" pitchFamily="18" charset="-120"/>
                <a:ea typeface="新細明體" panose="02020500000000000000" pitchFamily="18" charset="-120"/>
              </a:rPr>
              <a:t>Δ</a:t>
            </a:r>
            <a:r>
              <a:rPr lang="zh-TW" altLang="el-GR" sz="2400" dirty="0">
                <a:solidFill>
                  <a:srgbClr val="000000"/>
                </a:solidFill>
                <a:highlight>
                  <a:srgbClr val="00FFFF"/>
                </a:highlight>
                <a:latin typeface="Cambria Math" panose="02040503050406030204" pitchFamily="18" charset="0"/>
                <a:ea typeface="新細明體" panose="02020500000000000000" pitchFamily="18" charset="-120"/>
              </a:rPr>
              <a:t>𝑡</a:t>
            </a:r>
            <a:r>
              <a:rPr lang="en-US" altLang="zh-TW" sz="2400" dirty="0">
                <a:solidFill>
                  <a:srgbClr val="000000"/>
                </a:solidFill>
                <a:highlight>
                  <a:srgbClr val="00FFFF"/>
                </a:highlight>
                <a:latin typeface="Cambria Math" panose="02040503050406030204" pitchFamily="18" charset="0"/>
                <a:ea typeface="新細明體" panose="02020500000000000000" pitchFamily="18" charset="-120"/>
              </a:rPr>
              <a:t> </a:t>
            </a:r>
            <a:r>
              <a:rPr lang="el-GR" altLang="zh-TW" sz="2400" dirty="0">
                <a:solidFill>
                  <a:srgbClr val="000000"/>
                </a:solidFill>
                <a:latin typeface="Cambria Math" panose="02040503050406030204" pitchFamily="18" charset="0"/>
                <a:ea typeface="新細明體" panose="02020500000000000000" pitchFamily="18" charset="-120"/>
              </a:rPr>
              <a:t>+</a:t>
            </a:r>
            <a:r>
              <a:rPr lang="en-US" altLang="zh-TW" sz="2400" dirty="0">
                <a:solidFill>
                  <a:srgbClr val="000000"/>
                </a:solidFill>
                <a:latin typeface="Cambria Math" panose="02040503050406030204" pitchFamily="18" charset="0"/>
                <a:ea typeface="新細明體" panose="02020500000000000000" pitchFamily="18" charset="-120"/>
              </a:rPr>
              <a:t> </a:t>
            </a:r>
            <a:r>
              <a:rPr lang="zh-TW" altLang="el-GR" sz="2400" dirty="0">
                <a:solidFill>
                  <a:srgbClr val="000000"/>
                </a:solidFill>
                <a:highlight>
                  <a:srgbClr val="FFFF00"/>
                </a:highlight>
                <a:latin typeface="Cambria Math" panose="02040503050406030204" pitchFamily="18" charset="0"/>
                <a:ea typeface="新細明體" panose="02020500000000000000" pitchFamily="18" charset="-120"/>
              </a:rPr>
              <a:t>𝐿</a:t>
            </a:r>
            <a:r>
              <a:rPr lang="zh-TW" altLang="el-GR" sz="1400" b="0" i="0" u="none" strike="noStrike" baseline="0" dirty="0">
                <a:solidFill>
                  <a:srgbClr val="000000"/>
                </a:solidFill>
                <a:highlight>
                  <a:srgbClr val="FFFF00"/>
                </a:highlight>
                <a:latin typeface="Cambria Math" panose="02040503050406030204" pitchFamily="18" charset="0"/>
                <a:ea typeface="新細明體" panose="02020500000000000000" pitchFamily="18" charset="-120"/>
              </a:rPr>
              <a:t>𝑡−</a:t>
            </a:r>
            <a:r>
              <a:rPr lang="el-GR" altLang="zh-TW" sz="1400" b="0" i="0" u="none" strike="noStrike" baseline="0" dirty="0">
                <a:solidFill>
                  <a:srgbClr val="000000"/>
                </a:solidFill>
                <a:highlight>
                  <a:srgbClr val="FFFF00"/>
                </a:highlight>
                <a:latin typeface="Cambria Math" panose="02040503050406030204" pitchFamily="18" charset="0"/>
                <a:ea typeface="新細明體" panose="02020500000000000000" pitchFamily="18" charset="-120"/>
              </a:rPr>
              <a:t>1</a:t>
            </a:r>
            <a:r>
              <a:rPr lang="en-US" altLang="zh-TW" sz="1400" b="0" i="0" u="none" strike="noStrike" baseline="0" dirty="0">
                <a:solidFill>
                  <a:srgbClr val="000000"/>
                </a:solidFill>
                <a:highlight>
                  <a:srgbClr val="FFFF00"/>
                </a:highlight>
                <a:latin typeface="Cambria Math" panose="02040503050406030204" pitchFamily="18" charset="0"/>
                <a:ea typeface="新細明體" panose="02020500000000000000" pitchFamily="18" charset="-120"/>
              </a:rPr>
              <a:t> </a:t>
            </a:r>
            <a:r>
              <a:rPr lang="el-GR" altLang="zh-TW" sz="2400" dirty="0">
                <a:solidFill>
                  <a:srgbClr val="000000"/>
                </a:solidFill>
                <a:highlight>
                  <a:srgbClr val="FFFF00"/>
                </a:highlight>
                <a:latin typeface="Cambria Math" panose="02040503050406030204" pitchFamily="18" charset="0"/>
                <a:ea typeface="新細明體" panose="02020500000000000000" pitchFamily="18" charset="-120"/>
              </a:rPr>
              <a:t>∙</a:t>
            </a:r>
            <a:r>
              <a:rPr lang="en-US" altLang="zh-TW" sz="2400" dirty="0">
                <a:solidFill>
                  <a:srgbClr val="000000"/>
                </a:solidFill>
                <a:highlight>
                  <a:srgbClr val="FFFF00"/>
                </a:highlight>
                <a:latin typeface="Cambria Math" panose="02040503050406030204" pitchFamily="18" charset="0"/>
                <a:ea typeface="新細明體" panose="02020500000000000000" pitchFamily="18" charset="-120"/>
              </a:rPr>
              <a:t> </a:t>
            </a:r>
            <a:r>
              <a:rPr lang="el-GR" altLang="zh-TW" sz="2400" dirty="0">
                <a:solidFill>
                  <a:srgbClr val="000000"/>
                </a:solidFill>
                <a:highlight>
                  <a:srgbClr val="FFFF00"/>
                </a:highlight>
                <a:latin typeface="Cambria Math" panose="02040503050406030204" pitchFamily="18" charset="0"/>
                <a:ea typeface="新細明體" panose="02020500000000000000" pitchFamily="18" charset="-120"/>
              </a:rPr>
              <a:t>(1+</a:t>
            </a:r>
            <a:r>
              <a:rPr lang="zh-TW" altLang="el-GR" sz="2400" dirty="0">
                <a:solidFill>
                  <a:srgbClr val="000000"/>
                </a:solidFill>
                <a:highlight>
                  <a:srgbClr val="FFFF00"/>
                </a:highlight>
                <a:latin typeface="Cambria Math" panose="02040503050406030204" pitchFamily="18" charset="0"/>
                <a:ea typeface="新細明體" panose="02020500000000000000" pitchFamily="18" charset="-120"/>
              </a:rPr>
              <a:t>𝜋</a:t>
            </a:r>
            <a:r>
              <a:rPr lang="el-GR" altLang="zh-TW" sz="2400" dirty="0">
                <a:solidFill>
                  <a:srgbClr val="000000"/>
                </a:solidFill>
                <a:highlight>
                  <a:srgbClr val="FFFF00"/>
                </a:highlight>
                <a:latin typeface="新細明體" panose="02020500000000000000" pitchFamily="18" charset="-120"/>
                <a:ea typeface="新細明體" panose="02020500000000000000" pitchFamily="18" charset="-120"/>
              </a:rPr>
              <a:t>Δ</a:t>
            </a:r>
            <a:r>
              <a:rPr lang="zh-TW" altLang="el-GR" sz="2400" dirty="0">
                <a:solidFill>
                  <a:srgbClr val="000000"/>
                </a:solidFill>
                <a:highlight>
                  <a:srgbClr val="FFFF00"/>
                </a:highlight>
                <a:latin typeface="Cambria Math" panose="02040503050406030204" pitchFamily="18" charset="0"/>
                <a:ea typeface="新細明體" panose="02020500000000000000" pitchFamily="18" charset="-120"/>
              </a:rPr>
              <a:t>𝑡</a:t>
            </a:r>
            <a:r>
              <a:rPr lang="el-GR" altLang="zh-TW" sz="2400" dirty="0">
                <a:solidFill>
                  <a:srgbClr val="000000"/>
                </a:solidFill>
                <a:highlight>
                  <a:srgbClr val="FFFF00"/>
                </a:highlight>
                <a:latin typeface="Cambria Math" panose="02040503050406030204" pitchFamily="18" charset="0"/>
                <a:ea typeface="新細明體" panose="02020500000000000000" pitchFamily="18" charset="-120"/>
              </a:rPr>
              <a:t>)</a:t>
            </a:r>
            <a:r>
              <a:rPr lang="en-US" altLang="zh-TW" sz="2400" dirty="0">
                <a:solidFill>
                  <a:srgbClr val="000000"/>
                </a:solidFill>
                <a:highlight>
                  <a:srgbClr val="FFFF00"/>
                </a:highlight>
                <a:latin typeface="Cambria Math" panose="02040503050406030204" pitchFamily="18" charset="0"/>
                <a:ea typeface="新細明體" panose="02020500000000000000" pitchFamily="18" charset="-120"/>
              </a:rPr>
              <a:t> </a:t>
            </a:r>
            <a:r>
              <a:rPr lang="zh-TW" altLang="el-GR" sz="2400" dirty="0">
                <a:solidFill>
                  <a:srgbClr val="000000"/>
                </a:solidFill>
                <a:highlight>
                  <a:srgbClr val="FFFF00"/>
                </a:highlight>
                <a:latin typeface="Cambria Math" panose="02040503050406030204" pitchFamily="18" charset="0"/>
                <a:ea typeface="新細明體" panose="02020500000000000000" pitchFamily="18" charset="-120"/>
              </a:rPr>
              <a:t>𝑒</a:t>
            </a:r>
            <a:r>
              <a:rPr lang="zh-TW" altLang="el-GR" sz="2000" b="0" i="0" u="none" strike="noStrike" baseline="30000" dirty="0">
                <a:solidFill>
                  <a:srgbClr val="000000"/>
                </a:solidFill>
                <a:highlight>
                  <a:srgbClr val="FFFF00"/>
                </a:highlight>
                <a:latin typeface="Cambria Math" panose="02040503050406030204" pitchFamily="18" charset="0"/>
                <a:ea typeface="新細明體" panose="02020500000000000000" pitchFamily="18" charset="-120"/>
              </a:rPr>
              <a:t>𝑟</a:t>
            </a:r>
            <a:r>
              <a:rPr lang="zh-TW" altLang="el-GR" sz="1200" b="0" i="0" u="none" strike="noStrike" baseline="30000" dirty="0">
                <a:solidFill>
                  <a:srgbClr val="000000"/>
                </a:solidFill>
                <a:highlight>
                  <a:srgbClr val="FFFF00"/>
                </a:highlight>
                <a:latin typeface="Cambria Math" panose="02040503050406030204" pitchFamily="18" charset="0"/>
                <a:ea typeface="新細明體" panose="02020500000000000000" pitchFamily="18" charset="-120"/>
              </a:rPr>
              <a:t>𝑡−</a:t>
            </a:r>
            <a:r>
              <a:rPr lang="el-GR" altLang="zh-TW" sz="1200" b="0" i="0" u="none" strike="noStrike" baseline="30000" dirty="0">
                <a:solidFill>
                  <a:srgbClr val="000000"/>
                </a:solidFill>
                <a:highlight>
                  <a:srgbClr val="FFFF00"/>
                </a:highlight>
                <a:latin typeface="Cambria Math" panose="02040503050406030204" pitchFamily="18" charset="0"/>
                <a:ea typeface="新細明體" panose="02020500000000000000" pitchFamily="18" charset="-120"/>
              </a:rPr>
              <a:t>1</a:t>
            </a:r>
            <a:r>
              <a:rPr lang="el-GR" altLang="zh-TW" sz="2000" b="0" i="0" u="none" strike="noStrike" baseline="30000" dirty="0">
                <a:solidFill>
                  <a:srgbClr val="000000"/>
                </a:solidFill>
                <a:highlight>
                  <a:srgbClr val="FFFF00"/>
                </a:highlight>
                <a:latin typeface="新細明體" panose="02020500000000000000" pitchFamily="18" charset="-120"/>
                <a:ea typeface="新細明體" panose="02020500000000000000" pitchFamily="18" charset="-120"/>
              </a:rPr>
              <a:t>Δ</a:t>
            </a:r>
            <a:r>
              <a:rPr lang="zh-TW" altLang="el-GR" sz="2000" b="0" i="0" u="none" strike="noStrike" baseline="30000" dirty="0">
                <a:solidFill>
                  <a:srgbClr val="000000"/>
                </a:solidFill>
                <a:highlight>
                  <a:srgbClr val="FFFF00"/>
                </a:highlight>
                <a:latin typeface="Cambria Math" panose="02040503050406030204" pitchFamily="18" charset="0"/>
                <a:ea typeface="新細明體" panose="02020500000000000000" pitchFamily="18" charset="-120"/>
              </a:rPr>
              <a:t>𝑡 </a:t>
            </a:r>
            <a:endParaRPr lang="zh-TW" altLang="en-US" sz="2400" baseline="30000" dirty="0">
              <a:highlight>
                <a:srgbClr val="FFFF00"/>
              </a:highlight>
            </a:endParaRPr>
          </a:p>
        </p:txBody>
      </p:sp>
      <p:sp>
        <p:nvSpPr>
          <p:cNvPr id="7" name="矩形 6">
            <a:extLst>
              <a:ext uri="{FF2B5EF4-FFF2-40B4-BE49-F238E27FC236}">
                <a16:creationId xmlns:a16="http://schemas.microsoft.com/office/drawing/2014/main" id="{A58F0AB5-1934-403D-B5B3-B6C54EDF8BFE}"/>
              </a:ext>
            </a:extLst>
          </p:cNvPr>
          <p:cNvSpPr/>
          <p:nvPr/>
        </p:nvSpPr>
        <p:spPr>
          <a:xfrm>
            <a:off x="2619737" y="3929224"/>
            <a:ext cx="6096000" cy="1754326"/>
          </a:xfrm>
          <a:prstGeom prst="rect">
            <a:avLst/>
          </a:prstGeom>
        </p:spPr>
        <p:txBody>
          <a:bodyPr>
            <a:spAutoFit/>
          </a:bodyPr>
          <a:lstStyle/>
          <a:p>
            <a:r>
              <a:rPr lang="zh-TW" altLang="en-US"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dirty="0">
                <a:solidFill>
                  <a:srgbClr val="000000"/>
                </a:solidFill>
                <a:latin typeface="新細明體" panose="02020500000000000000" pitchFamily="18" charset="-120"/>
                <a:ea typeface="新細明體" panose="02020500000000000000" pitchFamily="18" charset="-120"/>
              </a:rPr>
              <a:t>：時間點</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的累計貸款金額</a:t>
            </a:r>
          </a:p>
          <a:p>
            <a:r>
              <a:rPr lang="zh-TW" altLang="en-US" dirty="0">
                <a:solidFill>
                  <a:srgbClr val="000000"/>
                </a:solidFill>
                <a:latin typeface="Cambria Math" panose="02040503050406030204" pitchFamily="18" charset="0"/>
                <a:ea typeface="新細明體" panose="02020500000000000000" pitchFamily="18" charset="-120"/>
              </a:rPr>
              <a:t>𝑚</a:t>
            </a:r>
            <a:r>
              <a:rPr lang="zh-TW" altLang="en-US" dirty="0">
                <a:solidFill>
                  <a:srgbClr val="000000"/>
                </a:solidFill>
                <a:latin typeface="新細明體" panose="02020500000000000000" pitchFamily="18" charset="-120"/>
                <a:ea typeface="新細明體" panose="02020500000000000000" pitchFamily="18" charset="-120"/>
              </a:rPr>
              <a:t>：可貸成數</a:t>
            </a:r>
          </a:p>
          <a:p>
            <a:r>
              <a:rPr lang="zh-TW" altLang="en-US" dirty="0">
                <a:solidFill>
                  <a:srgbClr val="000000"/>
                </a:solidFill>
                <a:latin typeface="Cambria Math" panose="02040503050406030204" pitchFamily="18" charset="0"/>
                <a:ea typeface="新細明體" panose="02020500000000000000" pitchFamily="18" charset="-120"/>
              </a:rPr>
              <a:t>𝐻</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0</a:t>
            </a:r>
            <a:r>
              <a:rPr lang="zh-TW" altLang="en-US" dirty="0">
                <a:solidFill>
                  <a:srgbClr val="000000"/>
                </a:solidFill>
                <a:latin typeface="新細明體" panose="02020500000000000000" pitchFamily="18" charset="-120"/>
                <a:ea typeface="新細明體" panose="02020500000000000000" pitchFamily="18" charset="-120"/>
              </a:rPr>
              <a:t>：時間點</a:t>
            </a:r>
            <a:r>
              <a:rPr lang="en-US" altLang="zh-TW" dirty="0">
                <a:solidFill>
                  <a:srgbClr val="000000"/>
                </a:solidFill>
                <a:latin typeface="Calibri" panose="020F0502020204030204" pitchFamily="34" charset="0"/>
                <a:ea typeface="新細明體" panose="02020500000000000000" pitchFamily="18" charset="-120"/>
              </a:rPr>
              <a:t>0</a:t>
            </a:r>
            <a:r>
              <a:rPr lang="zh-TW" altLang="en-US" dirty="0">
                <a:solidFill>
                  <a:srgbClr val="000000"/>
                </a:solidFill>
                <a:latin typeface="新細明體" panose="02020500000000000000" pitchFamily="18" charset="-120"/>
                <a:ea typeface="新細明體" panose="02020500000000000000" pitchFamily="18" charset="-120"/>
              </a:rPr>
              <a:t>的房價</a:t>
            </a:r>
          </a:p>
          <a:p>
            <a:r>
              <a:rPr lang="zh-TW" altLang="en-US" dirty="0">
                <a:solidFill>
                  <a:srgbClr val="000000"/>
                </a:solidFill>
                <a:latin typeface="Cambria Math" panose="02040503050406030204" pitchFamily="18" charset="0"/>
                <a:ea typeface="新細明體" panose="02020500000000000000" pitchFamily="18" charset="-120"/>
              </a:rPr>
              <a:t>𝜋</a:t>
            </a:r>
            <a:r>
              <a:rPr lang="zh-TW" altLang="en-US" dirty="0">
                <a:solidFill>
                  <a:srgbClr val="000000"/>
                </a:solidFill>
                <a:latin typeface="新細明體" panose="02020500000000000000" pitchFamily="18" charset="-120"/>
                <a:ea typeface="新細明體" panose="02020500000000000000" pitchFamily="18" charset="-120"/>
              </a:rPr>
              <a:t>：貸款保險金費率</a:t>
            </a:r>
          </a:p>
          <a:p>
            <a:r>
              <a:rPr lang="zh-TW" altLang="en-US" dirty="0">
                <a:solidFill>
                  <a:srgbClr val="000000"/>
                </a:solidFill>
                <a:latin typeface="Cambria Math" panose="02040503050406030204" pitchFamily="18" charset="0"/>
                <a:ea typeface="新細明體" panose="02020500000000000000" pitchFamily="18" charset="-120"/>
              </a:rPr>
              <a:t>𝑟</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dirty="0">
                <a:solidFill>
                  <a:srgbClr val="000000"/>
                </a:solidFill>
                <a:latin typeface="新細明體" panose="02020500000000000000" pitchFamily="18" charset="-120"/>
                <a:ea typeface="新細明體" panose="02020500000000000000" pitchFamily="18" charset="-120"/>
              </a:rPr>
              <a:t>：時間點</a:t>
            </a:r>
            <a:r>
              <a:rPr lang="en-US" altLang="zh-TW" dirty="0">
                <a:solidFill>
                  <a:srgbClr val="000000"/>
                </a:solidFill>
                <a:latin typeface="Calibri" panose="020F0502020204030204" pitchFamily="34" charset="0"/>
                <a:ea typeface="新細明體" panose="02020500000000000000" pitchFamily="18" charset="-120"/>
              </a:rPr>
              <a:t>t-1</a:t>
            </a:r>
            <a:r>
              <a:rPr lang="zh-TW" altLang="en-US" dirty="0">
                <a:solidFill>
                  <a:srgbClr val="000000"/>
                </a:solidFill>
                <a:latin typeface="新細明體" panose="02020500000000000000" pitchFamily="18" charset="-120"/>
                <a:ea typeface="新細明體" panose="02020500000000000000" pitchFamily="18" charset="-120"/>
              </a:rPr>
              <a:t>的即期利率</a:t>
            </a:r>
            <a:endParaRPr lang="zh-TW" altLang="en-US" dirty="0"/>
          </a:p>
        </p:txBody>
      </p:sp>
    </p:spTree>
    <p:extLst>
      <p:ext uri="{BB962C8B-B14F-4D97-AF65-F5344CB8AC3E}">
        <p14:creationId xmlns:p14="http://schemas.microsoft.com/office/powerpoint/2010/main" val="326923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3" name="文字方塊 2">
            <a:extLst>
              <a:ext uri="{FF2B5EF4-FFF2-40B4-BE49-F238E27FC236}">
                <a16:creationId xmlns:a16="http://schemas.microsoft.com/office/drawing/2014/main" id="{95873410-E937-4D3A-AD75-6ECEF6C24437}"/>
              </a:ext>
            </a:extLst>
          </p:cNvPr>
          <p:cNvSpPr txBox="1"/>
          <p:nvPr/>
        </p:nvSpPr>
        <p:spPr>
          <a:xfrm>
            <a:off x="1420303" y="532660"/>
            <a:ext cx="5405839" cy="461665"/>
          </a:xfrm>
          <a:prstGeom prst="rect">
            <a:avLst/>
          </a:prstGeom>
          <a:noFill/>
        </p:spPr>
        <p:txBody>
          <a:bodyPr wrap="none" rtlCol="0">
            <a:spAutoFit/>
          </a:bodyPr>
          <a:lstStyle/>
          <a:p>
            <a:r>
              <a:rPr lang="en-US" altLang="zh-TW" dirty="0"/>
              <a:t>--</a:t>
            </a:r>
            <a:r>
              <a:rPr lang="zh-TW" altLang="en-US" dirty="0"/>
              <a:t> </a:t>
            </a:r>
            <a:r>
              <a:rPr lang="zh-TW" altLang="en-US" sz="2400" dirty="0"/>
              <a:t>貸款保險金 </a:t>
            </a:r>
            <a:r>
              <a:rPr lang="en-US" altLang="zh-TW" sz="2400" dirty="0" err="1"/>
              <a:t>Mortage</a:t>
            </a:r>
            <a:r>
              <a:rPr lang="en-US" altLang="zh-TW" sz="2400" dirty="0"/>
              <a:t> Insurance Premium</a:t>
            </a:r>
            <a:endParaRPr lang="zh-TW" altLang="en-US" dirty="0"/>
          </a:p>
        </p:txBody>
      </p:sp>
      <p:sp>
        <p:nvSpPr>
          <p:cNvPr id="4" name="矩形 3">
            <a:extLst>
              <a:ext uri="{FF2B5EF4-FFF2-40B4-BE49-F238E27FC236}">
                <a16:creationId xmlns:a16="http://schemas.microsoft.com/office/drawing/2014/main" id="{A9753A46-EA0C-40F8-8147-55693D48A314}"/>
              </a:ext>
            </a:extLst>
          </p:cNvPr>
          <p:cNvSpPr/>
          <p:nvPr/>
        </p:nvSpPr>
        <p:spPr>
          <a:xfrm>
            <a:off x="1172901" y="1667289"/>
            <a:ext cx="10123989"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按照戴永凌</a:t>
            </a:r>
            <a:r>
              <a:rPr lang="en-US" altLang="zh-TW" dirty="0">
                <a:solidFill>
                  <a:srgbClr val="000000"/>
                </a:solidFill>
                <a:latin typeface="Calibri" panose="020F0502020204030204" pitchFamily="34" charset="0"/>
                <a:ea typeface="新細明體" panose="02020500000000000000" pitchFamily="18" charset="-120"/>
              </a:rPr>
              <a:t>(2016)</a:t>
            </a:r>
            <a:r>
              <a:rPr lang="zh-TW" altLang="en-US" dirty="0">
                <a:solidFill>
                  <a:srgbClr val="000000"/>
                </a:solidFill>
                <a:latin typeface="新細明體" panose="02020500000000000000" pitchFamily="18" charset="-120"/>
                <a:ea typeface="新細明體" panose="02020500000000000000" pitchFamily="18" charset="-120"/>
              </a:rPr>
              <a:t>的模型設計中，當期保費等於</a:t>
            </a:r>
            <a:r>
              <a:rPr lang="zh-TW" altLang="en-US" dirty="0">
                <a:solidFill>
                  <a:srgbClr val="FF33CC"/>
                </a:solidFill>
                <a:latin typeface="新細明體" panose="02020500000000000000" pitchFamily="18" charset="-120"/>
                <a:ea typeface="新細明體" panose="02020500000000000000" pitchFamily="18" charset="-120"/>
              </a:rPr>
              <a:t>前一期的累積貸款金額</a:t>
            </a:r>
            <a:r>
              <a:rPr lang="zh-TW" altLang="en-US" dirty="0">
                <a:solidFill>
                  <a:srgbClr val="00B050"/>
                </a:solidFill>
                <a:latin typeface="新細明體" panose="02020500000000000000" pitchFamily="18" charset="-120"/>
                <a:ea typeface="新細明體" panose="02020500000000000000" pitchFamily="18" charset="-120"/>
              </a:rPr>
              <a:t>經過複利</a:t>
            </a:r>
            <a:r>
              <a:rPr lang="zh-TW" altLang="en-US" dirty="0">
                <a:solidFill>
                  <a:srgbClr val="000000"/>
                </a:solidFill>
                <a:latin typeface="新細明體" panose="02020500000000000000" pitchFamily="18" charset="-120"/>
                <a:ea typeface="新細明體" panose="02020500000000000000" pitchFamily="18" charset="-120"/>
              </a:rPr>
              <a:t>之後</a:t>
            </a:r>
            <a:r>
              <a:rPr lang="zh-TW" altLang="en-US" dirty="0">
                <a:solidFill>
                  <a:srgbClr val="0070C0"/>
                </a:solidFill>
                <a:latin typeface="新細明體" panose="02020500000000000000" pitchFamily="18" charset="-120"/>
                <a:ea typeface="新細明體" panose="02020500000000000000" pitchFamily="18" charset="-120"/>
              </a:rPr>
              <a:t>再乘上保險費率</a:t>
            </a:r>
            <a:r>
              <a:rPr lang="zh-TW" altLang="en-US" dirty="0">
                <a:solidFill>
                  <a:srgbClr val="000000"/>
                </a:solidFill>
                <a:latin typeface="新細明體" panose="02020500000000000000" pitchFamily="18" charset="-120"/>
                <a:ea typeface="新細明體" panose="02020500000000000000" pitchFamily="18" charset="-120"/>
              </a:rPr>
              <a:t>，所以第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期的保費可以表示為：</a:t>
            </a:r>
            <a:endParaRPr lang="zh-TW" altLang="en-US" dirty="0"/>
          </a:p>
        </p:txBody>
      </p:sp>
      <p:sp>
        <p:nvSpPr>
          <p:cNvPr id="5" name="矩形 4">
            <a:extLst>
              <a:ext uri="{FF2B5EF4-FFF2-40B4-BE49-F238E27FC236}">
                <a16:creationId xmlns:a16="http://schemas.microsoft.com/office/drawing/2014/main" id="{CE60E87B-5833-4CE9-ACA8-58C53B26AF6F}"/>
              </a:ext>
            </a:extLst>
          </p:cNvPr>
          <p:cNvSpPr/>
          <p:nvPr/>
        </p:nvSpPr>
        <p:spPr>
          <a:xfrm>
            <a:off x="1849588" y="2682952"/>
            <a:ext cx="3296095" cy="400110"/>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第 </a:t>
            </a:r>
            <a:r>
              <a:rPr lang="en-US" altLang="zh-TW" dirty="0">
                <a:solidFill>
                  <a:srgbClr val="000000"/>
                </a:solidFill>
                <a:latin typeface="Cambria Math" panose="02040503050406030204" pitchFamily="18" charset="0"/>
                <a:ea typeface="新細明體" panose="02020500000000000000" pitchFamily="18" charset="-120"/>
              </a:rPr>
              <a:t>t </a:t>
            </a:r>
            <a:r>
              <a:rPr lang="zh-TW" altLang="en-US" dirty="0">
                <a:solidFill>
                  <a:srgbClr val="000000"/>
                </a:solidFill>
                <a:latin typeface="新細明體" panose="02020500000000000000" pitchFamily="18" charset="-120"/>
                <a:ea typeface="新細明體" panose="02020500000000000000" pitchFamily="18" charset="-120"/>
              </a:rPr>
              <a:t>期保費 </a:t>
            </a:r>
            <a:r>
              <a:rPr lang="en-US" altLang="zh-TW" dirty="0">
                <a:solidFill>
                  <a:srgbClr val="000000"/>
                </a:solidFill>
                <a:latin typeface="Cambria Math" panose="02040503050406030204" pitchFamily="18" charset="0"/>
                <a:ea typeface="新細明體" panose="02020500000000000000" pitchFamily="18" charset="-120"/>
              </a:rPr>
              <a:t>= </a:t>
            </a:r>
            <a:r>
              <a:rPr lang="zh-TW" altLang="en-US" sz="2000" dirty="0">
                <a:solidFill>
                  <a:srgbClr val="0070C0"/>
                </a:solidFill>
                <a:latin typeface="Cambria Math" panose="02040503050406030204" pitchFamily="18" charset="0"/>
                <a:ea typeface="新細明體" panose="02020500000000000000" pitchFamily="18" charset="-120"/>
              </a:rPr>
              <a:t>𝜋</a:t>
            </a:r>
            <a:r>
              <a:rPr lang="en-US" altLang="zh-TW" sz="2000" dirty="0">
                <a:solidFill>
                  <a:srgbClr val="0070C0"/>
                </a:solidFill>
                <a:latin typeface="Cambria Math" panose="02040503050406030204" pitchFamily="18" charset="0"/>
                <a:ea typeface="新細明體" panose="02020500000000000000" pitchFamily="18" charset="-120"/>
              </a:rPr>
              <a:t>Δ</a:t>
            </a:r>
            <a:r>
              <a:rPr lang="zh-TW" altLang="en-US" sz="2000" dirty="0">
                <a:solidFill>
                  <a:srgbClr val="0070C0"/>
                </a:solidFill>
                <a:latin typeface="Cambria Math" panose="02040503050406030204" pitchFamily="18" charset="0"/>
                <a:ea typeface="新細明體" panose="02020500000000000000" pitchFamily="18" charset="-120"/>
              </a:rPr>
              <a:t>𝑡 </a:t>
            </a:r>
            <a:r>
              <a:rPr lang="zh-TW" altLang="en-US" sz="2000" dirty="0">
                <a:solidFill>
                  <a:srgbClr val="000000"/>
                </a:solidFill>
                <a:latin typeface="Cambria Math" panose="02040503050406030204" pitchFamily="18" charset="0"/>
                <a:ea typeface="新細明體" panose="02020500000000000000" pitchFamily="18" charset="-120"/>
              </a:rPr>
              <a:t>∙ </a:t>
            </a:r>
            <a:r>
              <a:rPr lang="zh-TW" altLang="en-US" sz="2000" dirty="0">
                <a:solidFill>
                  <a:srgbClr val="FF33CC"/>
                </a:solidFill>
                <a:latin typeface="Cambria Math" panose="02040503050406030204" pitchFamily="18" charset="0"/>
                <a:ea typeface="新細明體" panose="02020500000000000000" pitchFamily="18" charset="-120"/>
              </a:rPr>
              <a:t>𝐿</a:t>
            </a:r>
            <a:r>
              <a:rPr lang="zh-TW" altLang="en-US" sz="1200" b="0" i="0" u="none" strike="noStrike" baseline="0" dirty="0">
                <a:solidFill>
                  <a:srgbClr val="FF33CC"/>
                </a:solidFill>
                <a:latin typeface="Cambria Math" panose="02040503050406030204" pitchFamily="18" charset="0"/>
                <a:ea typeface="新細明體" panose="02020500000000000000" pitchFamily="18" charset="-120"/>
              </a:rPr>
              <a:t>𝑡−</a:t>
            </a:r>
            <a:r>
              <a:rPr lang="en-US" altLang="zh-TW" sz="1200" b="0" i="0" u="none" strike="noStrike" baseline="0" dirty="0">
                <a:solidFill>
                  <a:srgbClr val="FF33CC"/>
                </a:solidFill>
                <a:latin typeface="Cambria Math" panose="02040503050406030204" pitchFamily="18" charset="0"/>
                <a:ea typeface="新細明體" panose="02020500000000000000" pitchFamily="18" charset="-120"/>
              </a:rPr>
              <a:t>1 </a:t>
            </a:r>
            <a:r>
              <a:rPr lang="zh-TW" altLang="en-US" sz="2000" dirty="0">
                <a:solidFill>
                  <a:srgbClr val="000000"/>
                </a:solidFill>
                <a:latin typeface="Cambria Math" panose="02040503050406030204" pitchFamily="18" charset="0"/>
                <a:ea typeface="新細明體" panose="02020500000000000000" pitchFamily="18" charset="-120"/>
              </a:rPr>
              <a:t>∙ </a:t>
            </a:r>
            <a:r>
              <a:rPr lang="zh-TW" altLang="en-US" sz="2000" dirty="0">
                <a:solidFill>
                  <a:srgbClr val="00B050"/>
                </a:solidFill>
                <a:latin typeface="Cambria Math" panose="02040503050406030204" pitchFamily="18" charset="0"/>
                <a:ea typeface="新細明體" panose="02020500000000000000" pitchFamily="18" charset="-120"/>
              </a:rPr>
              <a:t>𝑒</a:t>
            </a:r>
            <a:r>
              <a:rPr lang="zh-TW" altLang="en-US" sz="2000" b="0" i="0" u="none" strike="noStrike" baseline="30000" dirty="0">
                <a:solidFill>
                  <a:srgbClr val="00B050"/>
                </a:solidFill>
                <a:latin typeface="Cambria Math" panose="02040503050406030204" pitchFamily="18" charset="0"/>
                <a:ea typeface="新細明體" panose="02020500000000000000" pitchFamily="18" charset="-120"/>
              </a:rPr>
              <a:t>𝑟</a:t>
            </a:r>
            <a:r>
              <a:rPr lang="zh-TW" altLang="en-US" sz="1200" b="0" i="0" u="none" strike="noStrike" baseline="30000" dirty="0">
                <a:solidFill>
                  <a:srgbClr val="00B050"/>
                </a:solidFill>
                <a:latin typeface="Cambria Math" panose="02040503050406030204" pitchFamily="18" charset="0"/>
                <a:ea typeface="新細明體" panose="02020500000000000000" pitchFamily="18" charset="-120"/>
              </a:rPr>
              <a:t>𝑡−</a:t>
            </a:r>
            <a:r>
              <a:rPr lang="en-US" altLang="zh-TW" sz="1200" b="0" i="0" u="none" strike="noStrike" baseline="30000" dirty="0">
                <a:solidFill>
                  <a:srgbClr val="00B050"/>
                </a:solidFill>
                <a:latin typeface="Cambria Math" panose="02040503050406030204" pitchFamily="18" charset="0"/>
                <a:ea typeface="新細明體" panose="02020500000000000000" pitchFamily="18" charset="-120"/>
              </a:rPr>
              <a:t>1</a:t>
            </a:r>
            <a:r>
              <a:rPr lang="en-US" altLang="zh-TW" sz="2000" b="0" i="0" u="none" strike="noStrike" baseline="30000" dirty="0">
                <a:solidFill>
                  <a:srgbClr val="00B050"/>
                </a:solidFill>
                <a:latin typeface="Cambria Math" panose="02040503050406030204" pitchFamily="18" charset="0"/>
                <a:ea typeface="新細明體" panose="02020500000000000000" pitchFamily="18" charset="-120"/>
              </a:rPr>
              <a:t>Δ</a:t>
            </a:r>
            <a:r>
              <a:rPr lang="zh-TW" altLang="en-US" sz="2000" b="0" i="0" u="none" strike="noStrike" baseline="30000" dirty="0">
                <a:solidFill>
                  <a:srgbClr val="00B050"/>
                </a:solidFill>
                <a:latin typeface="Cambria Math" panose="02040503050406030204" pitchFamily="18" charset="0"/>
                <a:ea typeface="新細明體" panose="02020500000000000000" pitchFamily="18" charset="-120"/>
              </a:rPr>
              <a:t>𝑡</a:t>
            </a:r>
            <a:r>
              <a:rPr lang="zh-TW" altLang="en-US" sz="1200" b="0" i="0" u="none" strike="noStrike" baseline="0" dirty="0">
                <a:solidFill>
                  <a:srgbClr val="00B050"/>
                </a:solidFill>
                <a:latin typeface="Cambria Math" panose="02040503050406030204" pitchFamily="18" charset="0"/>
                <a:ea typeface="新細明體" panose="02020500000000000000" pitchFamily="18" charset="-120"/>
              </a:rPr>
              <a:t> </a:t>
            </a:r>
            <a:endParaRPr lang="zh-TW" altLang="en-US" dirty="0">
              <a:solidFill>
                <a:srgbClr val="00B050"/>
              </a:solidFill>
            </a:endParaRPr>
          </a:p>
        </p:txBody>
      </p:sp>
      <p:sp>
        <p:nvSpPr>
          <p:cNvPr id="6" name="矩形 5">
            <a:extLst>
              <a:ext uri="{FF2B5EF4-FFF2-40B4-BE49-F238E27FC236}">
                <a16:creationId xmlns:a16="http://schemas.microsoft.com/office/drawing/2014/main" id="{5E355046-E775-4860-8EA8-F0854B798C9A}"/>
              </a:ext>
            </a:extLst>
          </p:cNvPr>
          <p:cNvSpPr/>
          <p:nvPr/>
        </p:nvSpPr>
        <p:spPr>
          <a:xfrm>
            <a:off x="1172901" y="3805717"/>
            <a:ext cx="8723453" cy="692497"/>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貸款保險金現值 </a:t>
            </a:r>
            <a:r>
              <a:rPr lang="zh-TW" altLang="en-US" dirty="0">
                <a:solidFill>
                  <a:srgbClr val="000000"/>
                </a:solidFill>
                <a:latin typeface="Cambria Math" panose="02040503050406030204" pitchFamily="18" charset="0"/>
                <a:ea typeface="新細明體" panose="02020500000000000000" pitchFamily="18" charset="-120"/>
              </a:rPr>
              <a:t>𝑀𝐼𝑃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 當期保費 </a:t>
            </a:r>
            <a:r>
              <a:rPr lang="en-US" altLang="zh-TW" dirty="0">
                <a:solidFill>
                  <a:srgbClr val="000000"/>
                </a:solidFill>
                <a:latin typeface="新細明體" panose="02020500000000000000" pitchFamily="18" charset="-12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 未來保費的期望值折現</a:t>
            </a:r>
            <a:endParaRPr lang="en-US" altLang="zh-TW" dirty="0">
              <a:solidFill>
                <a:srgbClr val="000000"/>
              </a:solidFill>
              <a:latin typeface="新細明體" panose="02020500000000000000" pitchFamily="18" charset="-120"/>
              <a:ea typeface="新細明體" panose="02020500000000000000" pitchFamily="18" charset="-120"/>
            </a:endParaRPr>
          </a:p>
          <a:p>
            <a:endParaRPr lang="en-US" altLang="zh-TW" sz="500" dirty="0">
              <a:solidFill>
                <a:srgbClr val="000000"/>
              </a:solidFill>
              <a:latin typeface="新細明體" panose="02020500000000000000" pitchFamily="18" charset="-120"/>
              <a:ea typeface="新細明體" panose="02020500000000000000" pitchFamily="18" charset="-120"/>
            </a:endParaRPr>
          </a:p>
          <a:p>
            <a:r>
              <a:rPr lang="en-US" altLang="zh-TW" sz="1600" dirty="0">
                <a:solidFill>
                  <a:schemeClr val="tx1">
                    <a:lumMod val="50000"/>
                    <a:lumOff val="50000"/>
                  </a:schemeClr>
                </a:solidFill>
                <a:latin typeface="新細明體" panose="02020500000000000000" pitchFamily="18" charset="-120"/>
                <a:ea typeface="新細明體" panose="02020500000000000000" pitchFamily="18" charset="-120"/>
              </a:rPr>
              <a:t>(</a:t>
            </a:r>
            <a:r>
              <a:rPr lang="zh-TW" altLang="en-US" sz="1600" dirty="0">
                <a:solidFill>
                  <a:schemeClr val="tx1">
                    <a:lumMod val="50000"/>
                    <a:lumOff val="50000"/>
                  </a:schemeClr>
                </a:solidFill>
                <a:latin typeface="新細明體" panose="02020500000000000000" pitchFamily="18" charset="-120"/>
                <a:ea typeface="新細明體" panose="02020500000000000000" pitchFamily="18" charset="-120"/>
              </a:rPr>
              <a:t> 第</a:t>
            </a:r>
            <a:r>
              <a:rPr lang="en-US" altLang="zh-TW" sz="1600" dirty="0">
                <a:solidFill>
                  <a:schemeClr val="tx1">
                    <a:lumMod val="50000"/>
                    <a:lumOff val="50000"/>
                  </a:schemeClr>
                </a:solidFill>
                <a:latin typeface="Calibri" panose="020F0502020204030204" pitchFamily="34" charset="0"/>
                <a:ea typeface="新細明體" panose="02020500000000000000" pitchFamily="18" charset="-120"/>
              </a:rPr>
              <a:t>t</a:t>
            </a:r>
            <a:r>
              <a:rPr lang="zh-TW" altLang="en-US" sz="1600" dirty="0">
                <a:solidFill>
                  <a:schemeClr val="tx1">
                    <a:lumMod val="50000"/>
                    <a:lumOff val="50000"/>
                  </a:schemeClr>
                </a:solidFill>
                <a:latin typeface="新細明體" panose="02020500000000000000" pitchFamily="18" charset="-120"/>
                <a:ea typeface="新細明體" panose="02020500000000000000" pitchFamily="18" charset="-120"/>
              </a:rPr>
              <a:t>期，第</a:t>
            </a:r>
            <a:r>
              <a:rPr lang="en-US" altLang="zh-TW" sz="1600" dirty="0">
                <a:solidFill>
                  <a:schemeClr val="tx1">
                    <a:lumMod val="50000"/>
                    <a:lumOff val="50000"/>
                  </a:schemeClr>
                </a:solidFill>
                <a:latin typeface="Calibri" panose="020F0502020204030204" pitchFamily="34" charset="0"/>
                <a:ea typeface="新細明體" panose="02020500000000000000" pitchFamily="18" charset="-120"/>
              </a:rPr>
              <a:t>n</a:t>
            </a:r>
            <a:r>
              <a:rPr lang="zh-TW" altLang="en-US" sz="1600" dirty="0">
                <a:solidFill>
                  <a:schemeClr val="tx1">
                    <a:lumMod val="50000"/>
                    <a:lumOff val="50000"/>
                  </a:schemeClr>
                </a:solidFill>
                <a:latin typeface="新細明體" panose="02020500000000000000" pitchFamily="18" charset="-120"/>
                <a:ea typeface="新細明體" panose="02020500000000000000" pitchFamily="18" charset="-120"/>
              </a:rPr>
              <a:t>個利率點，第</a:t>
            </a:r>
            <a:r>
              <a:rPr lang="en-US" altLang="zh-TW" sz="1600" dirty="0">
                <a:solidFill>
                  <a:schemeClr val="tx1">
                    <a:lumMod val="50000"/>
                    <a:lumOff val="50000"/>
                  </a:schemeClr>
                </a:solidFill>
                <a:latin typeface="Calibri" panose="020F0502020204030204" pitchFamily="34" charset="0"/>
                <a:ea typeface="新細明體" panose="02020500000000000000" pitchFamily="18" charset="-120"/>
              </a:rPr>
              <a:t>o</a:t>
            </a:r>
            <a:r>
              <a:rPr lang="zh-TW" altLang="en-US" sz="1600" dirty="0">
                <a:solidFill>
                  <a:schemeClr val="tx1">
                    <a:lumMod val="50000"/>
                    <a:lumOff val="50000"/>
                  </a:schemeClr>
                </a:solidFill>
                <a:latin typeface="新細明體" panose="02020500000000000000" pitchFamily="18" charset="-120"/>
                <a:ea typeface="新細明體" panose="02020500000000000000" pitchFamily="18" charset="-120"/>
              </a:rPr>
              <a:t>個累積貸款金額代表點 </a:t>
            </a:r>
            <a:r>
              <a:rPr lang="en-US" altLang="zh-TW" sz="1600" dirty="0">
                <a:solidFill>
                  <a:schemeClr val="tx1">
                    <a:lumMod val="50000"/>
                    <a:lumOff val="50000"/>
                  </a:schemeClr>
                </a:solidFill>
                <a:latin typeface="新細明體" panose="02020500000000000000" pitchFamily="18" charset="-120"/>
                <a:ea typeface="新細明體" panose="02020500000000000000" pitchFamily="18" charset="-120"/>
              </a:rPr>
              <a:t>)</a:t>
            </a:r>
          </a:p>
        </p:txBody>
      </p:sp>
      <p:sp>
        <p:nvSpPr>
          <p:cNvPr id="7" name="文字方塊 6">
            <a:extLst>
              <a:ext uri="{FF2B5EF4-FFF2-40B4-BE49-F238E27FC236}">
                <a16:creationId xmlns:a16="http://schemas.microsoft.com/office/drawing/2014/main" id="{1C08349E-9F5F-4D26-9B34-D5C7672926D7}"/>
              </a:ext>
            </a:extLst>
          </p:cNvPr>
          <p:cNvSpPr txBox="1"/>
          <p:nvPr/>
        </p:nvSpPr>
        <p:spPr>
          <a:xfrm>
            <a:off x="1172901" y="5233750"/>
            <a:ext cx="5553123" cy="646331"/>
          </a:xfrm>
          <a:prstGeom prst="rect">
            <a:avLst/>
          </a:prstGeom>
          <a:noFill/>
        </p:spPr>
        <p:txBody>
          <a:bodyPr wrap="none" rtlCol="0">
            <a:spAutoFit/>
          </a:bodyPr>
          <a:lstStyle/>
          <a:p>
            <a:r>
              <a:rPr lang="zh-TW" altLang="en-US" dirty="0"/>
              <a:t>下面我們分別計算</a:t>
            </a:r>
            <a:r>
              <a:rPr lang="zh-TW" altLang="en-US" dirty="0">
                <a:solidFill>
                  <a:srgbClr val="000000"/>
                </a:solidFill>
                <a:latin typeface="新細明體" panose="02020500000000000000" pitchFamily="18" charset="-120"/>
                <a:ea typeface="新細明體" panose="02020500000000000000" pitchFamily="18" charset="-120"/>
              </a:rPr>
              <a:t>當期保費和未來保費的期望值折現</a:t>
            </a:r>
            <a:endParaRPr lang="en-US" altLang="zh-TW" dirty="0">
              <a:solidFill>
                <a:srgbClr val="000000"/>
              </a:solidFill>
              <a:latin typeface="新細明體" panose="02020500000000000000" pitchFamily="18" charset="-12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375226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3" name="文字方塊 2">
            <a:extLst>
              <a:ext uri="{FF2B5EF4-FFF2-40B4-BE49-F238E27FC236}">
                <a16:creationId xmlns:a16="http://schemas.microsoft.com/office/drawing/2014/main" id="{95873410-E937-4D3A-AD75-6ECEF6C24437}"/>
              </a:ext>
            </a:extLst>
          </p:cNvPr>
          <p:cNvSpPr txBox="1"/>
          <p:nvPr/>
        </p:nvSpPr>
        <p:spPr>
          <a:xfrm>
            <a:off x="1439150" y="531678"/>
            <a:ext cx="4154663" cy="369332"/>
          </a:xfrm>
          <a:prstGeom prst="rect">
            <a:avLst/>
          </a:prstGeom>
          <a:noFill/>
        </p:spPr>
        <p:txBody>
          <a:bodyPr wrap="none" rtlCol="0">
            <a:spAutoFit/>
          </a:bodyPr>
          <a:lstStyle/>
          <a:p>
            <a:r>
              <a:rPr lang="en-US" altLang="zh-TW" dirty="0"/>
              <a:t>--</a:t>
            </a:r>
            <a:r>
              <a:rPr lang="zh-TW" altLang="en-US" dirty="0"/>
              <a:t> 貸款保險金 </a:t>
            </a:r>
            <a:r>
              <a:rPr lang="en-US" altLang="zh-TW" dirty="0" err="1"/>
              <a:t>Mortage</a:t>
            </a:r>
            <a:r>
              <a:rPr lang="en-US" altLang="zh-TW" dirty="0"/>
              <a:t> Insurance Premium</a:t>
            </a:r>
            <a:endParaRPr lang="zh-TW" altLang="en-US" dirty="0"/>
          </a:p>
        </p:txBody>
      </p:sp>
      <p:sp>
        <p:nvSpPr>
          <p:cNvPr id="7" name="矩形 6">
            <a:extLst>
              <a:ext uri="{FF2B5EF4-FFF2-40B4-BE49-F238E27FC236}">
                <a16:creationId xmlns:a16="http://schemas.microsoft.com/office/drawing/2014/main" id="{9B34C96A-DE3B-4AAF-89F1-FA23B4E9B5B3}"/>
              </a:ext>
            </a:extLst>
          </p:cNvPr>
          <p:cNvSpPr/>
          <p:nvPr/>
        </p:nvSpPr>
        <p:spPr>
          <a:xfrm>
            <a:off x="2795823" y="2048630"/>
            <a:ext cx="4799712" cy="461665"/>
          </a:xfrm>
          <a:prstGeom prst="rect">
            <a:avLst/>
          </a:prstGeom>
        </p:spPr>
        <p:txBody>
          <a:bodyPr wrap="none">
            <a:spAutoFit/>
          </a:bodyPr>
          <a:lstStyle/>
          <a:p>
            <a:r>
              <a:rPr lang="zh-TW" altLang="el-GR" sz="2400" dirty="0">
                <a:solidFill>
                  <a:srgbClr val="000000"/>
                </a:solidFill>
                <a:latin typeface="Cambria Math" panose="02040503050406030204" pitchFamily="18" charset="0"/>
              </a:rPr>
              <a:t>𝐿</a:t>
            </a:r>
            <a:r>
              <a:rPr lang="zh-TW" altLang="el-GR"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 </a:t>
            </a:r>
            <a:r>
              <a:rPr lang="el-GR" altLang="zh-TW" sz="2400" dirty="0">
                <a:solidFill>
                  <a:srgbClr val="000000"/>
                </a:solidFill>
                <a:latin typeface="Cambria Math" panose="02040503050406030204" pitchFamily="18" charset="0"/>
              </a:rPr>
              <a:t>=</a:t>
            </a:r>
            <a:r>
              <a:rPr lang="en-US" altLang="zh-TW" sz="2400" dirty="0">
                <a:solidFill>
                  <a:srgbClr val="000000"/>
                </a:solidFill>
                <a:latin typeface="Cambria Math" panose="02040503050406030204" pitchFamily="18" charset="0"/>
              </a:rPr>
              <a:t> </a:t>
            </a:r>
            <a:r>
              <a:rPr lang="zh-TW" altLang="el-GR" sz="2400" dirty="0">
                <a:solidFill>
                  <a:srgbClr val="000000"/>
                </a:solidFill>
                <a:latin typeface="Cambria Math" panose="02040503050406030204" pitchFamily="18" charset="0"/>
              </a:rPr>
              <a:t>𝑚𝐻</a:t>
            </a:r>
            <a:r>
              <a:rPr lang="el-GR" altLang="zh-TW" sz="1400" b="0" i="0" u="none" strike="noStrike" baseline="0" dirty="0">
                <a:solidFill>
                  <a:srgbClr val="000000"/>
                </a:solidFill>
                <a:latin typeface="Cambria Math" panose="02040503050406030204" pitchFamily="18" charset="0"/>
              </a:rPr>
              <a:t>0</a:t>
            </a:r>
            <a:r>
              <a:rPr lang="el-GR" altLang="zh-TW" sz="2400" dirty="0">
                <a:solidFill>
                  <a:srgbClr val="000000"/>
                </a:solidFill>
                <a:latin typeface="新細明體" panose="02020500000000000000" pitchFamily="18" charset="-120"/>
                <a:ea typeface="新細明體" panose="02020500000000000000" pitchFamily="18" charset="-120"/>
              </a:rPr>
              <a:t>Δ</a:t>
            </a:r>
            <a:r>
              <a:rPr lang="zh-TW" altLang="el-GR" sz="2400" dirty="0">
                <a:solidFill>
                  <a:srgbClr val="000000"/>
                </a:solidFill>
                <a:latin typeface="Cambria Math" panose="02040503050406030204" pitchFamily="18" charset="0"/>
                <a:ea typeface="新細明體" panose="02020500000000000000" pitchFamily="18" charset="-120"/>
              </a:rPr>
              <a:t>𝑡</a:t>
            </a:r>
            <a:r>
              <a:rPr lang="en-US" altLang="zh-TW" sz="2400" dirty="0">
                <a:solidFill>
                  <a:srgbClr val="000000"/>
                </a:solidFill>
                <a:latin typeface="Cambria Math" panose="02040503050406030204" pitchFamily="18" charset="0"/>
                <a:ea typeface="新細明體" panose="02020500000000000000" pitchFamily="18" charset="-120"/>
              </a:rPr>
              <a:t> </a:t>
            </a:r>
            <a:r>
              <a:rPr lang="el-GR" altLang="zh-TW" sz="2400" dirty="0">
                <a:solidFill>
                  <a:srgbClr val="000000"/>
                </a:solidFill>
                <a:latin typeface="Cambria Math" panose="02040503050406030204" pitchFamily="18" charset="0"/>
                <a:ea typeface="新細明體" panose="02020500000000000000" pitchFamily="18" charset="-120"/>
              </a:rPr>
              <a:t>+</a:t>
            </a:r>
            <a:r>
              <a:rPr lang="en-US" altLang="zh-TW" sz="2400" dirty="0">
                <a:solidFill>
                  <a:srgbClr val="000000"/>
                </a:solidFill>
                <a:latin typeface="Cambria Math" panose="02040503050406030204" pitchFamily="18" charset="0"/>
                <a:ea typeface="新細明體" panose="02020500000000000000" pitchFamily="18" charset="-120"/>
              </a:rPr>
              <a:t> </a:t>
            </a:r>
            <a:r>
              <a:rPr lang="zh-TW" altLang="el-GR" sz="2400" dirty="0">
                <a:solidFill>
                  <a:srgbClr val="000000"/>
                </a:solidFill>
                <a:latin typeface="Cambria Math" panose="02040503050406030204" pitchFamily="18" charset="0"/>
                <a:ea typeface="新細明體" panose="02020500000000000000" pitchFamily="18" charset="-120"/>
              </a:rPr>
              <a:t>𝐿</a:t>
            </a:r>
            <a:r>
              <a:rPr lang="zh-TW" altLang="el-GR" sz="1400" b="0" i="0" u="none" strike="noStrike" baseline="0" dirty="0">
                <a:solidFill>
                  <a:srgbClr val="000000"/>
                </a:solidFill>
                <a:latin typeface="Cambria Math" panose="02040503050406030204" pitchFamily="18" charset="0"/>
                <a:ea typeface="新細明體" panose="02020500000000000000" pitchFamily="18" charset="-120"/>
              </a:rPr>
              <a:t>𝑡−</a:t>
            </a:r>
            <a:r>
              <a:rPr lang="el-GR" altLang="zh-TW" sz="1400" b="0" i="0" u="none" strike="noStrike" baseline="0" dirty="0">
                <a:solidFill>
                  <a:srgbClr val="000000"/>
                </a:solidFill>
                <a:latin typeface="Cambria Math" panose="02040503050406030204" pitchFamily="18" charset="0"/>
                <a:ea typeface="新細明體" panose="02020500000000000000" pitchFamily="18" charset="-120"/>
              </a:rPr>
              <a:t>1</a:t>
            </a:r>
            <a:r>
              <a:rPr lang="en-US" altLang="zh-TW" sz="14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400" dirty="0">
                <a:solidFill>
                  <a:srgbClr val="000000"/>
                </a:solidFill>
                <a:latin typeface="Cambria Math" panose="02040503050406030204" pitchFamily="18" charset="0"/>
                <a:ea typeface="新細明體" panose="02020500000000000000" pitchFamily="18" charset="-120"/>
              </a:rPr>
              <a:t>∙</a:t>
            </a:r>
            <a:r>
              <a:rPr lang="en-US" altLang="zh-TW" sz="2400" dirty="0">
                <a:solidFill>
                  <a:srgbClr val="000000"/>
                </a:solidFill>
                <a:latin typeface="Cambria Math" panose="02040503050406030204" pitchFamily="18" charset="0"/>
                <a:ea typeface="新細明體" panose="02020500000000000000" pitchFamily="18" charset="-120"/>
              </a:rPr>
              <a:t> </a:t>
            </a:r>
            <a:r>
              <a:rPr lang="el-GR" altLang="zh-TW" sz="2400" dirty="0">
                <a:solidFill>
                  <a:srgbClr val="000000"/>
                </a:solidFill>
                <a:latin typeface="Cambria Math" panose="02040503050406030204" pitchFamily="18" charset="0"/>
                <a:ea typeface="新細明體" panose="02020500000000000000" pitchFamily="18" charset="-120"/>
              </a:rPr>
              <a:t>(1+</a:t>
            </a:r>
            <a:r>
              <a:rPr lang="zh-TW" altLang="el-GR" sz="2400" dirty="0">
                <a:solidFill>
                  <a:srgbClr val="000000"/>
                </a:solidFill>
                <a:latin typeface="Cambria Math" panose="02040503050406030204" pitchFamily="18" charset="0"/>
                <a:ea typeface="新細明體" panose="02020500000000000000" pitchFamily="18" charset="-120"/>
              </a:rPr>
              <a:t>𝜋</a:t>
            </a:r>
            <a:r>
              <a:rPr lang="el-GR" altLang="zh-TW" sz="2400" dirty="0">
                <a:solidFill>
                  <a:srgbClr val="000000"/>
                </a:solidFill>
                <a:latin typeface="新細明體" panose="02020500000000000000" pitchFamily="18" charset="-120"/>
                <a:ea typeface="新細明體" panose="02020500000000000000" pitchFamily="18" charset="-120"/>
              </a:rPr>
              <a:t>Δ</a:t>
            </a:r>
            <a:r>
              <a:rPr lang="zh-TW" altLang="el-GR" sz="2400" dirty="0">
                <a:solidFill>
                  <a:srgbClr val="000000"/>
                </a:solidFill>
                <a:latin typeface="Cambria Math" panose="02040503050406030204" pitchFamily="18" charset="0"/>
                <a:ea typeface="新細明體" panose="02020500000000000000" pitchFamily="18" charset="-120"/>
              </a:rPr>
              <a:t>𝑡</a:t>
            </a:r>
            <a:r>
              <a:rPr lang="el-GR" altLang="zh-TW" sz="2400" dirty="0">
                <a:solidFill>
                  <a:srgbClr val="000000"/>
                </a:solidFill>
                <a:latin typeface="Cambria Math" panose="02040503050406030204" pitchFamily="18" charset="0"/>
                <a:ea typeface="新細明體" panose="02020500000000000000" pitchFamily="18" charset="-120"/>
              </a:rPr>
              <a:t>)</a:t>
            </a:r>
            <a:r>
              <a:rPr lang="en-US" altLang="zh-TW" sz="2400" dirty="0">
                <a:solidFill>
                  <a:srgbClr val="000000"/>
                </a:solidFill>
                <a:latin typeface="Cambria Math" panose="02040503050406030204" pitchFamily="18" charset="0"/>
                <a:ea typeface="新細明體" panose="02020500000000000000" pitchFamily="18" charset="-120"/>
              </a:rPr>
              <a:t> </a:t>
            </a:r>
            <a:r>
              <a:rPr lang="zh-TW" altLang="el-GR" sz="2400" dirty="0">
                <a:solidFill>
                  <a:srgbClr val="000000"/>
                </a:solidFill>
                <a:latin typeface="Cambria Math" panose="02040503050406030204" pitchFamily="18" charset="0"/>
                <a:ea typeface="新細明體" panose="02020500000000000000" pitchFamily="18" charset="-120"/>
              </a:rPr>
              <a:t>𝑒</a:t>
            </a:r>
            <a:r>
              <a:rPr lang="zh-TW" altLang="el-GR" sz="2000" b="0" i="0" u="none" strike="noStrike" baseline="30000" dirty="0">
                <a:solidFill>
                  <a:srgbClr val="000000"/>
                </a:solidFill>
                <a:latin typeface="Cambria Math" panose="02040503050406030204" pitchFamily="18" charset="0"/>
                <a:ea typeface="新細明體" panose="02020500000000000000" pitchFamily="18" charset="-120"/>
              </a:rPr>
              <a:t>𝑟</a:t>
            </a:r>
            <a:r>
              <a:rPr lang="zh-TW" altLang="el-GR" sz="1200" b="0" i="0" u="none" strike="noStrike" baseline="30000" dirty="0">
                <a:solidFill>
                  <a:srgbClr val="000000"/>
                </a:solidFill>
                <a:latin typeface="Cambria Math" panose="02040503050406030204" pitchFamily="18" charset="0"/>
                <a:ea typeface="新細明體" panose="02020500000000000000" pitchFamily="18" charset="-120"/>
              </a:rPr>
              <a:t>𝑡−</a:t>
            </a:r>
            <a:r>
              <a:rPr lang="el-GR" altLang="zh-TW" sz="1200" b="0" i="0" u="none" strike="noStrike" baseline="30000" dirty="0">
                <a:solidFill>
                  <a:srgbClr val="000000"/>
                </a:solidFill>
                <a:latin typeface="Cambria Math" panose="02040503050406030204" pitchFamily="18" charset="0"/>
                <a:ea typeface="新細明體" panose="02020500000000000000" pitchFamily="18" charset="-120"/>
              </a:rPr>
              <a:t>1</a:t>
            </a:r>
            <a:r>
              <a:rPr lang="el-GR" altLang="zh-TW" sz="2000" b="0" i="0" u="none" strike="noStrike" baseline="30000" dirty="0">
                <a:solidFill>
                  <a:srgbClr val="000000"/>
                </a:solidFill>
                <a:latin typeface="新細明體" panose="02020500000000000000" pitchFamily="18" charset="-120"/>
                <a:ea typeface="新細明體" panose="02020500000000000000" pitchFamily="18" charset="-120"/>
              </a:rPr>
              <a:t>Δ</a:t>
            </a:r>
            <a:r>
              <a:rPr lang="zh-TW" altLang="el-GR" sz="2000" b="0" i="0" u="none" strike="noStrike" baseline="30000" dirty="0">
                <a:solidFill>
                  <a:srgbClr val="000000"/>
                </a:solidFill>
                <a:latin typeface="Cambria Math" panose="02040503050406030204" pitchFamily="18" charset="0"/>
                <a:ea typeface="新細明體" panose="02020500000000000000" pitchFamily="18" charset="-120"/>
              </a:rPr>
              <a:t>𝑡 </a:t>
            </a:r>
            <a:endParaRPr lang="zh-TW" altLang="en-US" sz="2400" baseline="30000" dirty="0"/>
          </a:p>
        </p:txBody>
      </p:sp>
      <p:sp>
        <p:nvSpPr>
          <p:cNvPr id="8" name="文字方塊 7">
            <a:extLst>
              <a:ext uri="{FF2B5EF4-FFF2-40B4-BE49-F238E27FC236}">
                <a16:creationId xmlns:a16="http://schemas.microsoft.com/office/drawing/2014/main" id="{845D3157-061A-4DEF-97E7-3D118C21C116}"/>
              </a:ext>
            </a:extLst>
          </p:cNvPr>
          <p:cNvSpPr txBox="1"/>
          <p:nvPr/>
        </p:nvSpPr>
        <p:spPr>
          <a:xfrm>
            <a:off x="1439150" y="2047747"/>
            <a:ext cx="1338828" cy="369332"/>
          </a:xfrm>
          <a:prstGeom prst="rect">
            <a:avLst/>
          </a:prstGeom>
          <a:noFill/>
        </p:spPr>
        <p:txBody>
          <a:bodyPr wrap="none" rtlCol="0">
            <a:spAutoFit/>
          </a:bodyPr>
          <a:lstStyle/>
          <a:p>
            <a:r>
              <a:rPr lang="zh-TW" altLang="en-US" dirty="0"/>
              <a:t>由上上頁：</a:t>
            </a:r>
          </a:p>
        </p:txBody>
      </p:sp>
      <p:sp>
        <p:nvSpPr>
          <p:cNvPr id="9" name="矩形 8">
            <a:extLst>
              <a:ext uri="{FF2B5EF4-FFF2-40B4-BE49-F238E27FC236}">
                <a16:creationId xmlns:a16="http://schemas.microsoft.com/office/drawing/2014/main" id="{3B8F67A2-854B-4D83-ABA8-23A838665FFD}"/>
              </a:ext>
            </a:extLst>
          </p:cNvPr>
          <p:cNvSpPr/>
          <p:nvPr/>
        </p:nvSpPr>
        <p:spPr>
          <a:xfrm>
            <a:off x="2777978" y="3241883"/>
            <a:ext cx="5495415" cy="461665"/>
          </a:xfrm>
          <a:prstGeom prst="rect">
            <a:avLst/>
          </a:prstGeom>
        </p:spPr>
        <p:txBody>
          <a:bodyPr wrap="none">
            <a:spAutoFit/>
          </a:bodyPr>
          <a:lstStyle/>
          <a:p>
            <a:r>
              <a:rPr lang="zh-TW" altLang="el-GR" sz="2400" dirty="0">
                <a:solidFill>
                  <a:srgbClr val="000000"/>
                </a:solidFill>
                <a:latin typeface="Cambria Math" panose="02040503050406030204" pitchFamily="18" charset="0"/>
              </a:rPr>
              <a:t>𝐿</a:t>
            </a:r>
            <a:r>
              <a:rPr lang="zh-TW" altLang="el-GR" sz="1400" b="0" i="0" u="none" strike="noStrike" baseline="0" dirty="0">
                <a:solidFill>
                  <a:srgbClr val="000000"/>
                </a:solidFill>
                <a:latin typeface="Cambria Math" panose="02040503050406030204" pitchFamily="18" charset="0"/>
              </a:rPr>
              <a:t>𝑡</a:t>
            </a:r>
            <a:r>
              <a:rPr lang="el-GR" altLang="zh-TW" sz="1400" b="0" i="0" u="none" strike="noStrike" baseline="0" dirty="0">
                <a:solidFill>
                  <a:srgbClr val="000000"/>
                </a:solidFill>
                <a:latin typeface="Cambria Math" panose="02040503050406030204" pitchFamily="18" charset="0"/>
              </a:rPr>
              <a:t>,</a:t>
            </a:r>
            <a:r>
              <a:rPr lang="zh-TW" altLang="el-GR" sz="1400" b="0" i="0" u="none" strike="noStrike" baseline="0" dirty="0">
                <a:solidFill>
                  <a:srgbClr val="000000"/>
                </a:solidFill>
                <a:latin typeface="Cambria Math" panose="02040503050406030204" pitchFamily="18" charset="0"/>
              </a:rPr>
              <a:t>𝑛</a:t>
            </a:r>
            <a:r>
              <a:rPr lang="el-GR" altLang="zh-TW" sz="1400" b="0" i="0" u="none" strike="noStrike" baseline="0" dirty="0">
                <a:solidFill>
                  <a:srgbClr val="000000"/>
                </a:solidFill>
                <a:latin typeface="Cambria Math" panose="02040503050406030204" pitchFamily="18" charset="0"/>
              </a:rPr>
              <a:t>,</a:t>
            </a:r>
            <a:r>
              <a:rPr lang="zh-TW" altLang="el-GR" sz="1400" b="0" i="0" u="none" strike="noStrike" baseline="0" dirty="0">
                <a:solidFill>
                  <a:srgbClr val="000000"/>
                </a:solidFill>
                <a:latin typeface="Cambria Math" panose="02040503050406030204" pitchFamily="18" charset="0"/>
              </a:rPr>
              <a:t>𝑜</a:t>
            </a:r>
            <a:r>
              <a:rPr lang="zh-TW" altLang="en-US" sz="1400" b="0" i="0" u="none" strike="noStrike" baseline="0" dirty="0">
                <a:solidFill>
                  <a:srgbClr val="000000"/>
                </a:solidFill>
                <a:latin typeface="Cambria Math" panose="02040503050406030204" pitchFamily="18" charset="0"/>
              </a:rPr>
              <a:t> </a:t>
            </a:r>
            <a:r>
              <a:rPr lang="el-GR"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 </a:t>
            </a:r>
            <a:r>
              <a:rPr lang="zh-TW" altLang="el-GR" sz="2400" dirty="0">
                <a:solidFill>
                  <a:srgbClr val="000000"/>
                </a:solidFill>
                <a:latin typeface="Cambria Math" panose="02040503050406030204" pitchFamily="18" charset="0"/>
              </a:rPr>
              <a:t>𝑚𝐻</a:t>
            </a:r>
            <a:r>
              <a:rPr lang="el-GR" altLang="zh-TW" sz="1400" b="0" i="0" u="none" strike="noStrike" baseline="0" dirty="0">
                <a:solidFill>
                  <a:srgbClr val="000000"/>
                </a:solidFill>
                <a:latin typeface="Cambria Math" panose="02040503050406030204" pitchFamily="18" charset="0"/>
              </a:rPr>
              <a:t>0</a:t>
            </a:r>
            <a:r>
              <a:rPr lang="el-GR" altLang="zh-TW" sz="2400" dirty="0">
                <a:solidFill>
                  <a:srgbClr val="000000"/>
                </a:solidFill>
                <a:latin typeface="新細明體" panose="02020500000000000000" pitchFamily="18" charset="-120"/>
                <a:ea typeface="新細明體" panose="02020500000000000000" pitchFamily="18" charset="-120"/>
              </a:rPr>
              <a:t>Δ</a:t>
            </a:r>
            <a:r>
              <a:rPr lang="zh-TW" altLang="el-GR" sz="2400" dirty="0">
                <a:solidFill>
                  <a:srgbClr val="000000"/>
                </a:solidFill>
                <a:latin typeface="Cambria Math" panose="02040503050406030204" pitchFamily="18" charset="0"/>
                <a:ea typeface="新細明體" panose="02020500000000000000" pitchFamily="18" charset="-120"/>
              </a:rPr>
              <a:t>𝑡</a:t>
            </a:r>
            <a:r>
              <a:rPr lang="el-GR" altLang="zh-TW" sz="2400" dirty="0">
                <a:solidFill>
                  <a:srgbClr val="000000"/>
                </a:solidFill>
                <a:latin typeface="Cambria Math" panose="02040503050406030204" pitchFamily="18" charset="0"/>
                <a:ea typeface="新細明體" panose="02020500000000000000" pitchFamily="18" charset="-120"/>
              </a:rPr>
              <a:t>+</a:t>
            </a:r>
            <a:r>
              <a:rPr lang="zh-TW" altLang="el-GR" sz="2400" dirty="0">
                <a:solidFill>
                  <a:srgbClr val="0070C0"/>
                </a:solidFill>
                <a:latin typeface="Cambria Math" panose="02040503050406030204" pitchFamily="18" charset="0"/>
                <a:ea typeface="新細明體" panose="02020500000000000000" pitchFamily="18" charset="-120"/>
              </a:rPr>
              <a:t>𝐿</a:t>
            </a:r>
            <a:r>
              <a:rPr lang="zh-TW" altLang="el-GR" sz="1400" b="0" i="0" u="none" strike="noStrike" baseline="0" dirty="0">
                <a:solidFill>
                  <a:srgbClr val="0070C0"/>
                </a:solidFill>
                <a:latin typeface="Cambria Math" panose="02040503050406030204" pitchFamily="18" charset="0"/>
                <a:ea typeface="新細明體" panose="02020500000000000000" pitchFamily="18" charset="-120"/>
              </a:rPr>
              <a:t>𝑡−</a:t>
            </a:r>
            <a:r>
              <a:rPr lang="el-GR" altLang="zh-TW" sz="1400" b="0" i="0" u="none" strike="noStrike" baseline="0" dirty="0">
                <a:solidFill>
                  <a:srgbClr val="0070C0"/>
                </a:solidFill>
                <a:latin typeface="Cambria Math" panose="02040503050406030204" pitchFamily="18" charset="0"/>
                <a:ea typeface="新細明體" panose="02020500000000000000" pitchFamily="18" charset="-120"/>
              </a:rPr>
              <a:t>1,</a:t>
            </a:r>
            <a:r>
              <a:rPr lang="zh-TW" altLang="el-GR" sz="1400" b="0" i="0" u="none" strike="noStrike" baseline="0" dirty="0">
                <a:solidFill>
                  <a:srgbClr val="0070C0"/>
                </a:solidFill>
                <a:latin typeface="Cambria Math" panose="02040503050406030204" pitchFamily="18" charset="0"/>
                <a:ea typeface="新細明體" panose="02020500000000000000" pitchFamily="18" charset="-120"/>
              </a:rPr>
              <a:t>𝑛∗</a:t>
            </a:r>
            <a:r>
              <a:rPr lang="el-GR" altLang="zh-TW" sz="1400" b="0" i="0" u="none" strike="noStrike" baseline="0" dirty="0">
                <a:solidFill>
                  <a:srgbClr val="0070C0"/>
                </a:solidFill>
                <a:latin typeface="Cambria Math" panose="02040503050406030204" pitchFamily="18" charset="0"/>
                <a:ea typeface="新細明體" panose="02020500000000000000" pitchFamily="18" charset="-120"/>
              </a:rPr>
              <a:t>,</a:t>
            </a:r>
            <a:r>
              <a:rPr lang="zh-TW" altLang="el-GR" sz="1400" b="0" i="0" u="none" strike="noStrike" baseline="0" dirty="0">
                <a:solidFill>
                  <a:srgbClr val="0070C0"/>
                </a:solidFill>
                <a:latin typeface="Cambria Math" panose="02040503050406030204" pitchFamily="18" charset="0"/>
                <a:ea typeface="新細明體" panose="02020500000000000000" pitchFamily="18" charset="-120"/>
              </a:rPr>
              <a:t>𝑜</a:t>
            </a:r>
            <a:r>
              <a:rPr lang="el-GR" altLang="zh-TW" sz="2400" dirty="0">
                <a:solidFill>
                  <a:srgbClr val="000000"/>
                </a:solidFill>
                <a:latin typeface="Cambria Math" panose="02040503050406030204" pitchFamily="18" charset="0"/>
                <a:ea typeface="新細明體" panose="02020500000000000000" pitchFamily="18" charset="-120"/>
              </a:rPr>
              <a:t>∙(1+</a:t>
            </a:r>
            <a:r>
              <a:rPr lang="zh-TW" altLang="el-GR" sz="2400" dirty="0">
                <a:solidFill>
                  <a:srgbClr val="000000"/>
                </a:solidFill>
                <a:latin typeface="Cambria Math" panose="02040503050406030204" pitchFamily="18" charset="0"/>
                <a:ea typeface="新細明體" panose="02020500000000000000" pitchFamily="18" charset="-120"/>
              </a:rPr>
              <a:t>𝜋</a:t>
            </a:r>
            <a:r>
              <a:rPr lang="el-GR" altLang="zh-TW" sz="2400" dirty="0">
                <a:solidFill>
                  <a:srgbClr val="000000"/>
                </a:solidFill>
                <a:latin typeface="新細明體" panose="02020500000000000000" pitchFamily="18" charset="-120"/>
                <a:ea typeface="新細明體" panose="02020500000000000000" pitchFamily="18" charset="-120"/>
              </a:rPr>
              <a:t>Δ</a:t>
            </a:r>
            <a:r>
              <a:rPr lang="zh-TW" altLang="el-GR" sz="2400" dirty="0">
                <a:solidFill>
                  <a:srgbClr val="000000"/>
                </a:solidFill>
                <a:latin typeface="Cambria Math" panose="02040503050406030204" pitchFamily="18" charset="0"/>
                <a:ea typeface="新細明體" panose="02020500000000000000" pitchFamily="18" charset="-120"/>
              </a:rPr>
              <a:t>𝑡</a:t>
            </a:r>
            <a:r>
              <a:rPr lang="el-GR" altLang="zh-TW" sz="2400" dirty="0">
                <a:solidFill>
                  <a:srgbClr val="000000"/>
                </a:solidFill>
                <a:latin typeface="Cambria Math" panose="02040503050406030204" pitchFamily="18" charset="0"/>
                <a:ea typeface="新細明體" panose="02020500000000000000" pitchFamily="18" charset="-120"/>
              </a:rPr>
              <a:t>)</a:t>
            </a:r>
            <a:r>
              <a:rPr lang="zh-TW" altLang="el-GR" sz="2400" dirty="0">
                <a:solidFill>
                  <a:srgbClr val="0070C0"/>
                </a:solidFill>
                <a:latin typeface="Cambria Math" panose="02040503050406030204" pitchFamily="18" charset="0"/>
                <a:ea typeface="新細明體" panose="02020500000000000000" pitchFamily="18" charset="-120"/>
              </a:rPr>
              <a:t>𝑒</a:t>
            </a:r>
            <a:r>
              <a:rPr lang="zh-TW" altLang="el-GR" sz="2800" b="0" i="0" u="none" strike="noStrike" baseline="30000" dirty="0">
                <a:solidFill>
                  <a:srgbClr val="0070C0"/>
                </a:solidFill>
                <a:latin typeface="Cambria Math" panose="02040503050406030204" pitchFamily="18" charset="0"/>
                <a:ea typeface="新細明體" panose="02020500000000000000" pitchFamily="18" charset="-120"/>
              </a:rPr>
              <a:t>𝑟</a:t>
            </a:r>
            <a:r>
              <a:rPr lang="zh-TW" altLang="el-GR" sz="1600" b="0" i="0" u="none" strike="noStrike" baseline="30000" dirty="0">
                <a:solidFill>
                  <a:srgbClr val="0070C0"/>
                </a:solidFill>
                <a:latin typeface="Cambria Math" panose="02040503050406030204" pitchFamily="18" charset="0"/>
                <a:ea typeface="新細明體" panose="02020500000000000000" pitchFamily="18" charset="-120"/>
              </a:rPr>
              <a:t>𝑡−</a:t>
            </a:r>
            <a:r>
              <a:rPr lang="el-GR" altLang="zh-TW" sz="1600" b="0" i="0" u="none" strike="noStrike" baseline="30000" dirty="0">
                <a:solidFill>
                  <a:srgbClr val="0070C0"/>
                </a:solidFill>
                <a:latin typeface="Cambria Math" panose="02040503050406030204" pitchFamily="18" charset="0"/>
                <a:ea typeface="新細明體" panose="02020500000000000000" pitchFamily="18" charset="-120"/>
              </a:rPr>
              <a:t>1,</a:t>
            </a:r>
            <a:r>
              <a:rPr lang="zh-TW" altLang="el-GR" sz="1600" b="0" i="0" u="none" strike="noStrike" baseline="30000" dirty="0">
                <a:solidFill>
                  <a:srgbClr val="0070C0"/>
                </a:solidFill>
                <a:latin typeface="Cambria Math" panose="02040503050406030204" pitchFamily="18" charset="0"/>
                <a:ea typeface="新細明體" panose="02020500000000000000" pitchFamily="18" charset="-120"/>
              </a:rPr>
              <a:t>𝑛∗</a:t>
            </a:r>
            <a:r>
              <a:rPr lang="el-GR" altLang="zh-TW" sz="2800" b="0" i="0" u="none" strike="noStrike" baseline="30000" dirty="0">
                <a:solidFill>
                  <a:srgbClr val="0070C0"/>
                </a:solidFill>
                <a:latin typeface="新細明體" panose="02020500000000000000" pitchFamily="18" charset="-120"/>
                <a:ea typeface="新細明體" panose="02020500000000000000" pitchFamily="18" charset="-120"/>
              </a:rPr>
              <a:t>Δ</a:t>
            </a:r>
            <a:r>
              <a:rPr lang="zh-TW" altLang="el-GR" sz="2800" b="0" i="0" u="none" strike="noStrike" baseline="30000" dirty="0">
                <a:solidFill>
                  <a:srgbClr val="0070C0"/>
                </a:solidFill>
                <a:latin typeface="Cambria Math" panose="02040503050406030204" pitchFamily="18" charset="0"/>
                <a:ea typeface="新細明體" panose="02020500000000000000" pitchFamily="18" charset="-120"/>
              </a:rPr>
              <a:t>𝑡 </a:t>
            </a:r>
            <a:endParaRPr lang="zh-TW" altLang="en-US" sz="2400" baseline="30000" dirty="0">
              <a:solidFill>
                <a:srgbClr val="0070C0"/>
              </a:solidFill>
            </a:endParaRPr>
          </a:p>
        </p:txBody>
      </p:sp>
      <p:sp>
        <p:nvSpPr>
          <p:cNvPr id="10" name="文字方塊 9">
            <a:extLst>
              <a:ext uri="{FF2B5EF4-FFF2-40B4-BE49-F238E27FC236}">
                <a16:creationId xmlns:a16="http://schemas.microsoft.com/office/drawing/2014/main" id="{8FD7AD22-B2E3-4750-AE90-CB6D49D58686}"/>
              </a:ext>
            </a:extLst>
          </p:cNvPr>
          <p:cNvSpPr txBox="1"/>
          <p:nvPr/>
        </p:nvSpPr>
        <p:spPr>
          <a:xfrm>
            <a:off x="1439150" y="2757009"/>
            <a:ext cx="4094391" cy="369332"/>
          </a:xfrm>
          <a:prstGeom prst="rect">
            <a:avLst/>
          </a:prstGeom>
          <a:noFill/>
        </p:spPr>
        <p:txBody>
          <a:bodyPr wrap="none" rtlCol="0">
            <a:spAutoFit/>
          </a:bodyPr>
          <a:lstStyle/>
          <a:p>
            <a:r>
              <a:rPr lang="zh-TW" altLang="en-US" dirty="0"/>
              <a:t>加入第</a:t>
            </a:r>
            <a:r>
              <a:rPr lang="en-US" altLang="zh-TW" dirty="0"/>
              <a:t>n</a:t>
            </a:r>
            <a:r>
              <a:rPr lang="zh-TW" altLang="en-US" dirty="0"/>
              <a:t>個利率點、第</a:t>
            </a:r>
            <a:r>
              <a:rPr lang="en-US" altLang="zh-TW" dirty="0"/>
              <a:t>o</a:t>
            </a:r>
            <a:r>
              <a:rPr lang="zh-TW" altLang="en-US" dirty="0"/>
              <a:t>個累貸金額：：</a:t>
            </a:r>
          </a:p>
        </p:txBody>
      </p:sp>
      <mc:AlternateContent xmlns:mc="http://schemas.openxmlformats.org/markup-compatibility/2006">
        <mc:Choice xmlns:a14="http://schemas.microsoft.com/office/drawing/2010/main" Requires="a14">
          <p:sp>
            <p:nvSpPr>
              <p:cNvPr id="11" name="矩形 10">
                <a:extLst>
                  <a:ext uri="{FF2B5EF4-FFF2-40B4-BE49-F238E27FC236}">
                    <a16:creationId xmlns:a16="http://schemas.microsoft.com/office/drawing/2014/main" id="{43764CF0-62B5-4645-A5F3-2DEBE05D2CEE}"/>
                  </a:ext>
                </a:extLst>
              </p:cNvPr>
              <p:cNvSpPr/>
              <p:nvPr/>
            </p:nvSpPr>
            <p:spPr>
              <a:xfrm>
                <a:off x="2777978" y="4059228"/>
                <a:ext cx="6096000" cy="699615"/>
              </a:xfrm>
              <a:prstGeom prst="rect">
                <a:avLst/>
              </a:prstGeom>
            </p:spPr>
            <p:txBody>
              <a:bodyPr>
                <a:spAutoFit/>
              </a:bodyPr>
              <a:lstStyle/>
              <a:p>
                <a:r>
                  <a:rPr lang="zh-TW" altLang="el-GR" sz="2400" b="0" i="0" u="none" strike="noStrike" baseline="0" dirty="0">
                    <a:solidFill>
                      <a:srgbClr val="0070C0"/>
                    </a:solidFill>
                    <a:latin typeface="Cambria Math" panose="02040503050406030204" pitchFamily="18" charset="0"/>
                  </a:rPr>
                  <a:t>𝐿</a:t>
                </a:r>
                <a:r>
                  <a:rPr lang="zh-TW" altLang="el-GR" sz="1400" dirty="0">
                    <a:solidFill>
                      <a:srgbClr val="0070C0"/>
                    </a:solidFill>
                    <a:latin typeface="Cambria Math" panose="02040503050406030204" pitchFamily="18" charset="0"/>
                  </a:rPr>
                  <a:t>𝑡−</a:t>
                </a:r>
                <a:r>
                  <a:rPr lang="el-GR" altLang="zh-TW" sz="1400" dirty="0">
                    <a:solidFill>
                      <a:srgbClr val="0070C0"/>
                    </a:solidFill>
                    <a:latin typeface="Cambria Math" panose="02040503050406030204" pitchFamily="18" charset="0"/>
                  </a:rPr>
                  <a:t>1,</a:t>
                </a:r>
                <a:r>
                  <a:rPr lang="zh-TW" altLang="el-GR" sz="1400" dirty="0">
                    <a:solidFill>
                      <a:srgbClr val="0070C0"/>
                    </a:solidFill>
                    <a:latin typeface="Cambria Math" panose="02040503050406030204" pitchFamily="18" charset="0"/>
                  </a:rPr>
                  <a:t>𝑛∗</a:t>
                </a:r>
                <a:r>
                  <a:rPr lang="el-GR" altLang="zh-TW" sz="1400" dirty="0">
                    <a:solidFill>
                      <a:srgbClr val="0070C0"/>
                    </a:solidFill>
                    <a:latin typeface="Cambria Math" panose="02040503050406030204" pitchFamily="18" charset="0"/>
                  </a:rPr>
                  <a:t>,</a:t>
                </a:r>
                <a:r>
                  <a:rPr lang="zh-TW" altLang="el-GR" sz="1400" dirty="0">
                    <a:solidFill>
                      <a:srgbClr val="0070C0"/>
                    </a:solidFill>
                    <a:latin typeface="Cambria Math" panose="02040503050406030204" pitchFamily="18" charset="0"/>
                  </a:rPr>
                  <a:t>𝑜</a:t>
                </a:r>
                <a:r>
                  <a:rPr lang="en-US" altLang="zh-TW" sz="1400" dirty="0">
                    <a:solidFill>
                      <a:srgbClr val="0070C0"/>
                    </a:solidFill>
                    <a:latin typeface="Cambria Math" panose="02040503050406030204" pitchFamily="18" charset="0"/>
                  </a:rPr>
                  <a:t> </a:t>
                </a:r>
                <a:r>
                  <a:rPr lang="el-GR" altLang="zh-TW" sz="2400" b="0" i="0" u="none" strike="noStrike" baseline="0" dirty="0">
                    <a:solidFill>
                      <a:srgbClr val="0070C0"/>
                    </a:solidFill>
                    <a:latin typeface="Cambria Math" panose="02040503050406030204" pitchFamily="18" charset="0"/>
                  </a:rPr>
                  <a:t>∙</a:t>
                </a:r>
                <a:r>
                  <a:rPr lang="en-US" altLang="zh-TW" sz="2400" b="0" i="0" u="none" strike="noStrike" baseline="0" dirty="0">
                    <a:solidFill>
                      <a:srgbClr val="0070C0"/>
                    </a:solidFill>
                    <a:latin typeface="Cambria Math" panose="02040503050406030204" pitchFamily="18" charset="0"/>
                  </a:rPr>
                  <a:t> </a:t>
                </a:r>
                <a:r>
                  <a:rPr lang="zh-TW" altLang="el-GR" sz="2400" b="0" i="0" u="none" strike="noStrike" baseline="0" dirty="0">
                    <a:solidFill>
                      <a:srgbClr val="0070C0"/>
                    </a:solidFill>
                    <a:latin typeface="Cambria Math" panose="02040503050406030204" pitchFamily="18" charset="0"/>
                  </a:rPr>
                  <a:t>𝑒</a:t>
                </a:r>
                <a:r>
                  <a:rPr lang="zh-TW" altLang="el-GR" sz="2400" baseline="30000" dirty="0">
                    <a:solidFill>
                      <a:srgbClr val="0070C0"/>
                    </a:solidFill>
                    <a:latin typeface="Cambria Math" panose="02040503050406030204" pitchFamily="18" charset="0"/>
                  </a:rPr>
                  <a:t>𝑟</a:t>
                </a:r>
                <a:r>
                  <a:rPr lang="zh-TW" altLang="el-GR" sz="1000" b="0" i="0" u="none" strike="noStrike" baseline="30000" dirty="0">
                    <a:solidFill>
                      <a:srgbClr val="0070C0"/>
                    </a:solidFill>
                    <a:latin typeface="Cambria Math" panose="02040503050406030204" pitchFamily="18" charset="0"/>
                  </a:rPr>
                  <a:t>𝑡−</a:t>
                </a:r>
                <a:r>
                  <a:rPr lang="el-GR" altLang="zh-TW" sz="1000" b="0" i="0" u="none" strike="noStrike" baseline="30000" dirty="0">
                    <a:solidFill>
                      <a:srgbClr val="0070C0"/>
                    </a:solidFill>
                    <a:latin typeface="Cambria Math" panose="02040503050406030204" pitchFamily="18" charset="0"/>
                  </a:rPr>
                  <a:t>1,</a:t>
                </a:r>
                <a:r>
                  <a:rPr lang="zh-TW" altLang="el-GR" sz="1000" b="0" i="0" u="none" strike="noStrike" baseline="30000" dirty="0">
                    <a:solidFill>
                      <a:srgbClr val="0070C0"/>
                    </a:solidFill>
                    <a:latin typeface="Cambria Math" panose="02040503050406030204" pitchFamily="18" charset="0"/>
                  </a:rPr>
                  <a:t>𝑛∗</a:t>
                </a:r>
                <a:r>
                  <a:rPr lang="el-GR" altLang="zh-TW" sz="2400" baseline="30000" dirty="0">
                    <a:solidFill>
                      <a:srgbClr val="0070C0"/>
                    </a:solidFill>
                    <a:latin typeface="新細明體" panose="02020500000000000000" pitchFamily="18" charset="-120"/>
                    <a:ea typeface="新細明體" panose="02020500000000000000" pitchFamily="18" charset="-120"/>
                  </a:rPr>
                  <a:t>Δ</a:t>
                </a:r>
                <a:r>
                  <a:rPr lang="zh-TW" altLang="el-GR" sz="2400" baseline="30000" dirty="0">
                    <a:solidFill>
                      <a:srgbClr val="0070C0"/>
                    </a:solidFill>
                    <a:latin typeface="Cambria Math" panose="02040503050406030204" pitchFamily="18" charset="0"/>
                    <a:ea typeface="新細明體" panose="02020500000000000000" pitchFamily="18" charset="-120"/>
                  </a:rPr>
                  <a:t>𝑡</a:t>
                </a:r>
                <a:r>
                  <a:rPr lang="en-US" altLang="zh-TW" sz="2400" baseline="30000" dirty="0">
                    <a:solidFill>
                      <a:srgbClr val="0070C0"/>
                    </a:solidFill>
                    <a:latin typeface="Cambria Math" panose="02040503050406030204" pitchFamily="18" charset="0"/>
                    <a:ea typeface="新細明體" panose="02020500000000000000" pitchFamily="18" charset="-120"/>
                  </a:rPr>
                  <a:t> </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en-US" altLang="zh-TW" sz="2400" b="0" i="0" u="none" strike="noStrike" baseline="0" dirty="0">
                    <a:solidFill>
                      <a:srgbClr val="000000"/>
                    </a:solidFill>
                    <a:latin typeface="Cambria Math" panose="02040503050406030204" pitchFamily="18" charset="0"/>
                    <a:ea typeface="新細明體" panose="02020500000000000000" pitchFamily="18" charset="-120"/>
                  </a:rPr>
                  <a:t> </a:t>
                </a:r>
                <a14:m>
                  <m:oMath xmlns:m="http://schemas.openxmlformats.org/officeDocument/2006/math">
                    <m:f>
                      <m:fPr>
                        <m:ctrlPr>
                          <a:rPr lang="en-US" altLang="zh-TW" sz="2400" i="1" smtClean="0">
                            <a:latin typeface="Cambria Math" panose="02040503050406030204" pitchFamily="18" charset="0"/>
                          </a:rPr>
                        </m:ctrlPr>
                      </m:fPr>
                      <m:num>
                        <m:r>
                          <m:rPr>
                            <m:nor/>
                          </m:rPr>
                          <a:rPr lang="zh-TW" altLang="el-GR" sz="2400" b="0" i="0" u="none" strike="noStrike" baseline="0" dirty="0" smtClean="0">
                            <a:solidFill>
                              <a:srgbClr val="000000"/>
                            </a:solidFill>
                            <a:latin typeface="Cambria Math" panose="02040503050406030204" pitchFamily="18" charset="0"/>
                            <a:ea typeface="新細明體" panose="02020500000000000000" pitchFamily="18" charset="-120"/>
                          </a:rPr>
                          <m:t>𝐿</m:t>
                        </m:r>
                        <m:r>
                          <m:rPr>
                            <m:nor/>
                          </m:rPr>
                          <a:rPr lang="zh-TW" altLang="el-GR" sz="1400" dirty="0" smtClean="0">
                            <a:solidFill>
                              <a:srgbClr val="000000"/>
                            </a:solidFill>
                            <a:latin typeface="Cambria Math" panose="02040503050406030204" pitchFamily="18" charset="0"/>
                            <a:ea typeface="新細明體" panose="02020500000000000000" pitchFamily="18" charset="-120"/>
                          </a:rPr>
                          <m:t>𝑡</m:t>
                        </m:r>
                        <m:r>
                          <m:rPr>
                            <m:nor/>
                          </m:rPr>
                          <a:rPr lang="el-GR" altLang="zh-TW" sz="1400" dirty="0" smtClean="0">
                            <a:solidFill>
                              <a:srgbClr val="000000"/>
                            </a:solidFill>
                            <a:latin typeface="Cambria Math" panose="02040503050406030204" pitchFamily="18" charset="0"/>
                            <a:ea typeface="新細明體" panose="02020500000000000000" pitchFamily="18" charset="-120"/>
                          </a:rPr>
                          <m:t>,</m:t>
                        </m:r>
                        <m:r>
                          <m:rPr>
                            <m:nor/>
                          </m:rPr>
                          <a:rPr lang="zh-TW" altLang="el-GR" sz="1400" dirty="0" smtClean="0">
                            <a:solidFill>
                              <a:srgbClr val="000000"/>
                            </a:solidFill>
                            <a:latin typeface="Cambria Math" panose="02040503050406030204" pitchFamily="18" charset="0"/>
                            <a:ea typeface="新細明體" panose="02020500000000000000" pitchFamily="18" charset="-120"/>
                          </a:rPr>
                          <m:t>𝑛</m:t>
                        </m:r>
                        <m:r>
                          <m:rPr>
                            <m:nor/>
                          </m:rPr>
                          <a:rPr lang="el-GR" altLang="zh-TW" sz="1400" dirty="0" smtClean="0">
                            <a:solidFill>
                              <a:srgbClr val="000000"/>
                            </a:solidFill>
                            <a:latin typeface="Cambria Math" panose="02040503050406030204" pitchFamily="18" charset="0"/>
                            <a:ea typeface="新細明體" panose="02020500000000000000" pitchFamily="18" charset="-120"/>
                          </a:rPr>
                          <m:t>,</m:t>
                        </m:r>
                        <m:r>
                          <m:rPr>
                            <m:nor/>
                          </m:rPr>
                          <a:rPr lang="zh-TW" altLang="el-GR" sz="1400" dirty="0" smtClean="0">
                            <a:solidFill>
                              <a:srgbClr val="000000"/>
                            </a:solidFill>
                            <a:latin typeface="Cambria Math" panose="02040503050406030204" pitchFamily="18" charset="0"/>
                            <a:ea typeface="新細明體" panose="02020500000000000000" pitchFamily="18" charset="-120"/>
                          </a:rPr>
                          <m:t>𝑜</m:t>
                        </m:r>
                        <m:r>
                          <m:rPr>
                            <m:nor/>
                          </m:rPr>
                          <a:rPr lang="en-US" altLang="zh-TW" sz="1400" dirty="0" smtClean="0">
                            <a:solidFill>
                              <a:srgbClr val="000000"/>
                            </a:solidFill>
                            <a:latin typeface="Cambria Math" panose="02040503050406030204" pitchFamily="18" charset="0"/>
                            <a:ea typeface="新細明體" panose="02020500000000000000" pitchFamily="18" charset="-120"/>
                          </a:rPr>
                          <m:t> </m:t>
                        </m:r>
                        <m:r>
                          <m:rPr>
                            <m:nor/>
                          </m:rPr>
                          <a:rPr lang="el-GR" altLang="zh-TW" sz="2400" b="0" i="0" u="none" strike="noStrike" baseline="0" dirty="0" smtClean="0">
                            <a:solidFill>
                              <a:srgbClr val="000000"/>
                            </a:solidFill>
                            <a:latin typeface="Cambria Math" panose="02040503050406030204" pitchFamily="18" charset="0"/>
                            <a:ea typeface="新細明體" panose="02020500000000000000" pitchFamily="18" charset="-120"/>
                          </a:rPr>
                          <m:t>−</m:t>
                        </m:r>
                        <m:r>
                          <m:rPr>
                            <m:nor/>
                          </m:rPr>
                          <a:rPr lang="en-US" altLang="zh-TW" sz="2400" b="0" i="0" u="none" strike="noStrike" baseline="0" dirty="0" smtClean="0">
                            <a:solidFill>
                              <a:srgbClr val="000000"/>
                            </a:solidFill>
                            <a:latin typeface="Cambria Math" panose="02040503050406030204" pitchFamily="18" charset="0"/>
                            <a:ea typeface="新細明體" panose="02020500000000000000" pitchFamily="18" charset="-120"/>
                          </a:rPr>
                          <m:t> </m:t>
                        </m:r>
                        <m:r>
                          <m:rPr>
                            <m:nor/>
                          </m:rPr>
                          <a:rPr lang="zh-TW" altLang="el-GR" sz="2400" b="0" i="0" u="none" strike="noStrike" baseline="0" dirty="0" smtClean="0">
                            <a:solidFill>
                              <a:srgbClr val="000000"/>
                            </a:solidFill>
                            <a:latin typeface="Cambria Math" panose="02040503050406030204" pitchFamily="18" charset="0"/>
                            <a:ea typeface="新細明體" panose="02020500000000000000" pitchFamily="18" charset="-120"/>
                          </a:rPr>
                          <m:t>𝑚𝐻</m:t>
                        </m:r>
                        <m:r>
                          <m:rPr>
                            <m:nor/>
                          </m:rPr>
                          <a:rPr lang="el-GR" altLang="zh-TW" sz="1400" dirty="0" smtClean="0">
                            <a:solidFill>
                              <a:srgbClr val="000000"/>
                            </a:solidFill>
                            <a:latin typeface="Cambria Math" panose="02040503050406030204" pitchFamily="18" charset="0"/>
                            <a:ea typeface="新細明體" panose="02020500000000000000" pitchFamily="18" charset="-120"/>
                          </a:rPr>
                          <m:t>0</m:t>
                        </m:r>
                        <m:r>
                          <m:rPr>
                            <m:nor/>
                          </m:rPr>
                          <a:rPr lang="el-GR" altLang="zh-TW" sz="2400" b="0" i="0" u="none" strike="noStrike" baseline="0" dirty="0" smtClean="0">
                            <a:solidFill>
                              <a:srgbClr val="000000"/>
                            </a:solidFill>
                            <a:latin typeface="新細明體" panose="02020500000000000000" pitchFamily="18" charset="-120"/>
                            <a:ea typeface="新細明體" panose="02020500000000000000" pitchFamily="18" charset="-120"/>
                          </a:rPr>
                          <m:t>Δ</m:t>
                        </m:r>
                        <m:r>
                          <m:rPr>
                            <m:nor/>
                          </m:rPr>
                          <a:rPr lang="zh-TW" altLang="el-GR" sz="2400" b="0" i="0" u="none" strike="noStrike" baseline="0" dirty="0" smtClean="0">
                            <a:solidFill>
                              <a:srgbClr val="000000"/>
                            </a:solidFill>
                            <a:latin typeface="Cambria Math" panose="02040503050406030204" pitchFamily="18" charset="0"/>
                            <a:ea typeface="新細明體" panose="02020500000000000000" pitchFamily="18" charset="-120"/>
                          </a:rPr>
                          <m:t>𝑡</m:t>
                        </m:r>
                      </m:num>
                      <m:den>
                        <m:r>
                          <m:rPr>
                            <m:nor/>
                          </m:rPr>
                          <a:rPr lang="el-GR" altLang="zh-TW" sz="2400" b="0" i="0" u="none" strike="noStrike" baseline="0" dirty="0" smtClean="0">
                            <a:solidFill>
                              <a:srgbClr val="000000"/>
                            </a:solidFill>
                            <a:latin typeface="Cambria Math" panose="02040503050406030204" pitchFamily="18" charset="0"/>
                            <a:ea typeface="新細明體" panose="02020500000000000000" pitchFamily="18" charset="-120"/>
                          </a:rPr>
                          <m:t>1</m:t>
                        </m:r>
                        <m:r>
                          <m:rPr>
                            <m:nor/>
                          </m:rPr>
                          <a:rPr lang="en-US" altLang="zh-TW" sz="2400" b="0" i="0" u="none" strike="noStrike" baseline="0" dirty="0" smtClean="0">
                            <a:solidFill>
                              <a:srgbClr val="000000"/>
                            </a:solidFill>
                            <a:latin typeface="Cambria Math" panose="02040503050406030204" pitchFamily="18" charset="0"/>
                            <a:ea typeface="新細明體" panose="02020500000000000000" pitchFamily="18" charset="-120"/>
                          </a:rPr>
                          <m:t> </m:t>
                        </m:r>
                        <m:r>
                          <m:rPr>
                            <m:nor/>
                          </m:rPr>
                          <a:rPr lang="el-GR" altLang="zh-TW" sz="2400" b="0" i="0" u="none" strike="noStrike" baseline="0" dirty="0" smtClean="0">
                            <a:solidFill>
                              <a:srgbClr val="000000"/>
                            </a:solidFill>
                            <a:latin typeface="Cambria Math" panose="02040503050406030204" pitchFamily="18" charset="0"/>
                            <a:ea typeface="新細明體" panose="02020500000000000000" pitchFamily="18" charset="-120"/>
                          </a:rPr>
                          <m:t>+</m:t>
                        </m:r>
                        <m:r>
                          <m:rPr>
                            <m:nor/>
                          </m:rPr>
                          <a:rPr lang="en-US" altLang="zh-TW" sz="2400" b="0" i="0" u="none" strike="noStrike" baseline="0" dirty="0" smtClean="0">
                            <a:solidFill>
                              <a:srgbClr val="000000"/>
                            </a:solidFill>
                            <a:latin typeface="Cambria Math" panose="02040503050406030204" pitchFamily="18" charset="0"/>
                            <a:ea typeface="新細明體" panose="02020500000000000000" pitchFamily="18" charset="-120"/>
                          </a:rPr>
                          <m:t> </m:t>
                        </m:r>
                        <m:r>
                          <m:rPr>
                            <m:nor/>
                          </m:rPr>
                          <a:rPr lang="zh-TW" altLang="el-GR" sz="2400" b="0" i="0" u="none" strike="noStrike" baseline="0" dirty="0" smtClean="0">
                            <a:solidFill>
                              <a:srgbClr val="000000"/>
                            </a:solidFill>
                            <a:latin typeface="Cambria Math" panose="02040503050406030204" pitchFamily="18" charset="0"/>
                            <a:ea typeface="新細明體" panose="02020500000000000000" pitchFamily="18" charset="-120"/>
                          </a:rPr>
                          <m:t>𝜋</m:t>
                        </m:r>
                        <m:r>
                          <m:rPr>
                            <m:nor/>
                          </m:rPr>
                          <a:rPr lang="el-GR" altLang="zh-TW" sz="2400" b="0" i="0" u="none" strike="noStrike" baseline="0" dirty="0" smtClean="0">
                            <a:solidFill>
                              <a:srgbClr val="000000"/>
                            </a:solidFill>
                            <a:latin typeface="新細明體" panose="02020500000000000000" pitchFamily="18" charset="-120"/>
                            <a:ea typeface="新細明體" panose="02020500000000000000" pitchFamily="18" charset="-120"/>
                          </a:rPr>
                          <m:t>Δ</m:t>
                        </m:r>
                        <m:r>
                          <m:rPr>
                            <m:nor/>
                          </m:rPr>
                          <a:rPr lang="zh-TW" altLang="el-GR" sz="2400" b="0" i="0" u="none" strike="noStrike" baseline="0" dirty="0" smtClean="0">
                            <a:solidFill>
                              <a:srgbClr val="000000"/>
                            </a:solidFill>
                            <a:latin typeface="Cambria Math" panose="02040503050406030204" pitchFamily="18" charset="0"/>
                            <a:ea typeface="新細明體" panose="02020500000000000000" pitchFamily="18" charset="-120"/>
                          </a:rPr>
                          <m:t>𝑡</m:t>
                        </m:r>
                      </m:den>
                    </m:f>
                  </m:oMath>
                </a14:m>
                <a:endParaRPr lang="zh-TW" altLang="en-US" sz="1400" dirty="0"/>
              </a:p>
            </p:txBody>
          </p:sp>
        </mc:Choice>
        <mc:Fallback>
          <p:sp>
            <p:nvSpPr>
              <p:cNvPr id="11" name="矩形 10">
                <a:extLst>
                  <a:ext uri="{FF2B5EF4-FFF2-40B4-BE49-F238E27FC236}">
                    <a16:creationId xmlns:a16="http://schemas.microsoft.com/office/drawing/2014/main" id="{43764CF0-62B5-4645-A5F3-2DEBE05D2CEE}"/>
                  </a:ext>
                </a:extLst>
              </p:cNvPr>
              <p:cNvSpPr>
                <a:spLocks noRot="1" noChangeAspect="1" noMove="1" noResize="1" noEditPoints="1" noAdjustHandles="1" noChangeArrowheads="1" noChangeShapeType="1" noTextEdit="1"/>
              </p:cNvSpPr>
              <p:nvPr/>
            </p:nvSpPr>
            <p:spPr>
              <a:xfrm>
                <a:off x="2777978" y="4059228"/>
                <a:ext cx="6096000" cy="699615"/>
              </a:xfrm>
              <a:prstGeom prst="rect">
                <a:avLst/>
              </a:prstGeom>
              <a:blipFill>
                <a:blip r:embed="rId2"/>
                <a:stretch>
                  <a:fillRect l="-1600" b="-4348"/>
                </a:stretch>
              </a:blipFill>
            </p:spPr>
            <p:txBody>
              <a:bodyPr/>
              <a:lstStyle/>
              <a:p>
                <a:r>
                  <a:rPr lang="zh-TW" altLang="en-US">
                    <a:noFill/>
                  </a:rPr>
                  <a:t> </a:t>
                </a:r>
              </a:p>
            </p:txBody>
          </p:sp>
        </mc:Fallback>
      </mc:AlternateContent>
      <p:sp>
        <p:nvSpPr>
          <p:cNvPr id="12" name="矩形 11">
            <a:extLst>
              <a:ext uri="{FF2B5EF4-FFF2-40B4-BE49-F238E27FC236}">
                <a16:creationId xmlns:a16="http://schemas.microsoft.com/office/drawing/2014/main" id="{039B40B4-EA48-4E8E-8F25-E96937EAB56F}"/>
              </a:ext>
            </a:extLst>
          </p:cNvPr>
          <p:cNvSpPr/>
          <p:nvPr/>
        </p:nvSpPr>
        <p:spPr>
          <a:xfrm>
            <a:off x="1439150" y="3754266"/>
            <a:ext cx="6096000" cy="369332"/>
          </a:xfrm>
          <a:prstGeom prst="rect">
            <a:avLst/>
          </a:prstGeom>
        </p:spPr>
        <p:txBody>
          <a:bodyPr>
            <a:spAutoFit/>
          </a:bodyPr>
          <a:lstStyle/>
          <a:p>
            <a:r>
              <a:rPr lang="zh-TW" altLang="en-US" dirty="0"/>
              <a:t>移項：</a:t>
            </a:r>
          </a:p>
        </p:txBody>
      </p:sp>
      <p:sp>
        <p:nvSpPr>
          <p:cNvPr id="13" name="文字方塊 12">
            <a:extLst>
              <a:ext uri="{FF2B5EF4-FFF2-40B4-BE49-F238E27FC236}">
                <a16:creationId xmlns:a16="http://schemas.microsoft.com/office/drawing/2014/main" id="{ACFCCFDD-411E-4F85-82F9-F0359532A9AE}"/>
              </a:ext>
            </a:extLst>
          </p:cNvPr>
          <p:cNvSpPr txBox="1"/>
          <p:nvPr/>
        </p:nvSpPr>
        <p:spPr>
          <a:xfrm>
            <a:off x="1082274" y="1523192"/>
            <a:ext cx="1338828" cy="369332"/>
          </a:xfrm>
          <a:prstGeom prst="rect">
            <a:avLst/>
          </a:prstGeom>
          <a:noFill/>
        </p:spPr>
        <p:txBody>
          <a:bodyPr wrap="none" rtlCol="0">
            <a:spAutoFit/>
          </a:bodyPr>
          <a:lstStyle/>
          <a:p>
            <a:r>
              <a:rPr lang="zh-TW" altLang="en-US" dirty="0"/>
              <a:t>當期保費：</a:t>
            </a:r>
          </a:p>
        </p:txBody>
      </p:sp>
      <p:sp>
        <p:nvSpPr>
          <p:cNvPr id="14" name="矩形 13">
            <a:extLst>
              <a:ext uri="{FF2B5EF4-FFF2-40B4-BE49-F238E27FC236}">
                <a16:creationId xmlns:a16="http://schemas.microsoft.com/office/drawing/2014/main" id="{ABD8EBD1-849A-4EBE-BCA0-483FA0F3A1C6}"/>
              </a:ext>
            </a:extLst>
          </p:cNvPr>
          <p:cNvSpPr/>
          <p:nvPr/>
        </p:nvSpPr>
        <p:spPr>
          <a:xfrm>
            <a:off x="1439150" y="4914468"/>
            <a:ext cx="8079141" cy="400110"/>
          </a:xfrm>
          <a:prstGeom prst="rect">
            <a:avLst/>
          </a:prstGeom>
        </p:spPr>
        <p:txBody>
          <a:bodyPr wrap="square">
            <a:spAutoFit/>
          </a:bodyPr>
          <a:lstStyle/>
          <a:p>
            <a:r>
              <a:rPr lang="zh-TW" altLang="en-US" sz="2000" b="0" i="0" u="none" strike="noStrike" baseline="0" dirty="0">
                <a:solidFill>
                  <a:srgbClr val="000000"/>
                </a:solidFill>
                <a:latin typeface="新細明體" panose="02020500000000000000" pitchFamily="18" charset="-120"/>
                <a:ea typeface="新細明體" panose="02020500000000000000" pitchFamily="18" charset="-120"/>
              </a:rPr>
              <a:t>當期保費</a:t>
            </a:r>
            <a:r>
              <a:rPr lang="zh-TW" altLang="en-US" sz="2000" dirty="0">
                <a:solidFill>
                  <a:srgbClr val="000000"/>
                </a:solidFill>
                <a:latin typeface="新細明體" panose="02020500000000000000" pitchFamily="18" charset="-120"/>
                <a:ea typeface="新細明體" panose="02020500000000000000" pitchFamily="18" charset="-120"/>
              </a:rPr>
              <a:t>：</a:t>
            </a:r>
            <a:endParaRPr lang="zh-TW" altLang="en-US" sz="1200" dirty="0"/>
          </a:p>
        </p:txBody>
      </p:sp>
      <mc:AlternateContent xmlns:mc="http://schemas.openxmlformats.org/markup-compatibility/2006">
        <mc:Choice xmlns:a14="http://schemas.microsoft.com/office/drawing/2010/main" Requires="a14">
          <p:sp>
            <p:nvSpPr>
              <p:cNvPr id="15" name="矩形 14">
                <a:extLst>
                  <a:ext uri="{FF2B5EF4-FFF2-40B4-BE49-F238E27FC236}">
                    <a16:creationId xmlns:a16="http://schemas.microsoft.com/office/drawing/2014/main" id="{C46E9F16-8BD3-42DE-BB81-50F9BDCAA02C}"/>
                  </a:ext>
                </a:extLst>
              </p:cNvPr>
              <p:cNvSpPr/>
              <p:nvPr/>
            </p:nvSpPr>
            <p:spPr>
              <a:xfrm>
                <a:off x="2795823" y="5405833"/>
                <a:ext cx="5816785" cy="699615"/>
              </a:xfrm>
              <a:prstGeom prst="rect">
                <a:avLst/>
              </a:prstGeom>
            </p:spPr>
            <p:txBody>
              <a:bodyPr wrap="none">
                <a:spAutoFit/>
              </a:bodyPr>
              <a:lstStyle/>
              <a:p>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𝜋</a:t>
                </a:r>
                <a:r>
                  <a:rPr lang="en-US" altLang="zh-TW" sz="2400" b="0" i="0" u="none" strike="noStrike" baseline="0" dirty="0">
                    <a:solidFill>
                      <a:srgbClr val="000000"/>
                    </a:solidFill>
                    <a:latin typeface="Cambria Math" panose="02040503050406030204" pitchFamily="18" charset="0"/>
                    <a:ea typeface="新細明體" panose="02020500000000000000" pitchFamily="18" charset="-120"/>
                  </a:rPr>
                  <a:t>Δ</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𝑡 ∙ </a:t>
                </a:r>
                <a:r>
                  <a:rPr lang="zh-TW" altLang="en-US" sz="2400" b="0" i="0" u="none" strike="noStrike" baseline="0" dirty="0">
                    <a:solidFill>
                      <a:srgbClr val="0070C0"/>
                    </a:solidFill>
                    <a:latin typeface="Cambria Math" panose="02040503050406030204" pitchFamily="18" charset="0"/>
                    <a:ea typeface="新細明體" panose="02020500000000000000" pitchFamily="18" charset="-120"/>
                  </a:rPr>
                  <a:t>𝐿</a:t>
                </a:r>
                <a:r>
                  <a:rPr lang="zh-TW" altLang="en-US" sz="1400" dirty="0">
                    <a:solidFill>
                      <a:srgbClr val="0070C0"/>
                    </a:solidFill>
                    <a:latin typeface="Cambria Math" panose="02040503050406030204" pitchFamily="18" charset="0"/>
                    <a:ea typeface="新細明體" panose="02020500000000000000" pitchFamily="18" charset="-120"/>
                  </a:rPr>
                  <a:t>𝑡−</a:t>
                </a:r>
                <a:r>
                  <a:rPr lang="en-US" altLang="zh-TW" sz="1400" dirty="0">
                    <a:solidFill>
                      <a:srgbClr val="0070C0"/>
                    </a:solidFill>
                    <a:latin typeface="Cambria Math" panose="02040503050406030204" pitchFamily="18" charset="0"/>
                    <a:ea typeface="新細明體" panose="02020500000000000000" pitchFamily="18" charset="-120"/>
                  </a:rPr>
                  <a:t>1,</a:t>
                </a:r>
                <a:r>
                  <a:rPr lang="zh-TW" altLang="en-US" sz="1400" dirty="0">
                    <a:solidFill>
                      <a:srgbClr val="0070C0"/>
                    </a:solidFill>
                    <a:latin typeface="Cambria Math" panose="02040503050406030204" pitchFamily="18" charset="0"/>
                    <a:ea typeface="新細明體" panose="02020500000000000000" pitchFamily="18" charset="-120"/>
                  </a:rPr>
                  <a:t>𝑛∗</a:t>
                </a:r>
                <a:r>
                  <a:rPr lang="en-US" altLang="zh-TW" sz="1400" dirty="0">
                    <a:solidFill>
                      <a:srgbClr val="0070C0"/>
                    </a:solidFill>
                    <a:latin typeface="Cambria Math" panose="02040503050406030204" pitchFamily="18" charset="0"/>
                    <a:ea typeface="新細明體" panose="02020500000000000000" pitchFamily="18" charset="-120"/>
                  </a:rPr>
                  <a:t>,</a:t>
                </a:r>
                <a:r>
                  <a:rPr lang="zh-TW" altLang="en-US" sz="1400" dirty="0">
                    <a:solidFill>
                      <a:srgbClr val="0070C0"/>
                    </a:solidFill>
                    <a:latin typeface="Cambria Math" panose="02040503050406030204" pitchFamily="18" charset="0"/>
                    <a:ea typeface="新細明體" panose="02020500000000000000" pitchFamily="18" charset="-120"/>
                  </a:rPr>
                  <a:t>𝑜 </a:t>
                </a:r>
                <a:r>
                  <a:rPr lang="zh-TW" altLang="en-US" sz="2400" b="0" i="0" u="none" strike="noStrike" baseline="0" dirty="0">
                    <a:solidFill>
                      <a:srgbClr val="0070C0"/>
                    </a:solidFill>
                    <a:latin typeface="Cambria Math" panose="02040503050406030204" pitchFamily="18" charset="0"/>
                    <a:ea typeface="新細明體" panose="02020500000000000000" pitchFamily="18" charset="-120"/>
                  </a:rPr>
                  <a:t>∙ 𝑒</a:t>
                </a:r>
                <a:r>
                  <a:rPr lang="zh-TW" altLang="en-US" sz="2800" baseline="30000" dirty="0">
                    <a:solidFill>
                      <a:srgbClr val="0070C0"/>
                    </a:solidFill>
                    <a:latin typeface="Cambria Math" panose="02040503050406030204" pitchFamily="18" charset="0"/>
                    <a:ea typeface="新細明體" panose="02020500000000000000" pitchFamily="18" charset="-120"/>
                  </a:rPr>
                  <a:t>𝑟</a:t>
                </a:r>
                <a:r>
                  <a:rPr lang="zh-TW" altLang="en-US" b="0" i="0" u="none" strike="noStrike" baseline="30000" dirty="0">
                    <a:solidFill>
                      <a:srgbClr val="0070C0"/>
                    </a:solidFill>
                    <a:latin typeface="Cambria Math" panose="02040503050406030204" pitchFamily="18" charset="0"/>
                    <a:ea typeface="新細明體" panose="02020500000000000000" pitchFamily="18" charset="-120"/>
                  </a:rPr>
                  <a:t>𝑡−</a:t>
                </a:r>
                <a:r>
                  <a:rPr lang="en-US" altLang="zh-TW" b="0" i="0" u="none" strike="noStrike" baseline="30000" dirty="0">
                    <a:solidFill>
                      <a:srgbClr val="0070C0"/>
                    </a:solidFill>
                    <a:latin typeface="Cambria Math" panose="02040503050406030204" pitchFamily="18" charset="0"/>
                    <a:ea typeface="新細明體" panose="02020500000000000000" pitchFamily="18" charset="-120"/>
                  </a:rPr>
                  <a:t>1,</a:t>
                </a:r>
                <a:r>
                  <a:rPr lang="zh-TW" altLang="en-US" b="0" i="0" u="none" strike="noStrike" baseline="30000" dirty="0">
                    <a:solidFill>
                      <a:srgbClr val="0070C0"/>
                    </a:solidFill>
                    <a:latin typeface="Cambria Math" panose="02040503050406030204" pitchFamily="18" charset="0"/>
                    <a:ea typeface="新細明體" panose="02020500000000000000" pitchFamily="18" charset="-120"/>
                  </a:rPr>
                  <a:t>𝑛∗</a:t>
                </a:r>
                <a:r>
                  <a:rPr lang="en-US" altLang="zh-TW" sz="2800" baseline="30000" dirty="0">
                    <a:solidFill>
                      <a:srgbClr val="0070C0"/>
                    </a:solidFill>
                    <a:latin typeface="Cambria Math" panose="02040503050406030204" pitchFamily="18" charset="0"/>
                    <a:ea typeface="新細明體" panose="02020500000000000000" pitchFamily="18" charset="-120"/>
                  </a:rPr>
                  <a:t>Δ</a:t>
                </a:r>
                <a:r>
                  <a:rPr lang="zh-TW" altLang="en-US" sz="2800" baseline="30000" dirty="0">
                    <a:solidFill>
                      <a:srgbClr val="0070C0"/>
                    </a:solidFill>
                    <a:latin typeface="Cambria Math" panose="02040503050406030204" pitchFamily="18" charset="0"/>
                    <a:ea typeface="新細明體" panose="02020500000000000000" pitchFamily="18" charset="-120"/>
                  </a:rPr>
                  <a:t>𝑡</a:t>
                </a:r>
                <a:r>
                  <a:rPr lang="zh-TW" altLang="en-US" sz="1400" dirty="0">
                    <a:solidFill>
                      <a:srgbClr val="0070C0"/>
                    </a:solidFill>
                    <a:latin typeface="Cambria Math" panose="02040503050406030204" pitchFamily="18" charset="0"/>
                    <a:ea typeface="新細明體" panose="02020500000000000000" pitchFamily="18" charset="-120"/>
                  </a:rPr>
                  <a:t> </a:t>
                </a:r>
                <a:r>
                  <a:rPr lang="en-US"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 𝜋</a:t>
                </a:r>
                <a:r>
                  <a:rPr lang="en-US" altLang="zh-TW" sz="2400" b="0" i="0" u="none" strike="noStrike" baseline="0" dirty="0">
                    <a:solidFill>
                      <a:srgbClr val="000000"/>
                    </a:solidFill>
                    <a:latin typeface="Cambria Math" panose="02040503050406030204" pitchFamily="18" charset="0"/>
                    <a:ea typeface="新細明體" panose="02020500000000000000" pitchFamily="18" charset="-120"/>
                  </a:rPr>
                  <a:t>Δ</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sz="2400" i="1">
                            <a:latin typeface="Cambria Math" panose="02040503050406030204" pitchFamily="18" charset="0"/>
                          </a:rPr>
                        </m:ctrlPr>
                      </m:fPr>
                      <m:num>
                        <m:r>
                          <m:rPr>
                            <m:nor/>
                          </m:rPr>
                          <a:rPr lang="zh-TW" altLang="el-GR" sz="2400" dirty="0">
                            <a:solidFill>
                              <a:srgbClr val="000000"/>
                            </a:solidFill>
                            <a:latin typeface="Cambria Math" panose="02040503050406030204" pitchFamily="18" charset="0"/>
                            <a:ea typeface="新細明體" panose="02020500000000000000" pitchFamily="18" charset="-120"/>
                          </a:rPr>
                          <m:t>𝐿</m:t>
                        </m:r>
                        <m:r>
                          <m:rPr>
                            <m:nor/>
                          </m:rPr>
                          <a:rPr lang="zh-TW" altLang="el-GR" sz="2400" baseline="-25000" dirty="0" smtClean="0">
                            <a:solidFill>
                              <a:srgbClr val="000000"/>
                            </a:solidFill>
                            <a:latin typeface="Cambria Math" panose="02040503050406030204" pitchFamily="18" charset="0"/>
                            <a:ea typeface="新細明體" panose="02020500000000000000" pitchFamily="18" charset="-120"/>
                          </a:rPr>
                          <m:t>𝑡</m:t>
                        </m:r>
                        <m:r>
                          <m:rPr>
                            <m:nor/>
                          </m:rPr>
                          <a:rPr lang="el-GR" altLang="zh-TW" sz="2400" baseline="-25000" dirty="0" smtClean="0">
                            <a:solidFill>
                              <a:srgbClr val="000000"/>
                            </a:solidFill>
                            <a:latin typeface="Cambria Math" panose="02040503050406030204" pitchFamily="18" charset="0"/>
                            <a:ea typeface="新細明體" panose="02020500000000000000" pitchFamily="18" charset="-120"/>
                          </a:rPr>
                          <m:t>,</m:t>
                        </m:r>
                        <m:r>
                          <m:rPr>
                            <m:nor/>
                          </m:rPr>
                          <a:rPr lang="zh-TW" altLang="el-GR" sz="2400" baseline="-25000" dirty="0" smtClean="0">
                            <a:solidFill>
                              <a:srgbClr val="000000"/>
                            </a:solidFill>
                            <a:latin typeface="Cambria Math" panose="02040503050406030204" pitchFamily="18" charset="0"/>
                            <a:ea typeface="新細明體" panose="02020500000000000000" pitchFamily="18" charset="-120"/>
                          </a:rPr>
                          <m:t>𝑛</m:t>
                        </m:r>
                        <m:r>
                          <m:rPr>
                            <m:nor/>
                          </m:rPr>
                          <a:rPr lang="el-GR" altLang="zh-TW" sz="2400" baseline="-25000" dirty="0" smtClean="0">
                            <a:solidFill>
                              <a:srgbClr val="000000"/>
                            </a:solidFill>
                            <a:latin typeface="Cambria Math" panose="02040503050406030204" pitchFamily="18" charset="0"/>
                            <a:ea typeface="新細明體" panose="02020500000000000000" pitchFamily="18" charset="-120"/>
                          </a:rPr>
                          <m:t>,</m:t>
                        </m:r>
                        <m:r>
                          <m:rPr>
                            <m:nor/>
                          </m:rPr>
                          <a:rPr lang="zh-TW" altLang="el-GR" sz="2400" baseline="-25000" dirty="0" smtClean="0">
                            <a:solidFill>
                              <a:srgbClr val="000000"/>
                            </a:solidFill>
                            <a:latin typeface="Cambria Math" panose="02040503050406030204" pitchFamily="18" charset="0"/>
                            <a:ea typeface="新細明體" panose="02020500000000000000" pitchFamily="18" charset="-120"/>
                          </a:rPr>
                          <m:t>𝑜</m:t>
                        </m:r>
                        <m:r>
                          <m:rPr>
                            <m:nor/>
                          </m:rPr>
                          <a:rPr lang="en-US" altLang="zh-TW" sz="2400" baseline="-25000" dirty="0" smtClean="0">
                            <a:solidFill>
                              <a:srgbClr val="000000"/>
                            </a:solidFill>
                            <a:latin typeface="Cambria Math" panose="02040503050406030204" pitchFamily="18" charset="0"/>
                            <a:ea typeface="新細明體" panose="02020500000000000000" pitchFamily="18" charset="-120"/>
                          </a:rPr>
                          <m:t> </m:t>
                        </m:r>
                        <m:r>
                          <m:rPr>
                            <m:nor/>
                          </m:rPr>
                          <a:rPr lang="el-GR" altLang="zh-TW" sz="2400" dirty="0">
                            <a:solidFill>
                              <a:srgbClr val="000000"/>
                            </a:solidFill>
                            <a:latin typeface="Cambria Math" panose="02040503050406030204" pitchFamily="18" charset="0"/>
                            <a:ea typeface="新細明體" panose="02020500000000000000" pitchFamily="18" charset="-120"/>
                          </a:rPr>
                          <m:t>−</m:t>
                        </m:r>
                        <m:r>
                          <m:rPr>
                            <m:nor/>
                          </m:rPr>
                          <a:rPr lang="en-US" altLang="zh-TW" sz="2400" dirty="0">
                            <a:solidFill>
                              <a:srgbClr val="000000"/>
                            </a:solidFill>
                            <a:latin typeface="Cambria Math" panose="02040503050406030204" pitchFamily="18" charset="0"/>
                            <a:ea typeface="新細明體" panose="02020500000000000000" pitchFamily="18" charset="-120"/>
                          </a:rPr>
                          <m:t> </m:t>
                        </m:r>
                        <m:r>
                          <m:rPr>
                            <m:nor/>
                          </m:rPr>
                          <a:rPr lang="zh-TW" altLang="el-GR" sz="2400" dirty="0">
                            <a:solidFill>
                              <a:srgbClr val="000000"/>
                            </a:solidFill>
                            <a:latin typeface="Cambria Math" panose="02040503050406030204" pitchFamily="18" charset="0"/>
                            <a:ea typeface="新細明體" panose="02020500000000000000" pitchFamily="18" charset="-120"/>
                          </a:rPr>
                          <m:t>𝑚𝐻</m:t>
                        </m:r>
                        <m:r>
                          <m:rPr>
                            <m:nor/>
                          </m:rPr>
                          <a:rPr lang="el-GR" altLang="zh-TW" sz="2400" baseline="-25000" dirty="0" smtClean="0">
                            <a:solidFill>
                              <a:srgbClr val="000000"/>
                            </a:solidFill>
                            <a:latin typeface="Cambria Math" panose="02040503050406030204" pitchFamily="18" charset="0"/>
                            <a:ea typeface="新細明體" panose="02020500000000000000" pitchFamily="18" charset="-120"/>
                          </a:rPr>
                          <m:t>0</m:t>
                        </m:r>
                        <m:r>
                          <m:rPr>
                            <m:nor/>
                          </m:rPr>
                          <a:rPr lang="el-GR" altLang="zh-TW" sz="2400" dirty="0">
                            <a:solidFill>
                              <a:srgbClr val="000000"/>
                            </a:solidFill>
                            <a:latin typeface="新細明體" panose="02020500000000000000" pitchFamily="18" charset="-120"/>
                            <a:ea typeface="新細明體" panose="02020500000000000000" pitchFamily="18" charset="-120"/>
                          </a:rPr>
                          <m:t>Δ</m:t>
                        </m:r>
                        <m:r>
                          <m:rPr>
                            <m:nor/>
                          </m:rPr>
                          <a:rPr lang="zh-TW" altLang="el-GR" sz="2400" dirty="0">
                            <a:solidFill>
                              <a:srgbClr val="000000"/>
                            </a:solidFill>
                            <a:latin typeface="Cambria Math" panose="02040503050406030204" pitchFamily="18" charset="0"/>
                            <a:ea typeface="新細明體" panose="02020500000000000000" pitchFamily="18" charset="-120"/>
                          </a:rPr>
                          <m:t>𝑡</m:t>
                        </m:r>
                      </m:num>
                      <m:den>
                        <m:r>
                          <m:rPr>
                            <m:nor/>
                          </m:rPr>
                          <a:rPr lang="el-GR" altLang="zh-TW" sz="2400" dirty="0">
                            <a:solidFill>
                              <a:srgbClr val="000000"/>
                            </a:solidFill>
                            <a:latin typeface="Cambria Math" panose="02040503050406030204" pitchFamily="18" charset="0"/>
                            <a:ea typeface="新細明體" panose="02020500000000000000" pitchFamily="18" charset="-120"/>
                          </a:rPr>
                          <m:t>1</m:t>
                        </m:r>
                        <m:r>
                          <m:rPr>
                            <m:nor/>
                          </m:rPr>
                          <a:rPr lang="en-US" altLang="zh-TW" sz="2400" dirty="0">
                            <a:solidFill>
                              <a:srgbClr val="000000"/>
                            </a:solidFill>
                            <a:latin typeface="Cambria Math" panose="02040503050406030204" pitchFamily="18" charset="0"/>
                            <a:ea typeface="新細明體" panose="02020500000000000000" pitchFamily="18" charset="-120"/>
                          </a:rPr>
                          <m:t> </m:t>
                        </m:r>
                        <m:r>
                          <m:rPr>
                            <m:nor/>
                          </m:rPr>
                          <a:rPr lang="el-GR" altLang="zh-TW" sz="2400" dirty="0">
                            <a:solidFill>
                              <a:srgbClr val="000000"/>
                            </a:solidFill>
                            <a:latin typeface="Cambria Math" panose="02040503050406030204" pitchFamily="18" charset="0"/>
                            <a:ea typeface="新細明體" panose="02020500000000000000" pitchFamily="18" charset="-120"/>
                          </a:rPr>
                          <m:t>+</m:t>
                        </m:r>
                        <m:r>
                          <m:rPr>
                            <m:nor/>
                          </m:rPr>
                          <a:rPr lang="en-US" altLang="zh-TW" sz="2400" dirty="0">
                            <a:solidFill>
                              <a:srgbClr val="000000"/>
                            </a:solidFill>
                            <a:latin typeface="Cambria Math" panose="02040503050406030204" pitchFamily="18" charset="0"/>
                            <a:ea typeface="新細明體" panose="02020500000000000000" pitchFamily="18" charset="-120"/>
                          </a:rPr>
                          <m:t> </m:t>
                        </m:r>
                        <m:r>
                          <m:rPr>
                            <m:nor/>
                          </m:rPr>
                          <a:rPr lang="zh-TW" altLang="el-GR" sz="2400" dirty="0">
                            <a:solidFill>
                              <a:srgbClr val="000000"/>
                            </a:solidFill>
                            <a:latin typeface="Cambria Math" panose="02040503050406030204" pitchFamily="18" charset="0"/>
                            <a:ea typeface="新細明體" panose="02020500000000000000" pitchFamily="18" charset="-120"/>
                          </a:rPr>
                          <m:t>𝜋</m:t>
                        </m:r>
                        <m:r>
                          <m:rPr>
                            <m:nor/>
                          </m:rPr>
                          <a:rPr lang="el-GR" altLang="zh-TW" sz="2400" dirty="0">
                            <a:solidFill>
                              <a:srgbClr val="000000"/>
                            </a:solidFill>
                            <a:latin typeface="新細明體" panose="02020500000000000000" pitchFamily="18" charset="-120"/>
                            <a:ea typeface="新細明體" panose="02020500000000000000" pitchFamily="18" charset="-120"/>
                          </a:rPr>
                          <m:t>Δ</m:t>
                        </m:r>
                        <m:r>
                          <m:rPr>
                            <m:nor/>
                          </m:rPr>
                          <a:rPr lang="zh-TW" altLang="el-GR" sz="2400" dirty="0">
                            <a:solidFill>
                              <a:srgbClr val="000000"/>
                            </a:solidFill>
                            <a:latin typeface="Cambria Math" panose="02040503050406030204" pitchFamily="18" charset="0"/>
                            <a:ea typeface="新細明體" panose="02020500000000000000" pitchFamily="18" charset="-120"/>
                          </a:rPr>
                          <m:t>𝑡</m:t>
                        </m:r>
                      </m:den>
                    </m:f>
                  </m:oMath>
                </a14:m>
                <a:endParaRPr lang="zh-TW" altLang="en-US" sz="2400" dirty="0"/>
              </a:p>
            </p:txBody>
          </p:sp>
        </mc:Choice>
        <mc:Fallback>
          <p:sp>
            <p:nvSpPr>
              <p:cNvPr id="15" name="矩形 14">
                <a:extLst>
                  <a:ext uri="{FF2B5EF4-FFF2-40B4-BE49-F238E27FC236}">
                    <a16:creationId xmlns:a16="http://schemas.microsoft.com/office/drawing/2014/main" id="{C46E9F16-8BD3-42DE-BB81-50F9BDCAA02C}"/>
                  </a:ext>
                </a:extLst>
              </p:cNvPr>
              <p:cNvSpPr>
                <a:spLocks noRot="1" noChangeAspect="1" noMove="1" noResize="1" noEditPoints="1" noAdjustHandles="1" noChangeArrowheads="1" noChangeShapeType="1" noTextEdit="1"/>
              </p:cNvSpPr>
              <p:nvPr/>
            </p:nvSpPr>
            <p:spPr>
              <a:xfrm>
                <a:off x="2795823" y="5405833"/>
                <a:ext cx="5816785" cy="699615"/>
              </a:xfrm>
              <a:prstGeom prst="rect">
                <a:avLst/>
              </a:prstGeom>
              <a:blipFill>
                <a:blip r:embed="rId3"/>
                <a:stretch>
                  <a:fillRect l="-1677" b="-434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80503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3" name="文字方塊 2">
            <a:extLst>
              <a:ext uri="{FF2B5EF4-FFF2-40B4-BE49-F238E27FC236}">
                <a16:creationId xmlns:a16="http://schemas.microsoft.com/office/drawing/2014/main" id="{95873410-E937-4D3A-AD75-6ECEF6C24437}"/>
              </a:ext>
            </a:extLst>
          </p:cNvPr>
          <p:cNvSpPr txBox="1"/>
          <p:nvPr/>
        </p:nvSpPr>
        <p:spPr>
          <a:xfrm>
            <a:off x="1498976" y="546885"/>
            <a:ext cx="4090543" cy="369332"/>
          </a:xfrm>
          <a:prstGeom prst="rect">
            <a:avLst/>
          </a:prstGeom>
          <a:noFill/>
        </p:spPr>
        <p:txBody>
          <a:bodyPr wrap="none" rtlCol="0">
            <a:spAutoFit/>
          </a:bodyPr>
          <a:lstStyle/>
          <a:p>
            <a:r>
              <a:rPr lang="en-US" altLang="zh-TW" dirty="0"/>
              <a:t>--</a:t>
            </a:r>
            <a:r>
              <a:rPr lang="zh-TW" altLang="en-US" dirty="0"/>
              <a:t>貸款保險金 </a:t>
            </a:r>
            <a:r>
              <a:rPr lang="en-US" altLang="zh-TW" dirty="0" err="1"/>
              <a:t>Mortage</a:t>
            </a:r>
            <a:r>
              <a:rPr lang="en-US" altLang="zh-TW" dirty="0"/>
              <a:t> Insurance Premium</a:t>
            </a:r>
            <a:endParaRPr lang="zh-TW" altLang="en-US" dirty="0"/>
          </a:p>
        </p:txBody>
      </p:sp>
      <p:sp>
        <p:nvSpPr>
          <p:cNvPr id="4" name="矩形 3">
            <a:extLst>
              <a:ext uri="{FF2B5EF4-FFF2-40B4-BE49-F238E27FC236}">
                <a16:creationId xmlns:a16="http://schemas.microsoft.com/office/drawing/2014/main" id="{5B688F27-3FDF-4BB0-8A29-D191B9634165}"/>
              </a:ext>
            </a:extLst>
          </p:cNvPr>
          <p:cNvSpPr/>
          <p:nvPr/>
        </p:nvSpPr>
        <p:spPr>
          <a:xfrm>
            <a:off x="1029135" y="1950833"/>
            <a:ext cx="8839201"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未來保費折現：（需要考量到下一期利率的上漲持平下跌）</a:t>
            </a:r>
            <a:endParaRPr lang="zh-TW" altLang="en-US" dirty="0"/>
          </a:p>
        </p:txBody>
      </p:sp>
      <p:sp>
        <p:nvSpPr>
          <p:cNvPr id="16" name="矩形 15">
            <a:extLst>
              <a:ext uri="{FF2B5EF4-FFF2-40B4-BE49-F238E27FC236}">
                <a16:creationId xmlns:a16="http://schemas.microsoft.com/office/drawing/2014/main" id="{D94C543A-E433-42B1-B88A-48F59C765A1D}"/>
              </a:ext>
            </a:extLst>
          </p:cNvPr>
          <p:cNvSpPr/>
          <p:nvPr/>
        </p:nvSpPr>
        <p:spPr>
          <a:xfrm>
            <a:off x="786065" y="2797219"/>
            <a:ext cx="11162865" cy="523220"/>
          </a:xfrm>
          <a:prstGeom prst="rect">
            <a:avLst/>
          </a:prstGeom>
        </p:spPr>
        <p:txBody>
          <a:bodyPr wrap="square">
            <a:spAutoFit/>
          </a:bodyPr>
          <a:lstStyle/>
          <a:p>
            <a:r>
              <a:rPr lang="zh-TW" altLang="el-GR" sz="2800" b="0" i="0" u="none" strike="noStrike" baseline="0" dirty="0">
                <a:solidFill>
                  <a:srgbClr val="000000"/>
                </a:solidFill>
                <a:latin typeface="Cambria Math" panose="02040503050406030204" pitchFamily="18" charset="0"/>
              </a:rPr>
              <a:t>𝑃</a:t>
            </a:r>
            <a:r>
              <a:rPr lang="zh-TW" altLang="el-GR" sz="1600" dirty="0">
                <a:solidFill>
                  <a:srgbClr val="000000"/>
                </a:solidFill>
                <a:latin typeface="Cambria Math" panose="02040503050406030204" pitchFamily="18" charset="0"/>
              </a:rPr>
              <a:t>𝑡</a:t>
            </a:r>
            <a:r>
              <a:rPr lang="el-GR" altLang="zh-TW" sz="1600" dirty="0">
                <a:solidFill>
                  <a:srgbClr val="000000"/>
                </a:solidFill>
                <a:latin typeface="Cambria Math" panose="02040503050406030204" pitchFamily="18" charset="0"/>
              </a:rPr>
              <a:t>+1</a:t>
            </a:r>
            <a:r>
              <a:rPr lang="el-GR" altLang="zh-TW" sz="2800" b="0" i="0" u="none" strike="noStrike" baseline="0" dirty="0">
                <a:solidFill>
                  <a:srgbClr val="000000"/>
                </a:solidFill>
                <a:latin typeface="Cambria Math" panose="02040503050406030204" pitchFamily="18" charset="0"/>
              </a:rPr>
              <a:t> ∙</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latin typeface="Cambria Math" panose="02040503050406030204" pitchFamily="18" charset="0"/>
              </a:rPr>
              <a:t>𝑒</a:t>
            </a:r>
            <a:r>
              <a:rPr lang="el-GR" altLang="zh-TW" sz="2400" baseline="30000" dirty="0">
                <a:solidFill>
                  <a:srgbClr val="000000"/>
                </a:solidFill>
                <a:latin typeface="Cambria Math" panose="02040503050406030204" pitchFamily="18" charset="0"/>
              </a:rPr>
              <a:t>−</a:t>
            </a:r>
            <a:r>
              <a:rPr lang="zh-TW" altLang="el-GR" sz="2400" baseline="30000" dirty="0">
                <a:solidFill>
                  <a:srgbClr val="000000"/>
                </a:solidFill>
                <a:latin typeface="Cambria Math" panose="02040503050406030204" pitchFamily="18" charset="0"/>
              </a:rPr>
              <a:t>𝑟</a:t>
            </a:r>
            <a:r>
              <a:rPr lang="zh-TW" altLang="el-GR" b="0" i="0" u="none" strike="noStrike" baseline="30000" dirty="0">
                <a:solidFill>
                  <a:srgbClr val="000000"/>
                </a:solidFill>
                <a:latin typeface="Cambria Math" panose="02040503050406030204" pitchFamily="18" charset="0"/>
              </a:rPr>
              <a:t>𝑡</a:t>
            </a:r>
            <a:r>
              <a:rPr lang="el-GR" altLang="zh-TW" b="0" i="0" u="none" strike="noStrike" baseline="30000" dirty="0">
                <a:solidFill>
                  <a:srgbClr val="000000"/>
                </a:solidFill>
                <a:latin typeface="Cambria Math" panose="02040503050406030204" pitchFamily="18" charset="0"/>
              </a:rPr>
              <a:t>,</a:t>
            </a:r>
            <a:r>
              <a:rPr lang="zh-TW" altLang="el-GR" b="0" i="0" u="none" strike="noStrike" baseline="30000" dirty="0">
                <a:solidFill>
                  <a:srgbClr val="000000"/>
                </a:solidFill>
                <a:latin typeface="Cambria Math" panose="02040503050406030204" pitchFamily="18" charset="0"/>
              </a:rPr>
              <a:t>𝑛</a:t>
            </a:r>
            <a:r>
              <a:rPr lang="el-GR" altLang="zh-TW" sz="2400" baseline="30000" dirty="0">
                <a:solidFill>
                  <a:srgbClr val="000000"/>
                </a:solidFill>
                <a:latin typeface="Cambria Math" panose="02040503050406030204" pitchFamily="18" charset="0"/>
              </a:rPr>
              <a:t>Δ</a:t>
            </a:r>
            <a:r>
              <a:rPr lang="zh-TW" altLang="el-GR" sz="2400" baseline="30000" dirty="0">
                <a:solidFill>
                  <a:srgbClr val="000000"/>
                </a:solidFill>
                <a:latin typeface="Cambria Math" panose="02040503050406030204" pitchFamily="18" charset="0"/>
              </a:rPr>
              <a:t>𝑡</a:t>
            </a:r>
            <a:r>
              <a:rPr lang="zh-TW" altLang="en-US" sz="2400" baseline="30000" dirty="0">
                <a:solidFill>
                  <a:srgbClr val="000000"/>
                </a:solidFill>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highlight>
                  <a:srgbClr val="FFFF00"/>
                </a:highlight>
                <a:latin typeface="Cambria Math" panose="02040503050406030204" pitchFamily="18" charset="0"/>
              </a:rPr>
              <a:t>𝑝</a:t>
            </a:r>
            <a:r>
              <a:rPr lang="zh-TW" altLang="el-GR" sz="1600" dirty="0">
                <a:solidFill>
                  <a:srgbClr val="000000"/>
                </a:solidFill>
                <a:highlight>
                  <a:srgbClr val="FFFF00"/>
                </a:highlight>
                <a:latin typeface="Cambria Math" panose="02040503050406030204" pitchFamily="18" charset="0"/>
              </a:rPr>
              <a:t>𝑢</a:t>
            </a:r>
            <a:r>
              <a:rPr lang="zh-TW" altLang="en-US" sz="1600" dirty="0">
                <a:solidFill>
                  <a:srgbClr val="000000"/>
                </a:solidFill>
                <a:highlight>
                  <a:srgbClr val="FFFF00"/>
                </a:highlight>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latin typeface="Cambria Math" panose="02040503050406030204" pitchFamily="18" charset="0"/>
              </a:rPr>
              <a:t>𝑀𝐼𝑃</a:t>
            </a:r>
            <a:r>
              <a:rPr lang="el-GR" altLang="zh-TW" sz="2800" b="0" i="0" u="none" strike="noStrike" baseline="0" dirty="0">
                <a:solidFill>
                  <a:srgbClr val="000000"/>
                </a:solidFill>
                <a:latin typeface="Cambria Math" panose="02040503050406030204" pitchFamily="18" charset="0"/>
              </a:rPr>
              <a:t>(</a:t>
            </a:r>
            <a:r>
              <a:rPr lang="zh-TW" altLang="el-GR" sz="2800" b="0" i="0" u="none" strike="noStrike" baseline="0" dirty="0">
                <a:solidFill>
                  <a:srgbClr val="000000"/>
                </a:solidFill>
                <a:latin typeface="Cambria Math" panose="02040503050406030204" pitchFamily="18" charset="0"/>
              </a:rPr>
              <a:t>𝐿</a:t>
            </a:r>
            <a:r>
              <a:rPr lang="zh-TW" altLang="el-GR" sz="1600" dirty="0">
                <a:solidFill>
                  <a:srgbClr val="000000"/>
                </a:solidFill>
                <a:latin typeface="Cambria Math" panose="02040503050406030204" pitchFamily="18" charset="0"/>
              </a:rPr>
              <a:t>𝑡</a:t>
            </a:r>
            <a:r>
              <a:rPr lang="el-GR" altLang="zh-TW" sz="1600" dirty="0">
                <a:solidFill>
                  <a:srgbClr val="000000"/>
                </a:solidFill>
                <a:latin typeface="Cambria Math" panose="02040503050406030204" pitchFamily="18" charset="0"/>
              </a:rPr>
              <a:t>+1,</a:t>
            </a:r>
            <a:r>
              <a:rPr lang="zh-TW" altLang="el-GR" sz="1600" dirty="0">
                <a:solidFill>
                  <a:srgbClr val="000000"/>
                </a:solidFill>
                <a:highlight>
                  <a:srgbClr val="FFFF00"/>
                </a:highlight>
                <a:latin typeface="Cambria Math" panose="02040503050406030204" pitchFamily="18" charset="0"/>
              </a:rPr>
              <a:t>𝑛</a:t>
            </a:r>
            <a:r>
              <a:rPr lang="el-GR" altLang="zh-TW" sz="1600" dirty="0">
                <a:solidFill>
                  <a:srgbClr val="000000"/>
                </a:solidFill>
                <a:highlight>
                  <a:srgbClr val="FFFF00"/>
                </a:highlight>
                <a:latin typeface="Cambria Math" panose="02040503050406030204" pitchFamily="18" charset="0"/>
              </a:rPr>
              <a:t>+1</a:t>
            </a:r>
            <a:r>
              <a:rPr lang="el-GR" altLang="zh-TW" sz="1600" dirty="0">
                <a:solidFill>
                  <a:srgbClr val="000000"/>
                </a:solidFill>
                <a:latin typeface="Cambria Math" panose="02040503050406030204" pitchFamily="18" charset="0"/>
              </a:rPr>
              <a:t>,∗</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highlight>
                  <a:srgbClr val="00FF00"/>
                </a:highlight>
                <a:latin typeface="Cambria Math" panose="02040503050406030204" pitchFamily="18" charset="0"/>
              </a:rPr>
              <a:t>𝑝</a:t>
            </a:r>
            <a:r>
              <a:rPr lang="zh-TW" altLang="el-GR" sz="1600" dirty="0">
                <a:solidFill>
                  <a:srgbClr val="000000"/>
                </a:solidFill>
                <a:highlight>
                  <a:srgbClr val="00FF00"/>
                </a:highlight>
                <a:latin typeface="Cambria Math" panose="02040503050406030204" pitchFamily="18" charset="0"/>
              </a:rPr>
              <a:t>𝑚</a:t>
            </a:r>
            <a:r>
              <a:rPr lang="zh-TW" altLang="en-US" sz="1600" dirty="0">
                <a:solidFill>
                  <a:srgbClr val="000000"/>
                </a:solidFill>
                <a:highlight>
                  <a:srgbClr val="00FF00"/>
                </a:highlight>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latin typeface="Cambria Math" panose="02040503050406030204" pitchFamily="18" charset="0"/>
              </a:rPr>
              <a:t>𝑀𝐼𝑃</a:t>
            </a:r>
            <a:r>
              <a:rPr lang="el-GR" altLang="zh-TW" sz="2800" b="0" i="0" u="none" strike="noStrike" baseline="0" dirty="0">
                <a:solidFill>
                  <a:srgbClr val="000000"/>
                </a:solidFill>
                <a:latin typeface="Cambria Math" panose="02040503050406030204" pitchFamily="18" charset="0"/>
              </a:rPr>
              <a:t>(</a:t>
            </a:r>
            <a:r>
              <a:rPr lang="zh-TW" altLang="el-GR" sz="2800" b="0" i="0" u="none" strike="noStrike" baseline="0" dirty="0">
                <a:solidFill>
                  <a:srgbClr val="000000"/>
                </a:solidFill>
                <a:latin typeface="Cambria Math" panose="02040503050406030204" pitchFamily="18" charset="0"/>
              </a:rPr>
              <a:t>𝐿</a:t>
            </a:r>
            <a:r>
              <a:rPr lang="zh-TW" altLang="el-GR" sz="1600" dirty="0">
                <a:solidFill>
                  <a:srgbClr val="000000"/>
                </a:solidFill>
                <a:latin typeface="Cambria Math" panose="02040503050406030204" pitchFamily="18" charset="0"/>
              </a:rPr>
              <a:t>𝑡</a:t>
            </a:r>
            <a:r>
              <a:rPr lang="el-GR" altLang="zh-TW" sz="1600" dirty="0">
                <a:solidFill>
                  <a:srgbClr val="000000"/>
                </a:solidFill>
                <a:latin typeface="Cambria Math" panose="02040503050406030204" pitchFamily="18" charset="0"/>
              </a:rPr>
              <a:t>+1,</a:t>
            </a:r>
            <a:r>
              <a:rPr lang="zh-TW" altLang="el-GR" sz="1600" dirty="0">
                <a:solidFill>
                  <a:srgbClr val="000000"/>
                </a:solidFill>
                <a:highlight>
                  <a:srgbClr val="00FF00"/>
                </a:highlight>
                <a:latin typeface="Cambria Math" panose="02040503050406030204" pitchFamily="18" charset="0"/>
              </a:rPr>
              <a:t>𝑛</a:t>
            </a:r>
            <a:r>
              <a:rPr lang="el-GR" altLang="zh-TW" sz="1600" dirty="0">
                <a:solidFill>
                  <a:srgbClr val="000000"/>
                </a:solidFill>
                <a:latin typeface="Cambria Math" panose="02040503050406030204" pitchFamily="18" charset="0"/>
              </a:rPr>
              <a:t>,∗</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highlight>
                  <a:srgbClr val="00FFFF"/>
                </a:highlight>
                <a:latin typeface="Cambria Math" panose="02040503050406030204" pitchFamily="18" charset="0"/>
              </a:rPr>
              <a:t>𝑝</a:t>
            </a:r>
            <a:r>
              <a:rPr lang="zh-TW" altLang="el-GR" sz="1600" dirty="0">
                <a:solidFill>
                  <a:srgbClr val="000000"/>
                </a:solidFill>
                <a:highlight>
                  <a:srgbClr val="00FFFF"/>
                </a:highlight>
                <a:latin typeface="Cambria Math" panose="02040503050406030204" pitchFamily="18" charset="0"/>
              </a:rPr>
              <a:t>𝑑</a:t>
            </a:r>
            <a:r>
              <a:rPr lang="zh-TW" altLang="en-US" sz="1600" dirty="0">
                <a:solidFill>
                  <a:srgbClr val="000000"/>
                </a:solidFill>
                <a:highlight>
                  <a:srgbClr val="00FFFF"/>
                </a:highlight>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zh-TW" altLang="el-GR" sz="2800" b="0" i="0" u="none" strike="noStrike" baseline="0" dirty="0">
                <a:solidFill>
                  <a:srgbClr val="000000"/>
                </a:solidFill>
                <a:latin typeface="Cambria Math" panose="02040503050406030204" pitchFamily="18" charset="0"/>
              </a:rPr>
              <a:t>𝑀𝐼𝑃</a:t>
            </a:r>
            <a:r>
              <a:rPr lang="el-GR" altLang="zh-TW" sz="2800" b="0" i="0" u="none" strike="noStrike" baseline="0" dirty="0">
                <a:solidFill>
                  <a:srgbClr val="000000"/>
                </a:solidFill>
                <a:latin typeface="Cambria Math" panose="02040503050406030204" pitchFamily="18" charset="0"/>
              </a:rPr>
              <a:t>(</a:t>
            </a:r>
            <a:r>
              <a:rPr lang="zh-TW" altLang="el-GR" sz="2800" b="0" i="0" u="none" strike="noStrike" baseline="0" dirty="0">
                <a:solidFill>
                  <a:srgbClr val="000000"/>
                </a:solidFill>
                <a:latin typeface="Cambria Math" panose="02040503050406030204" pitchFamily="18" charset="0"/>
              </a:rPr>
              <a:t>𝐿</a:t>
            </a:r>
            <a:r>
              <a:rPr lang="zh-TW" altLang="el-GR" sz="1600" dirty="0">
                <a:solidFill>
                  <a:srgbClr val="000000"/>
                </a:solidFill>
                <a:latin typeface="Cambria Math" panose="02040503050406030204" pitchFamily="18" charset="0"/>
              </a:rPr>
              <a:t>𝑡</a:t>
            </a:r>
            <a:r>
              <a:rPr lang="el-GR" altLang="zh-TW" sz="1600" dirty="0">
                <a:solidFill>
                  <a:srgbClr val="000000"/>
                </a:solidFill>
                <a:latin typeface="Cambria Math" panose="02040503050406030204" pitchFamily="18" charset="0"/>
              </a:rPr>
              <a:t>+1,</a:t>
            </a:r>
            <a:r>
              <a:rPr lang="zh-TW" altLang="el-GR" sz="1600" dirty="0">
                <a:solidFill>
                  <a:srgbClr val="000000"/>
                </a:solidFill>
                <a:highlight>
                  <a:srgbClr val="00FFFF"/>
                </a:highlight>
                <a:latin typeface="Cambria Math" panose="02040503050406030204" pitchFamily="18" charset="0"/>
              </a:rPr>
              <a:t>𝑛−</a:t>
            </a:r>
            <a:r>
              <a:rPr lang="el-GR" altLang="zh-TW" sz="1600" dirty="0">
                <a:solidFill>
                  <a:srgbClr val="000000"/>
                </a:solidFill>
                <a:highlight>
                  <a:srgbClr val="00FFFF"/>
                </a:highlight>
                <a:latin typeface="Cambria Math" panose="02040503050406030204" pitchFamily="18" charset="0"/>
              </a:rPr>
              <a:t>1</a:t>
            </a:r>
            <a:r>
              <a:rPr lang="el-GR" altLang="zh-TW" sz="1600" dirty="0">
                <a:solidFill>
                  <a:srgbClr val="000000"/>
                </a:solidFill>
                <a:latin typeface="Cambria Math" panose="02040503050406030204" pitchFamily="18" charset="0"/>
              </a:rPr>
              <a:t>,∗</a:t>
            </a:r>
            <a:r>
              <a:rPr lang="el-GR"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 </a:t>
            </a:r>
            <a:r>
              <a:rPr lang="el-GR" altLang="zh-TW" sz="2800" b="0" i="0" u="none" strike="noStrike" baseline="0" dirty="0">
                <a:solidFill>
                  <a:srgbClr val="000000"/>
                </a:solidFill>
                <a:latin typeface="Cambria Math" panose="02040503050406030204" pitchFamily="18" charset="0"/>
              </a:rPr>
              <a:t>] </a:t>
            </a:r>
            <a:endParaRPr lang="zh-TW" altLang="en-US" sz="1600" dirty="0"/>
          </a:p>
        </p:txBody>
      </p:sp>
      <p:sp>
        <p:nvSpPr>
          <p:cNvPr id="17" name="矩形 16">
            <a:extLst>
              <a:ext uri="{FF2B5EF4-FFF2-40B4-BE49-F238E27FC236}">
                <a16:creationId xmlns:a16="http://schemas.microsoft.com/office/drawing/2014/main" id="{73D318D4-79A0-450A-BC22-F55A9F0811BF}"/>
              </a:ext>
            </a:extLst>
          </p:cNvPr>
          <p:cNvSpPr/>
          <p:nvPr/>
        </p:nvSpPr>
        <p:spPr>
          <a:xfrm>
            <a:off x="1288141" y="3905215"/>
            <a:ext cx="10158715" cy="2031325"/>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0000"/>
                </a:solidFill>
                <a:latin typeface="Cambria Math" panose="02040503050406030204" pitchFamily="18" charset="0"/>
                <a:ea typeface="新細明體" panose="02020500000000000000" pitchFamily="18" charset="-120"/>
              </a:rPr>
              <a:t>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dirty="0">
                <a:solidFill>
                  <a:srgbClr val="000000"/>
                </a:solidFill>
                <a:latin typeface="新細明體" panose="02020500000000000000" pitchFamily="18" charset="-120"/>
                <a:ea typeface="新細明體" panose="02020500000000000000" pitchFamily="18" charset="-120"/>
              </a:rPr>
              <a:t>：借款人在第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期存活下，第</a:t>
            </a:r>
            <a:r>
              <a:rPr lang="en-US" altLang="zh-TW" dirty="0">
                <a:solidFill>
                  <a:srgbClr val="000000"/>
                </a:solidFill>
                <a:latin typeface="Calibri" panose="020F0502020204030204" pitchFamily="34" charset="0"/>
                <a:ea typeface="新細明體" panose="02020500000000000000" pitchFamily="18" charset="-120"/>
              </a:rPr>
              <a:t>t+1</a:t>
            </a:r>
            <a:r>
              <a:rPr lang="zh-TW" altLang="en-US" dirty="0">
                <a:solidFill>
                  <a:srgbClr val="000000"/>
                </a:solidFill>
                <a:latin typeface="新細明體" panose="02020500000000000000" pitchFamily="18" charset="-120"/>
                <a:ea typeface="新細明體" panose="02020500000000000000" pitchFamily="18" charset="-120"/>
              </a:rPr>
              <a:t>期也存活的條件機率</a:t>
            </a:r>
          </a:p>
          <a:p>
            <a:r>
              <a:rPr lang="zh-TW" altLang="en-US" dirty="0">
                <a:solidFill>
                  <a:srgbClr val="000000"/>
                </a:solidFill>
                <a:highlight>
                  <a:srgbClr val="FFFF00"/>
                </a:highlight>
                <a:latin typeface="Cambria Math" panose="02040503050406030204" pitchFamily="18" charset="0"/>
                <a:ea typeface="新細明體" panose="02020500000000000000" pitchFamily="18" charset="-120"/>
              </a:rPr>
              <a:t>𝑝</a:t>
            </a:r>
            <a:r>
              <a:rPr lang="zh-TW" altLang="en-US" sz="1100" b="0" i="0" u="none" strike="noStrike" baseline="0" dirty="0">
                <a:solidFill>
                  <a:srgbClr val="000000"/>
                </a:solidFill>
                <a:highlight>
                  <a:srgbClr val="FFFF00"/>
                </a:highlight>
                <a:latin typeface="Cambria Math" panose="02040503050406030204" pitchFamily="18" charset="0"/>
                <a:ea typeface="新細明體" panose="02020500000000000000" pitchFamily="18" charset="-120"/>
              </a:rPr>
              <a:t>𝑢</a:t>
            </a:r>
            <a:r>
              <a:rPr lang="zh-TW" altLang="en-US" dirty="0">
                <a:solidFill>
                  <a:srgbClr val="000000"/>
                </a:solidFill>
                <a:latin typeface="新細明體" panose="02020500000000000000" pitchFamily="18" charset="-120"/>
                <a:ea typeface="新細明體" panose="02020500000000000000" pitchFamily="18" charset="-120"/>
              </a:rPr>
              <a:t>：利率上漲的機率</a:t>
            </a:r>
          </a:p>
          <a:p>
            <a:r>
              <a:rPr lang="zh-TW" altLang="en-US" dirty="0">
                <a:solidFill>
                  <a:srgbClr val="000000"/>
                </a:solidFill>
                <a:highlight>
                  <a:srgbClr val="00FF00"/>
                </a:highlight>
                <a:latin typeface="Cambria Math" panose="02040503050406030204" pitchFamily="18" charset="0"/>
                <a:ea typeface="新細明體" panose="02020500000000000000" pitchFamily="18" charset="-120"/>
              </a:rPr>
              <a:t>𝑝</a:t>
            </a:r>
            <a:r>
              <a:rPr lang="zh-TW" altLang="en-US" sz="1100" b="0" i="0" u="none" strike="noStrike" baseline="0" dirty="0">
                <a:solidFill>
                  <a:srgbClr val="000000"/>
                </a:solidFill>
                <a:highlight>
                  <a:srgbClr val="00FF00"/>
                </a:highlight>
                <a:latin typeface="Cambria Math" panose="02040503050406030204" pitchFamily="18" charset="0"/>
                <a:ea typeface="新細明體" panose="02020500000000000000" pitchFamily="18" charset="-120"/>
              </a:rPr>
              <a:t>𝑚</a:t>
            </a:r>
            <a:r>
              <a:rPr lang="zh-TW" altLang="en-US" dirty="0">
                <a:solidFill>
                  <a:srgbClr val="000000"/>
                </a:solidFill>
                <a:latin typeface="新細明體" panose="02020500000000000000" pitchFamily="18" charset="-120"/>
                <a:ea typeface="新細明體" panose="02020500000000000000" pitchFamily="18" charset="-120"/>
              </a:rPr>
              <a:t>：利率持平的機率</a:t>
            </a:r>
          </a:p>
          <a:p>
            <a:r>
              <a:rPr lang="zh-TW" altLang="en-US" dirty="0">
                <a:solidFill>
                  <a:srgbClr val="000000"/>
                </a:solidFill>
                <a:highlight>
                  <a:srgbClr val="00FFFF"/>
                </a:highlight>
                <a:latin typeface="Cambria Math" panose="02040503050406030204" pitchFamily="18" charset="0"/>
                <a:ea typeface="新細明體" panose="02020500000000000000" pitchFamily="18" charset="-120"/>
              </a:rPr>
              <a:t>𝑝</a:t>
            </a:r>
            <a:r>
              <a:rPr lang="zh-TW" altLang="en-US" sz="1100" b="0" i="0" u="none" strike="noStrike" baseline="0" dirty="0">
                <a:solidFill>
                  <a:srgbClr val="000000"/>
                </a:solidFill>
                <a:highlight>
                  <a:srgbClr val="00FFFF"/>
                </a:highlight>
                <a:latin typeface="Cambria Math" panose="02040503050406030204" pitchFamily="18" charset="0"/>
                <a:ea typeface="新細明體" panose="02020500000000000000" pitchFamily="18" charset="-120"/>
              </a:rPr>
              <a:t>𝑑</a:t>
            </a:r>
            <a:r>
              <a:rPr lang="zh-TW" altLang="en-US" dirty="0">
                <a:solidFill>
                  <a:srgbClr val="000000"/>
                </a:solidFill>
                <a:latin typeface="新細明體" panose="02020500000000000000" pitchFamily="18" charset="-120"/>
                <a:ea typeface="新細明體" panose="02020500000000000000" pitchFamily="18" charset="-120"/>
              </a:rPr>
              <a:t>：利率下跌的機率</a:t>
            </a:r>
          </a:p>
          <a:p>
            <a:r>
              <a:rPr lang="zh-TW" altLang="en-US" dirty="0">
                <a:solidFill>
                  <a:srgbClr val="000000"/>
                </a:solidFill>
                <a:latin typeface="Cambria Math" panose="02040503050406030204" pitchFamily="18" charset="0"/>
                <a:ea typeface="新細明體" panose="02020500000000000000" pitchFamily="18" charset="-120"/>
              </a:rPr>
              <a:t>𝑀𝐼𝑃</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期，第</a:t>
            </a:r>
            <a:r>
              <a:rPr lang="en-US" altLang="zh-TW" dirty="0">
                <a:solidFill>
                  <a:srgbClr val="000000"/>
                </a:solidFill>
                <a:latin typeface="Calibri" panose="020F0502020204030204" pitchFamily="34" charset="0"/>
                <a:ea typeface="新細明體" panose="02020500000000000000" pitchFamily="18" charset="-120"/>
              </a:rPr>
              <a:t>n</a:t>
            </a:r>
            <a:r>
              <a:rPr lang="zh-TW" altLang="en-US" dirty="0">
                <a:solidFill>
                  <a:srgbClr val="000000"/>
                </a:solidFill>
                <a:latin typeface="新細明體" panose="02020500000000000000" pitchFamily="18" charset="-120"/>
                <a:ea typeface="新細明體" panose="02020500000000000000" pitchFamily="18" charset="-120"/>
              </a:rPr>
              <a:t>個利率點，第</a:t>
            </a:r>
            <a:r>
              <a:rPr lang="en-US" altLang="zh-TW" dirty="0">
                <a:solidFill>
                  <a:srgbClr val="000000"/>
                </a:solidFill>
                <a:latin typeface="Calibri" panose="020F0502020204030204" pitchFamily="34" charset="0"/>
                <a:ea typeface="新細明體" panose="02020500000000000000" pitchFamily="18" charset="-120"/>
              </a:rPr>
              <a:t>o</a:t>
            </a:r>
            <a:r>
              <a:rPr lang="zh-TW" altLang="en-US" dirty="0">
                <a:solidFill>
                  <a:srgbClr val="000000"/>
                </a:solidFill>
                <a:latin typeface="新細明體" panose="02020500000000000000" pitchFamily="18" charset="-120"/>
                <a:ea typeface="新細明體" panose="02020500000000000000" pitchFamily="18" charset="-120"/>
              </a:rPr>
              <a:t>個累積貸款金額代表點的累積貸款金額對應的貸款保險金。</a:t>
            </a:r>
          </a:p>
          <a:p>
            <a:r>
              <a:rPr lang="zh-TW" altLang="en-US" dirty="0">
                <a:solidFill>
                  <a:srgbClr val="000000"/>
                </a:solidFill>
                <a:latin typeface="Calibri" panose="020F0502020204030204" pitchFamily="34"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未對應到的累積貸款代表點</a:t>
            </a:r>
            <a:endParaRPr lang="zh-TW" altLang="en-US" dirty="0"/>
          </a:p>
        </p:txBody>
      </p:sp>
      <p:sp>
        <p:nvSpPr>
          <p:cNvPr id="18" name="文字方塊 17">
            <a:extLst>
              <a:ext uri="{FF2B5EF4-FFF2-40B4-BE49-F238E27FC236}">
                <a16:creationId xmlns:a16="http://schemas.microsoft.com/office/drawing/2014/main" id="{1F33DAAE-F309-4D33-9954-ECC561D84BFD}"/>
              </a:ext>
            </a:extLst>
          </p:cNvPr>
          <p:cNvSpPr txBox="1"/>
          <p:nvPr/>
        </p:nvSpPr>
        <p:spPr>
          <a:xfrm>
            <a:off x="559295" y="891079"/>
            <a:ext cx="1107996" cy="369332"/>
          </a:xfrm>
          <a:prstGeom prst="rect">
            <a:avLst/>
          </a:prstGeom>
          <a:noFill/>
        </p:spPr>
        <p:txBody>
          <a:bodyPr wrap="none" rtlCol="0">
            <a:spAutoFit/>
          </a:bodyPr>
          <a:lstStyle/>
          <a:p>
            <a:r>
              <a:rPr lang="zh-TW" altLang="en-US" dirty="0"/>
              <a:t>考慮利率</a:t>
            </a:r>
          </a:p>
        </p:txBody>
      </p:sp>
    </p:spTree>
    <p:extLst>
      <p:ext uri="{BB962C8B-B14F-4D97-AF65-F5344CB8AC3E}">
        <p14:creationId xmlns:p14="http://schemas.microsoft.com/office/powerpoint/2010/main" val="409743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BEC36A-ED08-4378-A1B4-026290165B42}"/>
              </a:ext>
            </a:extLst>
          </p:cNvPr>
          <p:cNvSpPr/>
          <p:nvPr/>
        </p:nvSpPr>
        <p:spPr>
          <a:xfrm>
            <a:off x="1267072" y="2052011"/>
            <a:ext cx="10343908"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所以第 </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期，第 </a:t>
            </a:r>
            <a:r>
              <a:rPr lang="en-US" altLang="zh-TW" dirty="0">
                <a:solidFill>
                  <a:srgbClr val="000000"/>
                </a:solidFill>
                <a:latin typeface="Calibri" panose="020F0502020204030204" pitchFamily="34" charset="0"/>
                <a:ea typeface="新細明體" panose="02020500000000000000" pitchFamily="18" charset="-120"/>
              </a:rPr>
              <a:t>n</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個利率點，第 </a:t>
            </a:r>
            <a:r>
              <a:rPr lang="en-US" altLang="zh-TW" dirty="0">
                <a:solidFill>
                  <a:srgbClr val="000000"/>
                </a:solidFill>
                <a:latin typeface="Calibri" panose="020F0502020204030204" pitchFamily="34" charset="0"/>
                <a:ea typeface="新細明體" panose="02020500000000000000" pitchFamily="18" charset="-120"/>
              </a:rPr>
              <a:t>o</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個累積貸款金額代表點的累積貸款金額對應</a:t>
            </a:r>
            <a:r>
              <a:rPr lang="zh-TW" altLang="en-US" sz="1600" dirty="0">
                <a:solidFill>
                  <a:srgbClr val="000000"/>
                </a:solidFill>
                <a:latin typeface="新細明體" panose="02020500000000000000" pitchFamily="18" charset="-120"/>
                <a:ea typeface="新細明體" panose="02020500000000000000" pitchFamily="18" charset="-120"/>
              </a:rPr>
              <a:t>的貸款</a:t>
            </a:r>
            <a:r>
              <a:rPr lang="zh-TW" altLang="en-US" dirty="0">
                <a:solidFill>
                  <a:srgbClr val="000000"/>
                </a:solidFill>
                <a:latin typeface="新細明體" panose="02020500000000000000" pitchFamily="18" charset="-120"/>
                <a:ea typeface="新細明體" panose="02020500000000000000" pitchFamily="18" charset="-120"/>
              </a:rPr>
              <a:t>保險金：</a:t>
            </a:r>
            <a:r>
              <a:rPr lang="zh-TW" altLang="en-US" sz="1100" dirty="0">
                <a:solidFill>
                  <a:srgbClr val="000000"/>
                </a:solidFill>
                <a:latin typeface="新細明體" panose="02020500000000000000" pitchFamily="18" charset="-120"/>
                <a:ea typeface="新細明體" panose="02020500000000000000" pitchFamily="18" charset="-120"/>
              </a:rPr>
              <a:t> </a:t>
            </a:r>
            <a:endParaRPr lang="en-US" altLang="zh-TW" sz="1100" b="0" i="0" u="none" strike="noStrike" dirty="0">
              <a:solidFill>
                <a:srgbClr val="000000"/>
              </a:solidFill>
              <a:latin typeface="Cambria Math" panose="02040503050406030204" pitchFamily="18" charset="0"/>
              <a:ea typeface="新細明體" panose="02020500000000000000" pitchFamily="18" charset="-120"/>
            </a:endParaRPr>
          </a:p>
        </p:txBody>
      </p:sp>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4" name="文字方塊 3">
            <a:extLst>
              <a:ext uri="{FF2B5EF4-FFF2-40B4-BE49-F238E27FC236}">
                <a16:creationId xmlns:a16="http://schemas.microsoft.com/office/drawing/2014/main" id="{4104181D-A6EB-4FE8-B55C-A92AEDA97A32}"/>
              </a:ext>
            </a:extLst>
          </p:cNvPr>
          <p:cNvSpPr txBox="1"/>
          <p:nvPr/>
        </p:nvSpPr>
        <p:spPr>
          <a:xfrm>
            <a:off x="1384919" y="535358"/>
            <a:ext cx="4154663" cy="369332"/>
          </a:xfrm>
          <a:prstGeom prst="rect">
            <a:avLst/>
          </a:prstGeom>
          <a:noFill/>
        </p:spPr>
        <p:txBody>
          <a:bodyPr wrap="none" rtlCol="0">
            <a:spAutoFit/>
          </a:bodyPr>
          <a:lstStyle/>
          <a:p>
            <a:r>
              <a:rPr lang="en-US" altLang="zh-TW" dirty="0"/>
              <a:t>--</a:t>
            </a:r>
            <a:r>
              <a:rPr lang="zh-TW" altLang="en-US" dirty="0"/>
              <a:t> 貸款保險金 </a:t>
            </a:r>
            <a:r>
              <a:rPr lang="en-US" altLang="zh-TW" dirty="0" err="1"/>
              <a:t>Mortage</a:t>
            </a:r>
            <a:r>
              <a:rPr lang="en-US" altLang="zh-TW" dirty="0"/>
              <a:t> Insurance Premium</a:t>
            </a:r>
            <a:endParaRPr lang="zh-TW" altLang="en-US" dirty="0"/>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24BC157C-2A51-4415-BCDB-22CF0B7085C0}"/>
                  </a:ext>
                </a:extLst>
              </p:cNvPr>
              <p:cNvSpPr/>
              <p:nvPr/>
            </p:nvSpPr>
            <p:spPr>
              <a:xfrm>
                <a:off x="1100156" y="2989009"/>
                <a:ext cx="10681362" cy="824713"/>
              </a:xfrm>
              <a:prstGeom prst="rect">
                <a:avLst/>
              </a:prstGeom>
            </p:spPr>
            <p:txBody>
              <a:bodyPr wrap="square">
                <a:spAutoFit/>
              </a:bodyPr>
              <a:lstStyle/>
              <a:p>
                <a:r>
                  <a:rPr lang="zh-TW" altLang="en-US" dirty="0">
                    <a:solidFill>
                      <a:srgbClr val="000000"/>
                    </a:solidFill>
                    <a:latin typeface="Cambria Math" panose="02040503050406030204" pitchFamily="18" charset="0"/>
                    <a:ea typeface="新細明體" panose="02020500000000000000" pitchFamily="18" charset="-120"/>
                  </a:rPr>
                  <a:t>𝑀𝐼𝑃𝑡</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𝑛</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𝑜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zh-TW" altLang="en-US" dirty="0">
                    <a:solidFill>
                      <a:schemeClr val="accent1"/>
                    </a:solidFill>
                    <a:latin typeface="Cambria Math" panose="02040503050406030204" pitchFamily="18" charset="0"/>
                    <a:ea typeface="新細明體" panose="02020500000000000000" pitchFamily="18" charset="-120"/>
                  </a:rPr>
                  <a:t>𝜋</a:t>
                </a:r>
                <a:r>
                  <a:rPr lang="en-US" altLang="zh-TW" dirty="0">
                    <a:solidFill>
                      <a:schemeClr val="accent1"/>
                    </a:solidFill>
                    <a:latin typeface="Cambria Math" panose="02040503050406030204" pitchFamily="18" charset="0"/>
                    <a:ea typeface="新細明體" panose="02020500000000000000" pitchFamily="18" charset="-120"/>
                  </a:rPr>
                  <a:t>Δ</a:t>
                </a:r>
                <a:r>
                  <a:rPr lang="zh-TW" altLang="en-US" dirty="0">
                    <a:solidFill>
                      <a:schemeClr val="accent1"/>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i="1">
                            <a:solidFill>
                              <a:schemeClr val="accent1"/>
                            </a:solidFill>
                            <a:latin typeface="Cambria Math" panose="02040503050406030204" pitchFamily="18" charset="0"/>
                          </a:rPr>
                        </m:ctrlPr>
                      </m:fPr>
                      <m:num>
                        <m:r>
                          <m:rPr>
                            <m:nor/>
                          </m:rPr>
                          <a:rPr lang="zh-TW" altLang="el-GR" dirty="0">
                            <a:solidFill>
                              <a:schemeClr val="accent1"/>
                            </a:solidFill>
                            <a:latin typeface="Cambria Math" panose="02040503050406030204" pitchFamily="18" charset="0"/>
                            <a:ea typeface="新細明體" panose="02020500000000000000" pitchFamily="18" charset="-120"/>
                          </a:rPr>
                          <m:t>𝐿</m:t>
                        </m:r>
                        <m:r>
                          <m:rPr>
                            <m:nor/>
                          </m:rPr>
                          <a:rPr lang="zh-TW" altLang="el-GR" baseline="-25000" dirty="0">
                            <a:solidFill>
                              <a:schemeClr val="accent1"/>
                            </a:solidFill>
                            <a:latin typeface="Cambria Math" panose="02040503050406030204" pitchFamily="18" charset="0"/>
                            <a:ea typeface="新細明體" panose="02020500000000000000" pitchFamily="18" charset="-120"/>
                          </a:rPr>
                          <m:t>𝑡</m:t>
                        </m:r>
                        <m:r>
                          <m:rPr>
                            <m:nor/>
                          </m:rPr>
                          <a:rPr lang="el-GR" altLang="zh-TW" baseline="-25000" dirty="0">
                            <a:solidFill>
                              <a:schemeClr val="accent1"/>
                            </a:solidFill>
                            <a:latin typeface="Cambria Math" panose="02040503050406030204" pitchFamily="18" charset="0"/>
                            <a:ea typeface="新細明體" panose="02020500000000000000" pitchFamily="18" charset="-120"/>
                          </a:rPr>
                          <m:t>,</m:t>
                        </m:r>
                        <m:r>
                          <m:rPr>
                            <m:nor/>
                          </m:rPr>
                          <a:rPr lang="zh-TW" altLang="el-GR" baseline="-25000" dirty="0">
                            <a:solidFill>
                              <a:schemeClr val="accent1"/>
                            </a:solidFill>
                            <a:latin typeface="Cambria Math" panose="02040503050406030204" pitchFamily="18" charset="0"/>
                            <a:ea typeface="新細明體" panose="02020500000000000000" pitchFamily="18" charset="-120"/>
                          </a:rPr>
                          <m:t>𝑛</m:t>
                        </m:r>
                        <m:r>
                          <m:rPr>
                            <m:nor/>
                          </m:rPr>
                          <a:rPr lang="el-GR" altLang="zh-TW" baseline="-25000" dirty="0">
                            <a:solidFill>
                              <a:schemeClr val="accent1"/>
                            </a:solidFill>
                            <a:latin typeface="Cambria Math" panose="02040503050406030204" pitchFamily="18" charset="0"/>
                            <a:ea typeface="新細明體" panose="02020500000000000000" pitchFamily="18" charset="-120"/>
                          </a:rPr>
                          <m:t>,</m:t>
                        </m:r>
                        <m:r>
                          <m:rPr>
                            <m:nor/>
                          </m:rPr>
                          <a:rPr lang="zh-TW" altLang="el-GR" baseline="-25000" dirty="0">
                            <a:solidFill>
                              <a:schemeClr val="accent1"/>
                            </a:solidFill>
                            <a:latin typeface="Cambria Math" panose="02040503050406030204" pitchFamily="18" charset="0"/>
                            <a:ea typeface="新細明體" panose="02020500000000000000" pitchFamily="18" charset="-120"/>
                          </a:rPr>
                          <m:t>𝑜</m:t>
                        </m:r>
                        <m:r>
                          <m:rPr>
                            <m:nor/>
                          </m:rPr>
                          <a:rPr lang="en-US" altLang="zh-TW" baseline="-25000" dirty="0">
                            <a:solidFill>
                              <a:schemeClr val="accent1"/>
                            </a:solidFill>
                            <a:latin typeface="Cambria Math" panose="02040503050406030204" pitchFamily="18" charset="0"/>
                            <a:ea typeface="新細明體" panose="02020500000000000000" pitchFamily="18" charset="-120"/>
                          </a:rPr>
                          <m:t> </m:t>
                        </m:r>
                        <m:r>
                          <m:rPr>
                            <m:nor/>
                          </m:rPr>
                          <a:rPr lang="el-GR" altLang="zh-TW" dirty="0">
                            <a:solidFill>
                              <a:schemeClr val="accent1"/>
                            </a:solidFill>
                            <a:latin typeface="Cambria Math" panose="02040503050406030204" pitchFamily="18" charset="0"/>
                            <a:ea typeface="新細明體" panose="02020500000000000000" pitchFamily="18" charset="-120"/>
                          </a:rPr>
                          <m:t>−</m:t>
                        </m:r>
                        <m:r>
                          <m:rPr>
                            <m:nor/>
                          </m:rPr>
                          <a:rPr lang="en-US" altLang="zh-TW" dirty="0">
                            <a:solidFill>
                              <a:schemeClr val="accent1"/>
                            </a:solidFill>
                            <a:latin typeface="Cambria Math" panose="02040503050406030204" pitchFamily="18" charset="0"/>
                            <a:ea typeface="新細明體" panose="02020500000000000000" pitchFamily="18" charset="-120"/>
                          </a:rPr>
                          <m:t> </m:t>
                        </m:r>
                        <m:r>
                          <m:rPr>
                            <m:nor/>
                          </m:rPr>
                          <a:rPr lang="zh-TW" altLang="el-GR" dirty="0">
                            <a:solidFill>
                              <a:schemeClr val="accent1"/>
                            </a:solidFill>
                            <a:latin typeface="Cambria Math" panose="02040503050406030204" pitchFamily="18" charset="0"/>
                            <a:ea typeface="新細明體" panose="02020500000000000000" pitchFamily="18" charset="-120"/>
                          </a:rPr>
                          <m:t>𝑚𝐻</m:t>
                        </m:r>
                        <m:r>
                          <m:rPr>
                            <m:nor/>
                          </m:rPr>
                          <a:rPr lang="el-GR" altLang="zh-TW" baseline="-25000" dirty="0">
                            <a:solidFill>
                              <a:schemeClr val="accent1"/>
                            </a:solidFill>
                            <a:latin typeface="Cambria Math" panose="02040503050406030204" pitchFamily="18" charset="0"/>
                            <a:ea typeface="新細明體" panose="02020500000000000000" pitchFamily="18" charset="-120"/>
                          </a:rPr>
                          <m:t>0</m:t>
                        </m:r>
                        <m:r>
                          <m:rPr>
                            <m:nor/>
                          </m:rPr>
                          <a:rPr lang="el-GR" altLang="zh-TW" dirty="0">
                            <a:solidFill>
                              <a:schemeClr val="accent1"/>
                            </a:solidFill>
                            <a:latin typeface="新細明體" panose="02020500000000000000" pitchFamily="18" charset="-120"/>
                            <a:ea typeface="新細明體" panose="02020500000000000000" pitchFamily="18" charset="-120"/>
                          </a:rPr>
                          <m:t>Δ</m:t>
                        </m:r>
                        <m:r>
                          <m:rPr>
                            <m:nor/>
                          </m:rPr>
                          <a:rPr lang="zh-TW" altLang="el-GR" dirty="0">
                            <a:solidFill>
                              <a:schemeClr val="accent1"/>
                            </a:solidFill>
                            <a:latin typeface="Cambria Math" panose="02040503050406030204" pitchFamily="18" charset="0"/>
                            <a:ea typeface="新細明體" panose="02020500000000000000" pitchFamily="18" charset="-120"/>
                          </a:rPr>
                          <m:t>𝑡</m:t>
                        </m:r>
                      </m:num>
                      <m:den>
                        <m:r>
                          <m:rPr>
                            <m:nor/>
                          </m:rPr>
                          <a:rPr lang="el-GR" altLang="zh-TW" dirty="0">
                            <a:solidFill>
                              <a:schemeClr val="accent1"/>
                            </a:solidFill>
                            <a:latin typeface="Cambria Math" panose="02040503050406030204" pitchFamily="18" charset="0"/>
                            <a:ea typeface="新細明體" panose="02020500000000000000" pitchFamily="18" charset="-120"/>
                          </a:rPr>
                          <m:t>1</m:t>
                        </m:r>
                        <m:r>
                          <m:rPr>
                            <m:nor/>
                          </m:rPr>
                          <a:rPr lang="en-US" altLang="zh-TW" dirty="0">
                            <a:solidFill>
                              <a:schemeClr val="accent1"/>
                            </a:solidFill>
                            <a:latin typeface="Cambria Math" panose="02040503050406030204" pitchFamily="18" charset="0"/>
                            <a:ea typeface="新細明體" panose="02020500000000000000" pitchFamily="18" charset="-120"/>
                          </a:rPr>
                          <m:t> </m:t>
                        </m:r>
                        <m:r>
                          <m:rPr>
                            <m:nor/>
                          </m:rPr>
                          <a:rPr lang="el-GR" altLang="zh-TW" dirty="0">
                            <a:solidFill>
                              <a:schemeClr val="accent1"/>
                            </a:solidFill>
                            <a:latin typeface="Cambria Math" panose="02040503050406030204" pitchFamily="18" charset="0"/>
                            <a:ea typeface="新細明體" panose="02020500000000000000" pitchFamily="18" charset="-120"/>
                          </a:rPr>
                          <m:t>+</m:t>
                        </m:r>
                        <m:r>
                          <m:rPr>
                            <m:nor/>
                          </m:rPr>
                          <a:rPr lang="en-US" altLang="zh-TW" dirty="0">
                            <a:solidFill>
                              <a:schemeClr val="accent1"/>
                            </a:solidFill>
                            <a:latin typeface="Cambria Math" panose="02040503050406030204" pitchFamily="18" charset="0"/>
                            <a:ea typeface="新細明體" panose="02020500000000000000" pitchFamily="18" charset="-120"/>
                          </a:rPr>
                          <m:t> </m:t>
                        </m:r>
                        <m:r>
                          <m:rPr>
                            <m:nor/>
                          </m:rPr>
                          <a:rPr lang="zh-TW" altLang="el-GR" dirty="0">
                            <a:solidFill>
                              <a:schemeClr val="accent1"/>
                            </a:solidFill>
                            <a:latin typeface="Cambria Math" panose="02040503050406030204" pitchFamily="18" charset="0"/>
                            <a:ea typeface="新細明體" panose="02020500000000000000" pitchFamily="18" charset="-120"/>
                          </a:rPr>
                          <m:t>𝜋</m:t>
                        </m:r>
                        <m:r>
                          <m:rPr>
                            <m:nor/>
                          </m:rPr>
                          <a:rPr lang="el-GR" altLang="zh-TW" dirty="0">
                            <a:solidFill>
                              <a:schemeClr val="accent1"/>
                            </a:solidFill>
                            <a:latin typeface="新細明體" panose="02020500000000000000" pitchFamily="18" charset="-120"/>
                            <a:ea typeface="新細明體" panose="02020500000000000000" pitchFamily="18" charset="-120"/>
                          </a:rPr>
                          <m:t>Δ</m:t>
                        </m:r>
                        <m:r>
                          <m:rPr>
                            <m:nor/>
                          </m:rPr>
                          <a:rPr lang="zh-TW" altLang="el-GR" dirty="0">
                            <a:solidFill>
                              <a:schemeClr val="accent1"/>
                            </a:solidFill>
                            <a:latin typeface="Cambria Math" panose="02040503050406030204" pitchFamily="18" charset="0"/>
                            <a:ea typeface="新細明體" panose="02020500000000000000" pitchFamily="18" charset="-120"/>
                          </a:rPr>
                          <m:t>𝑡</m:t>
                        </m:r>
                      </m:den>
                    </m:f>
                  </m:oMath>
                </a14:m>
                <a:r>
                  <a:rPr lang="zh-TW" altLang="en-US" dirty="0"/>
                  <a:t> </a:t>
                </a:r>
                <a:r>
                  <a:rPr lang="en-US" altLang="zh-TW" dirty="0"/>
                  <a:t>+</a:t>
                </a:r>
                <a:r>
                  <a:rPr lang="zh-TW" altLang="el-GR" dirty="0">
                    <a:solidFill>
                      <a:schemeClr val="accent2"/>
                    </a:solidFill>
                    <a:latin typeface="Cambria Math" panose="02040503050406030204" pitchFamily="18" charset="0"/>
                    <a:ea typeface="新細明體" panose="02020500000000000000" pitchFamily="18" charset="-120"/>
                  </a:rPr>
                  <a:t>𝑃</a:t>
                </a:r>
                <a:r>
                  <a:rPr lang="zh-TW" altLang="el-GR" sz="1100" dirty="0">
                    <a:solidFill>
                      <a:schemeClr val="accent2"/>
                    </a:solidFill>
                    <a:latin typeface="Cambria Math" panose="02040503050406030204" pitchFamily="18" charset="0"/>
                  </a:rPr>
                  <a:t>𝑡</a:t>
                </a:r>
                <a:r>
                  <a:rPr lang="el-GR" altLang="zh-TW" sz="1100" dirty="0">
                    <a:solidFill>
                      <a:schemeClr val="accent2"/>
                    </a:solidFill>
                    <a:latin typeface="Cambria Math" panose="02040503050406030204" pitchFamily="18" charset="0"/>
                  </a:rPr>
                  <a:t>+1</a:t>
                </a:r>
                <a:r>
                  <a:rPr lang="el-GR" altLang="zh-TW" dirty="0">
                    <a:solidFill>
                      <a:schemeClr val="accent2"/>
                    </a:solidFill>
                    <a:latin typeface="Cambria Math" panose="02040503050406030204" pitchFamily="18" charset="0"/>
                  </a:rPr>
                  <a:t> ∙</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𝑒</a:t>
                </a:r>
                <a:r>
                  <a:rPr lang="el-GR" altLang="zh-TW" sz="1100" dirty="0">
                    <a:solidFill>
                      <a:schemeClr val="accent2"/>
                    </a:solidFill>
                    <a:latin typeface="Cambria Math" panose="02040503050406030204" pitchFamily="18" charset="0"/>
                  </a:rPr>
                  <a:t>−</a:t>
                </a:r>
                <a:r>
                  <a:rPr lang="zh-TW" altLang="el-GR" sz="1100" dirty="0">
                    <a:solidFill>
                      <a:schemeClr val="accent2"/>
                    </a:solidFill>
                    <a:latin typeface="Cambria Math" panose="02040503050406030204" pitchFamily="18" charset="0"/>
                  </a:rPr>
                  <a:t>𝑟</a:t>
                </a:r>
                <a:r>
                  <a:rPr lang="zh-TW" altLang="el-GR" sz="400" b="0" i="0" u="none" strike="noStrike" baseline="0" dirty="0">
                    <a:solidFill>
                      <a:schemeClr val="accent2"/>
                    </a:solidFill>
                    <a:latin typeface="Cambria Math" panose="02040503050406030204" pitchFamily="18" charset="0"/>
                  </a:rPr>
                  <a:t>𝑡</a:t>
                </a:r>
                <a:r>
                  <a:rPr lang="el-GR" altLang="zh-TW" sz="400" b="0" i="0" u="none" strike="noStrike" baseline="0" dirty="0">
                    <a:solidFill>
                      <a:schemeClr val="accent2"/>
                    </a:solidFill>
                    <a:latin typeface="Cambria Math" panose="02040503050406030204" pitchFamily="18" charset="0"/>
                  </a:rPr>
                  <a:t>,</a:t>
                </a:r>
                <a:r>
                  <a:rPr lang="zh-TW" altLang="el-GR" sz="400" b="0" i="0" u="none" strike="noStrike" baseline="0" dirty="0">
                    <a:solidFill>
                      <a:schemeClr val="accent2"/>
                    </a:solidFill>
                    <a:latin typeface="Cambria Math" panose="02040503050406030204" pitchFamily="18" charset="0"/>
                  </a:rPr>
                  <a:t>𝑛</a:t>
                </a:r>
                <a:r>
                  <a:rPr lang="el-GR" altLang="zh-TW" sz="1100" dirty="0">
                    <a:solidFill>
                      <a:schemeClr val="accent2"/>
                    </a:solidFill>
                    <a:latin typeface="Cambria Math" panose="02040503050406030204" pitchFamily="18" charset="0"/>
                  </a:rPr>
                  <a:t>Δ</a:t>
                </a:r>
                <a:r>
                  <a:rPr lang="zh-TW" altLang="el-GR" sz="1100" dirty="0">
                    <a:solidFill>
                      <a:schemeClr val="accent2"/>
                    </a:solidFill>
                    <a:latin typeface="Cambria Math" panose="02040503050406030204" pitchFamily="18" charset="0"/>
                  </a:rPr>
                  <a:t>𝑡</a:t>
                </a:r>
                <a:r>
                  <a:rPr lang="zh-TW" altLang="en-US" sz="1100"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𝑝</a:t>
                </a:r>
                <a:r>
                  <a:rPr lang="zh-TW" altLang="el-GR" sz="1100" dirty="0">
                    <a:solidFill>
                      <a:schemeClr val="accent2"/>
                    </a:solidFill>
                    <a:latin typeface="Cambria Math" panose="02040503050406030204" pitchFamily="18" charset="0"/>
                  </a:rPr>
                  <a:t>𝑢</a:t>
                </a:r>
                <a:r>
                  <a:rPr lang="zh-TW" altLang="en-US" sz="1100"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𝑀𝐼𝑃</a:t>
                </a:r>
                <a:r>
                  <a:rPr lang="el-GR" altLang="zh-TW" dirty="0">
                    <a:solidFill>
                      <a:schemeClr val="accent2"/>
                    </a:solidFill>
                    <a:latin typeface="Cambria Math" panose="02040503050406030204" pitchFamily="18" charset="0"/>
                  </a:rPr>
                  <a:t>(</a:t>
                </a:r>
                <a:r>
                  <a:rPr lang="zh-TW" altLang="el-GR" dirty="0">
                    <a:solidFill>
                      <a:schemeClr val="accent2"/>
                    </a:solidFill>
                    <a:latin typeface="Cambria Math" panose="02040503050406030204" pitchFamily="18" charset="0"/>
                  </a:rPr>
                  <a:t>𝐿</a:t>
                </a:r>
                <a:r>
                  <a:rPr lang="zh-TW" altLang="el-GR" sz="1100" dirty="0">
                    <a:solidFill>
                      <a:schemeClr val="accent2"/>
                    </a:solidFill>
                    <a:latin typeface="Cambria Math" panose="02040503050406030204" pitchFamily="18" charset="0"/>
                  </a:rPr>
                  <a:t>𝑡</a:t>
                </a:r>
                <a:r>
                  <a:rPr lang="el-GR" altLang="zh-TW" sz="1100" dirty="0">
                    <a:solidFill>
                      <a:schemeClr val="accent2"/>
                    </a:solidFill>
                    <a:latin typeface="Cambria Math" panose="02040503050406030204" pitchFamily="18" charset="0"/>
                  </a:rPr>
                  <a:t>+1,</a:t>
                </a:r>
                <a:r>
                  <a:rPr lang="zh-TW" altLang="el-GR" sz="1100" dirty="0">
                    <a:solidFill>
                      <a:schemeClr val="accent2"/>
                    </a:solidFill>
                    <a:latin typeface="Cambria Math" panose="02040503050406030204" pitchFamily="18" charset="0"/>
                  </a:rPr>
                  <a:t>𝑛</a:t>
                </a:r>
                <a:r>
                  <a:rPr lang="el-GR" altLang="zh-TW" sz="1100" dirty="0">
                    <a:solidFill>
                      <a:schemeClr val="accent2"/>
                    </a:solidFill>
                    <a:latin typeface="Cambria Math" panose="02040503050406030204" pitchFamily="18" charset="0"/>
                  </a:rPr>
                  <a:t>+1,∗</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𝑝</a:t>
                </a:r>
                <a:r>
                  <a:rPr lang="zh-TW" altLang="el-GR" sz="1100" dirty="0">
                    <a:solidFill>
                      <a:schemeClr val="accent2"/>
                    </a:solidFill>
                    <a:latin typeface="Cambria Math" panose="02040503050406030204" pitchFamily="18" charset="0"/>
                  </a:rPr>
                  <a:t>𝑚</a:t>
                </a:r>
                <a:r>
                  <a:rPr lang="zh-TW" altLang="en-US" sz="1100"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𝑀𝐼𝑃</a:t>
                </a:r>
                <a:r>
                  <a:rPr lang="el-GR" altLang="zh-TW" dirty="0">
                    <a:solidFill>
                      <a:schemeClr val="accent2"/>
                    </a:solidFill>
                    <a:latin typeface="Cambria Math" panose="02040503050406030204" pitchFamily="18" charset="0"/>
                  </a:rPr>
                  <a:t>(</a:t>
                </a:r>
                <a:r>
                  <a:rPr lang="zh-TW" altLang="el-GR" dirty="0">
                    <a:solidFill>
                      <a:schemeClr val="accent2"/>
                    </a:solidFill>
                    <a:latin typeface="Cambria Math" panose="02040503050406030204" pitchFamily="18" charset="0"/>
                  </a:rPr>
                  <a:t>𝐿</a:t>
                </a:r>
                <a:r>
                  <a:rPr lang="zh-TW" altLang="el-GR" sz="1100" dirty="0">
                    <a:solidFill>
                      <a:schemeClr val="accent2"/>
                    </a:solidFill>
                    <a:latin typeface="Cambria Math" panose="02040503050406030204" pitchFamily="18" charset="0"/>
                  </a:rPr>
                  <a:t>𝑡</a:t>
                </a:r>
                <a:r>
                  <a:rPr lang="el-GR" altLang="zh-TW" sz="1100" dirty="0">
                    <a:solidFill>
                      <a:schemeClr val="accent2"/>
                    </a:solidFill>
                    <a:latin typeface="Cambria Math" panose="02040503050406030204" pitchFamily="18" charset="0"/>
                  </a:rPr>
                  <a:t>+1,</a:t>
                </a:r>
                <a:r>
                  <a:rPr lang="zh-TW" altLang="el-GR" sz="1100" dirty="0">
                    <a:solidFill>
                      <a:schemeClr val="accent2"/>
                    </a:solidFill>
                    <a:latin typeface="Cambria Math" panose="02040503050406030204" pitchFamily="18" charset="0"/>
                  </a:rPr>
                  <a:t>𝑛</a:t>
                </a:r>
                <a:r>
                  <a:rPr lang="el-GR" altLang="zh-TW" sz="1100" dirty="0">
                    <a:solidFill>
                      <a:schemeClr val="accent2"/>
                    </a:solidFill>
                    <a:latin typeface="Cambria Math" panose="02040503050406030204" pitchFamily="18" charset="0"/>
                  </a:rPr>
                  <a:t>,∗</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𝑝</a:t>
                </a:r>
                <a:r>
                  <a:rPr lang="zh-TW" altLang="el-GR" sz="1100" dirty="0">
                    <a:solidFill>
                      <a:schemeClr val="accent2"/>
                    </a:solidFill>
                    <a:latin typeface="Cambria Math" panose="02040503050406030204" pitchFamily="18" charset="0"/>
                  </a:rPr>
                  <a:t>𝑑</a:t>
                </a:r>
                <a:r>
                  <a:rPr lang="zh-TW" altLang="en-US" sz="1100"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zh-TW" altLang="el-GR" dirty="0">
                    <a:solidFill>
                      <a:schemeClr val="accent2"/>
                    </a:solidFill>
                    <a:latin typeface="Cambria Math" panose="02040503050406030204" pitchFamily="18" charset="0"/>
                  </a:rPr>
                  <a:t>𝑀𝐼𝑃</a:t>
                </a:r>
                <a:r>
                  <a:rPr lang="el-GR" altLang="zh-TW" dirty="0">
                    <a:solidFill>
                      <a:schemeClr val="accent2"/>
                    </a:solidFill>
                    <a:latin typeface="Cambria Math" panose="02040503050406030204" pitchFamily="18" charset="0"/>
                  </a:rPr>
                  <a:t>(</a:t>
                </a:r>
                <a:r>
                  <a:rPr lang="zh-TW" altLang="el-GR" dirty="0">
                    <a:solidFill>
                      <a:schemeClr val="accent2"/>
                    </a:solidFill>
                    <a:latin typeface="Cambria Math" panose="02040503050406030204" pitchFamily="18" charset="0"/>
                  </a:rPr>
                  <a:t>𝐿</a:t>
                </a:r>
                <a:r>
                  <a:rPr lang="zh-TW" altLang="el-GR" sz="1100" dirty="0">
                    <a:solidFill>
                      <a:schemeClr val="accent2"/>
                    </a:solidFill>
                    <a:latin typeface="Cambria Math" panose="02040503050406030204" pitchFamily="18" charset="0"/>
                  </a:rPr>
                  <a:t>𝑡</a:t>
                </a:r>
                <a:r>
                  <a:rPr lang="el-GR" altLang="zh-TW" sz="1100" dirty="0">
                    <a:solidFill>
                      <a:schemeClr val="accent2"/>
                    </a:solidFill>
                    <a:latin typeface="Cambria Math" panose="02040503050406030204" pitchFamily="18" charset="0"/>
                  </a:rPr>
                  <a:t>+1,</a:t>
                </a:r>
                <a:r>
                  <a:rPr lang="zh-TW" altLang="el-GR" sz="1100" dirty="0">
                    <a:solidFill>
                      <a:schemeClr val="accent2"/>
                    </a:solidFill>
                    <a:latin typeface="Cambria Math" panose="02040503050406030204" pitchFamily="18" charset="0"/>
                  </a:rPr>
                  <a:t>𝑛−</a:t>
                </a:r>
                <a:r>
                  <a:rPr lang="el-GR" altLang="zh-TW" sz="1100" dirty="0">
                    <a:solidFill>
                      <a:schemeClr val="accent2"/>
                    </a:solidFill>
                    <a:latin typeface="Cambria Math" panose="02040503050406030204" pitchFamily="18" charset="0"/>
                  </a:rPr>
                  <a:t>1,∗</a:t>
                </a:r>
                <a:r>
                  <a:rPr lang="el-GR" altLang="zh-TW" dirty="0">
                    <a:solidFill>
                      <a:schemeClr val="accent2"/>
                    </a:solidFill>
                    <a:latin typeface="Cambria Math" panose="02040503050406030204" pitchFamily="18" charset="0"/>
                  </a:rPr>
                  <a:t>)</a:t>
                </a:r>
                <a:r>
                  <a:rPr lang="zh-TW" altLang="en-US" dirty="0">
                    <a:solidFill>
                      <a:schemeClr val="accent2"/>
                    </a:solidFill>
                    <a:latin typeface="Cambria Math" panose="02040503050406030204" pitchFamily="18" charset="0"/>
                  </a:rPr>
                  <a:t> </a:t>
                </a:r>
                <a:r>
                  <a:rPr lang="el-GR" altLang="zh-TW" dirty="0">
                    <a:solidFill>
                      <a:schemeClr val="accent2"/>
                    </a:solidFill>
                    <a:latin typeface="Cambria Math" panose="02040503050406030204" pitchFamily="18" charset="0"/>
                  </a:rPr>
                  <a:t>] </a:t>
                </a:r>
                <a:endParaRPr lang="zh-TW" altLang="en-US" sz="1100" dirty="0">
                  <a:solidFill>
                    <a:schemeClr val="accent2"/>
                  </a:solidFill>
                </a:endParaRPr>
              </a:p>
              <a:p>
                <a:r>
                  <a:rPr lang="zh-TW" altLang="en-US" dirty="0"/>
                  <a:t> </a:t>
                </a:r>
              </a:p>
            </p:txBody>
          </p:sp>
        </mc:Choice>
        <mc:Fallback>
          <p:sp>
            <p:nvSpPr>
              <p:cNvPr id="5" name="矩形 4">
                <a:extLst>
                  <a:ext uri="{FF2B5EF4-FFF2-40B4-BE49-F238E27FC236}">
                    <a16:creationId xmlns:a16="http://schemas.microsoft.com/office/drawing/2014/main" id="{24BC157C-2A51-4415-BCDB-22CF0B7085C0}"/>
                  </a:ext>
                </a:extLst>
              </p:cNvPr>
              <p:cNvSpPr>
                <a:spLocks noRot="1" noChangeAspect="1" noMove="1" noResize="1" noEditPoints="1" noAdjustHandles="1" noChangeArrowheads="1" noChangeShapeType="1" noTextEdit="1"/>
              </p:cNvSpPr>
              <p:nvPr/>
            </p:nvSpPr>
            <p:spPr>
              <a:xfrm>
                <a:off x="1100156" y="2989009"/>
                <a:ext cx="10681362" cy="824713"/>
              </a:xfrm>
              <a:prstGeom prst="rect">
                <a:avLst/>
              </a:prstGeom>
              <a:blipFill>
                <a:blip r:embed="rId2"/>
                <a:stretch>
                  <a:fillRect l="-456"/>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2FD284BC-D75E-4518-9402-C5B5888E0B8F}"/>
              </a:ext>
            </a:extLst>
          </p:cNvPr>
          <p:cNvSpPr/>
          <p:nvPr/>
        </p:nvSpPr>
        <p:spPr>
          <a:xfrm>
            <a:off x="2815588" y="3813722"/>
            <a:ext cx="1107996" cy="369332"/>
          </a:xfrm>
          <a:prstGeom prst="rect">
            <a:avLst/>
          </a:prstGeom>
        </p:spPr>
        <p:txBody>
          <a:bodyPr wrap="none">
            <a:spAutoFit/>
          </a:bodyPr>
          <a:lstStyle/>
          <a:p>
            <a:r>
              <a:rPr lang="zh-TW" altLang="en-US" dirty="0">
                <a:solidFill>
                  <a:schemeClr val="accent1"/>
                </a:solidFill>
                <a:latin typeface="新細明體" panose="02020500000000000000" pitchFamily="18" charset="-120"/>
                <a:ea typeface="新細明體" panose="02020500000000000000" pitchFamily="18" charset="-120"/>
              </a:rPr>
              <a:t>當期保費</a:t>
            </a:r>
            <a:endParaRPr lang="en-US" altLang="zh-TW" dirty="0">
              <a:solidFill>
                <a:schemeClr val="accent1"/>
              </a:solidFill>
              <a:latin typeface="新細明體" panose="02020500000000000000" pitchFamily="18" charset="-120"/>
              <a:ea typeface="新細明體" panose="02020500000000000000" pitchFamily="18" charset="-120"/>
            </a:endParaRPr>
          </a:p>
        </p:txBody>
      </p:sp>
      <p:sp>
        <p:nvSpPr>
          <p:cNvPr id="8" name="矩形 7">
            <a:extLst>
              <a:ext uri="{FF2B5EF4-FFF2-40B4-BE49-F238E27FC236}">
                <a16:creationId xmlns:a16="http://schemas.microsoft.com/office/drawing/2014/main" id="{84B50069-1C57-4AD5-8154-46B132FDF456}"/>
              </a:ext>
            </a:extLst>
          </p:cNvPr>
          <p:cNvSpPr/>
          <p:nvPr/>
        </p:nvSpPr>
        <p:spPr>
          <a:xfrm>
            <a:off x="6167021" y="3827390"/>
            <a:ext cx="2492990" cy="369332"/>
          </a:xfrm>
          <a:prstGeom prst="rect">
            <a:avLst/>
          </a:prstGeom>
        </p:spPr>
        <p:txBody>
          <a:bodyPr wrap="none">
            <a:spAutoFit/>
          </a:bodyPr>
          <a:lstStyle/>
          <a:p>
            <a:r>
              <a:rPr lang="zh-TW" altLang="en-US" dirty="0">
                <a:solidFill>
                  <a:schemeClr val="accent2"/>
                </a:solidFill>
                <a:latin typeface="新細明體" panose="02020500000000000000" pitchFamily="18" charset="-120"/>
                <a:ea typeface="新細明體" panose="02020500000000000000" pitchFamily="18" charset="-120"/>
              </a:rPr>
              <a:t>未來保費的期望值折現</a:t>
            </a:r>
            <a:endParaRPr lang="en-US" altLang="zh-TW" dirty="0">
              <a:solidFill>
                <a:schemeClr val="accent2"/>
              </a:solidFill>
              <a:latin typeface="新細明體" panose="02020500000000000000" pitchFamily="18" charset="-120"/>
              <a:ea typeface="新細明體" panose="02020500000000000000" pitchFamily="18" charset="-120"/>
            </a:endParaRPr>
          </a:p>
        </p:txBody>
      </p:sp>
      <p:sp>
        <p:nvSpPr>
          <p:cNvPr id="9" name="矩形 8">
            <a:extLst>
              <a:ext uri="{FF2B5EF4-FFF2-40B4-BE49-F238E27FC236}">
                <a16:creationId xmlns:a16="http://schemas.microsoft.com/office/drawing/2014/main" id="{E666D380-1496-4A4E-90D2-E20683EEA2FB}"/>
              </a:ext>
            </a:extLst>
          </p:cNvPr>
          <p:cNvSpPr/>
          <p:nvPr/>
        </p:nvSpPr>
        <p:spPr>
          <a:xfrm>
            <a:off x="1267071" y="4975268"/>
            <a:ext cx="9799899" cy="954107"/>
          </a:xfrm>
          <a:prstGeom prst="rect">
            <a:avLst/>
          </a:prstGeom>
        </p:spPr>
        <p:txBody>
          <a:bodyPr wrap="square">
            <a:spAutoFit/>
          </a:bodyPr>
          <a:lstStyle/>
          <a:p>
            <a:r>
              <a:rPr lang="zh-TW" altLang="en-US" sz="1400" dirty="0">
                <a:solidFill>
                  <a:schemeClr val="bg2">
                    <a:lumMod val="50000"/>
                  </a:schemeClr>
                </a:solidFill>
                <a:latin typeface="新細明體" panose="02020500000000000000" pitchFamily="18" charset="-120"/>
                <a:ea typeface="新細明體" panose="02020500000000000000" pitchFamily="18" charset="-120"/>
              </a:rPr>
              <a:t>註：折現的時候會因為利率路線的關係，第</a:t>
            </a:r>
            <a:r>
              <a:rPr lang="en-US" altLang="zh-TW" sz="1400" dirty="0">
                <a:solidFill>
                  <a:schemeClr val="bg2">
                    <a:lumMod val="50000"/>
                  </a:schemeClr>
                </a:solidFill>
                <a:latin typeface="Calibri" panose="020F0502020204030204" pitchFamily="34" charset="0"/>
                <a:ea typeface="新細明體" panose="02020500000000000000" pitchFamily="18" charset="-120"/>
              </a:rPr>
              <a:t>t</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期的貸款累積金額複利到第</a:t>
            </a:r>
            <a:r>
              <a:rPr lang="en-US" altLang="zh-TW" sz="1400" dirty="0">
                <a:solidFill>
                  <a:schemeClr val="bg2">
                    <a:lumMod val="50000"/>
                  </a:schemeClr>
                </a:solidFill>
                <a:latin typeface="Calibri" panose="020F0502020204030204" pitchFamily="34" charset="0"/>
                <a:ea typeface="新細明體" panose="02020500000000000000" pitchFamily="18" charset="-120"/>
              </a:rPr>
              <a:t>t+1</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期時，可能會有未對應到累積貸款代表點</a:t>
            </a:r>
            <a:r>
              <a:rPr lang="en-US" altLang="zh-TW" sz="1400" dirty="0">
                <a:solidFill>
                  <a:schemeClr val="bg2">
                    <a:lumMod val="50000"/>
                  </a:schemeClr>
                </a:solidFill>
                <a:latin typeface="Calibri" panose="020F0502020204030204" pitchFamily="34" charset="0"/>
                <a:ea typeface="新細明體" panose="02020500000000000000" pitchFamily="18" charset="-120"/>
              </a:rPr>
              <a:t>(</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足標以</a:t>
            </a:r>
            <a:r>
              <a:rPr lang="zh-TW" altLang="en-US" sz="1400" dirty="0">
                <a:solidFill>
                  <a:schemeClr val="bg2">
                    <a:lumMod val="50000"/>
                  </a:schemeClr>
                </a:solidFill>
                <a:latin typeface="Calibri" panose="020F0502020204030204" pitchFamily="34" charset="0"/>
                <a:ea typeface="新細明體" panose="02020500000000000000" pitchFamily="18" charset="-120"/>
              </a:rPr>
              <a:t>*</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表示</a:t>
            </a:r>
            <a:r>
              <a:rPr lang="en-US" altLang="zh-TW" sz="1400" dirty="0">
                <a:solidFill>
                  <a:schemeClr val="bg2">
                    <a:lumMod val="50000"/>
                  </a:schemeClr>
                </a:solidFill>
                <a:latin typeface="Calibri" panose="020F0502020204030204" pitchFamily="34" charset="0"/>
                <a:ea typeface="新細明體" panose="02020500000000000000" pitchFamily="18" charset="-120"/>
              </a:rPr>
              <a:t>)</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的問題，因此我們會用內插法來解決這個問題。由於未對應點一定會落在某兩個代表點</a:t>
            </a:r>
            <a:r>
              <a:rPr lang="en-US" altLang="zh-TW" sz="1400" dirty="0">
                <a:solidFill>
                  <a:schemeClr val="bg2">
                    <a:lumMod val="50000"/>
                  </a:schemeClr>
                </a:solidFill>
                <a:latin typeface="Cambria Math" panose="02040503050406030204" pitchFamily="18" charset="0"/>
                <a:ea typeface="新細明體" panose="02020500000000000000" pitchFamily="18" charset="-120"/>
              </a:rPr>
              <a:t>o</a:t>
            </a:r>
            <a:r>
              <a:rPr lang="en-US" altLang="zh-TW" sz="1000" b="0" i="0" u="none" strike="noStrike" baseline="0" dirty="0">
                <a:solidFill>
                  <a:schemeClr val="bg2">
                    <a:lumMod val="50000"/>
                  </a:schemeClr>
                </a:solidFill>
                <a:latin typeface="Cambria Math" panose="02040503050406030204" pitchFamily="18" charset="0"/>
                <a:ea typeface="新細明體" panose="02020500000000000000" pitchFamily="18" charset="-120"/>
              </a:rPr>
              <a:t>′</a:t>
            </a:r>
            <a:r>
              <a:rPr lang="en-US" altLang="zh-TW" sz="1400" dirty="0">
                <a:solidFill>
                  <a:schemeClr val="bg2">
                    <a:lumMod val="50000"/>
                  </a:schemeClr>
                </a:solidFill>
                <a:latin typeface="Cambria Math" panose="02040503050406030204" pitchFamily="18" charset="0"/>
                <a:ea typeface="新細明體" panose="02020500000000000000" pitchFamily="18" charset="-120"/>
              </a:rPr>
              <a:t>,o</a:t>
            </a:r>
            <a:r>
              <a:rPr lang="en-US" altLang="zh-TW" sz="1000" b="0" i="0" u="none" strike="noStrike" baseline="0" dirty="0">
                <a:solidFill>
                  <a:schemeClr val="bg2">
                    <a:lumMod val="50000"/>
                  </a:schemeClr>
                </a:solidFill>
                <a:latin typeface="Cambria Math" panose="02040503050406030204" pitchFamily="18" charset="0"/>
                <a:ea typeface="新細明體" panose="02020500000000000000" pitchFamily="18" charset="-120"/>
              </a:rPr>
              <a:t>′</a:t>
            </a:r>
            <a:r>
              <a:rPr lang="en-US" altLang="zh-TW" sz="1400" dirty="0">
                <a:solidFill>
                  <a:schemeClr val="bg2">
                    <a:lumMod val="50000"/>
                  </a:schemeClr>
                </a:solidFill>
                <a:latin typeface="Cambria Math" panose="02040503050406030204" pitchFamily="18" charset="0"/>
                <a:ea typeface="新細明體" panose="02020500000000000000" pitchFamily="18" charset="-120"/>
              </a:rPr>
              <a:t>+1</a:t>
            </a:r>
            <a:r>
              <a:rPr lang="zh-TW" altLang="en-US" sz="1400" dirty="0">
                <a:solidFill>
                  <a:schemeClr val="bg2">
                    <a:lumMod val="50000"/>
                  </a:schemeClr>
                </a:solidFill>
                <a:latin typeface="新細明體" panose="02020500000000000000" pitchFamily="18" charset="-120"/>
                <a:ea typeface="新細明體" panose="02020500000000000000" pitchFamily="18" charset="-120"/>
              </a:rPr>
              <a:t>之間，所以會使用這兩個代表點做內插，如果複利後剛好落在代表點上，則不用另外處理。後續也會遇到相同的問題皆與此處的處理方式一樣，不再贅述。</a:t>
            </a:r>
            <a:endParaRPr lang="zh-TW" altLang="en-US" sz="1400" dirty="0">
              <a:solidFill>
                <a:schemeClr val="bg2">
                  <a:lumMod val="50000"/>
                </a:schemeClr>
              </a:solidFill>
            </a:endParaRPr>
          </a:p>
        </p:txBody>
      </p:sp>
      <p:sp>
        <p:nvSpPr>
          <p:cNvPr id="10" name="文字方塊 9">
            <a:extLst>
              <a:ext uri="{FF2B5EF4-FFF2-40B4-BE49-F238E27FC236}">
                <a16:creationId xmlns:a16="http://schemas.microsoft.com/office/drawing/2014/main" id="{2A9B36D6-6BF6-4B8A-8F4D-59B07C736D64}"/>
              </a:ext>
            </a:extLst>
          </p:cNvPr>
          <p:cNvSpPr txBox="1"/>
          <p:nvPr/>
        </p:nvSpPr>
        <p:spPr>
          <a:xfrm>
            <a:off x="559295" y="904690"/>
            <a:ext cx="1107996" cy="369332"/>
          </a:xfrm>
          <a:prstGeom prst="rect">
            <a:avLst/>
          </a:prstGeom>
          <a:noFill/>
        </p:spPr>
        <p:txBody>
          <a:bodyPr wrap="none" rtlCol="0">
            <a:spAutoFit/>
          </a:bodyPr>
          <a:lstStyle/>
          <a:p>
            <a:r>
              <a:rPr lang="zh-TW" altLang="en-US" dirty="0"/>
              <a:t>考慮利率</a:t>
            </a:r>
          </a:p>
        </p:txBody>
      </p:sp>
    </p:spTree>
    <p:extLst>
      <p:ext uri="{BB962C8B-B14F-4D97-AF65-F5344CB8AC3E}">
        <p14:creationId xmlns:p14="http://schemas.microsoft.com/office/powerpoint/2010/main" val="114198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4" name="文字方塊 3">
            <a:extLst>
              <a:ext uri="{FF2B5EF4-FFF2-40B4-BE49-F238E27FC236}">
                <a16:creationId xmlns:a16="http://schemas.microsoft.com/office/drawing/2014/main" id="{4104181D-A6EB-4FE8-B55C-A92AEDA97A32}"/>
              </a:ext>
            </a:extLst>
          </p:cNvPr>
          <p:cNvSpPr txBox="1"/>
          <p:nvPr/>
        </p:nvSpPr>
        <p:spPr>
          <a:xfrm>
            <a:off x="1392820" y="559292"/>
            <a:ext cx="4154663" cy="369332"/>
          </a:xfrm>
          <a:prstGeom prst="rect">
            <a:avLst/>
          </a:prstGeom>
          <a:noFill/>
        </p:spPr>
        <p:txBody>
          <a:bodyPr wrap="none" rtlCol="0">
            <a:spAutoFit/>
          </a:bodyPr>
          <a:lstStyle/>
          <a:p>
            <a:r>
              <a:rPr lang="en-US" altLang="zh-TW" dirty="0"/>
              <a:t>--</a:t>
            </a:r>
            <a:r>
              <a:rPr lang="zh-TW" altLang="en-US" dirty="0"/>
              <a:t> 貸款保險金 </a:t>
            </a:r>
            <a:r>
              <a:rPr lang="en-US" altLang="zh-TW" dirty="0" err="1"/>
              <a:t>Mortage</a:t>
            </a:r>
            <a:r>
              <a:rPr lang="en-US" altLang="zh-TW" dirty="0"/>
              <a:t> Insurance Premium</a:t>
            </a:r>
            <a:endParaRPr lang="zh-TW" altLang="en-US" dirty="0"/>
          </a:p>
        </p:txBody>
      </p:sp>
      <p:sp>
        <p:nvSpPr>
          <p:cNvPr id="6" name="文字方塊 5">
            <a:extLst>
              <a:ext uri="{FF2B5EF4-FFF2-40B4-BE49-F238E27FC236}">
                <a16:creationId xmlns:a16="http://schemas.microsoft.com/office/drawing/2014/main" id="{6AEE332D-0DA1-4D1E-BC72-522034E65836}"/>
              </a:ext>
            </a:extLst>
          </p:cNvPr>
          <p:cNvSpPr txBox="1"/>
          <p:nvPr/>
        </p:nvSpPr>
        <p:spPr>
          <a:xfrm>
            <a:off x="559295" y="1200532"/>
            <a:ext cx="1984839" cy="338554"/>
          </a:xfrm>
          <a:prstGeom prst="rect">
            <a:avLst/>
          </a:prstGeom>
          <a:noFill/>
        </p:spPr>
        <p:txBody>
          <a:bodyPr wrap="none" rtlCol="0">
            <a:spAutoFit/>
          </a:bodyPr>
          <a:lstStyle/>
          <a:p>
            <a:r>
              <a:rPr lang="zh-TW" altLang="en-US" sz="1600" dirty="0"/>
              <a:t>考慮夫妻存活狀況 </a:t>
            </a:r>
            <a:r>
              <a:rPr lang="en-US" altLang="zh-TW" sz="1600" dirty="0"/>
              <a:t>P</a:t>
            </a:r>
            <a:endParaRPr lang="en-US" altLang="zh-TW" dirty="0"/>
          </a:p>
        </p:txBody>
      </p:sp>
      <p:sp>
        <p:nvSpPr>
          <p:cNvPr id="10" name="矩形 9">
            <a:extLst>
              <a:ext uri="{FF2B5EF4-FFF2-40B4-BE49-F238E27FC236}">
                <a16:creationId xmlns:a16="http://schemas.microsoft.com/office/drawing/2014/main" id="{8465E907-E312-4ED2-B03A-92D5BEC4FA05}"/>
              </a:ext>
            </a:extLst>
          </p:cNvPr>
          <p:cNvSpPr/>
          <p:nvPr/>
        </p:nvSpPr>
        <p:spPr>
          <a:xfrm>
            <a:off x="1392820" y="2102976"/>
            <a:ext cx="9406359"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加入夫妻共保之後，需要再增加第四個維度夫妻存活狀況</a:t>
            </a:r>
            <a:r>
              <a:rPr lang="en-US" altLang="zh-TW" dirty="0">
                <a:solidFill>
                  <a:srgbClr val="000000"/>
                </a:solidFill>
                <a:latin typeface="Calibri" panose="020F0502020204030204" pitchFamily="34" charset="0"/>
                <a:ea typeface="新細明體" panose="02020500000000000000" pitchFamily="18" charset="-120"/>
              </a:rPr>
              <a:t>p</a:t>
            </a:r>
            <a:r>
              <a:rPr lang="zh-TW" altLang="en-US" dirty="0">
                <a:solidFill>
                  <a:srgbClr val="000000"/>
                </a:solidFill>
                <a:latin typeface="新細明體" panose="02020500000000000000" pitchFamily="18" charset="-120"/>
                <a:ea typeface="新細明體" panose="02020500000000000000" pitchFamily="18" charset="-120"/>
              </a:rPr>
              <a:t>。因為貸款保險金在計算上會有當期保費加上未來折現，需要考慮當期以及下一期的存活狀況。</a:t>
            </a:r>
            <a:endParaRPr lang="zh-TW" altLang="en-US" dirty="0"/>
          </a:p>
        </p:txBody>
      </p:sp>
      <p:sp>
        <p:nvSpPr>
          <p:cNvPr id="11" name="文字方塊 10">
            <a:extLst>
              <a:ext uri="{FF2B5EF4-FFF2-40B4-BE49-F238E27FC236}">
                <a16:creationId xmlns:a16="http://schemas.microsoft.com/office/drawing/2014/main" id="{65FA0F38-0D93-49E5-8201-D1C707F0B895}"/>
              </a:ext>
            </a:extLst>
          </p:cNvPr>
          <p:cNvSpPr txBox="1"/>
          <p:nvPr/>
        </p:nvSpPr>
        <p:spPr>
          <a:xfrm>
            <a:off x="1755005" y="3611373"/>
            <a:ext cx="1800493" cy="646331"/>
          </a:xfrm>
          <a:prstGeom prst="rect">
            <a:avLst/>
          </a:prstGeom>
          <a:noFill/>
        </p:spPr>
        <p:txBody>
          <a:bodyPr wrap="none" rtlCol="0">
            <a:spAutoFit/>
          </a:bodyPr>
          <a:lstStyle/>
          <a:p>
            <a:r>
              <a:rPr lang="zh-TW" altLang="en-US" dirty="0"/>
              <a:t>本期雙方皆存活</a:t>
            </a:r>
            <a:endParaRPr lang="en-US" altLang="zh-TW" dirty="0"/>
          </a:p>
          <a:p>
            <a:r>
              <a:rPr lang="en-US" altLang="zh-TW" dirty="0"/>
              <a:t>P=1</a:t>
            </a:r>
            <a:endParaRPr lang="zh-TW" altLang="en-US" dirty="0"/>
          </a:p>
        </p:txBody>
      </p:sp>
      <p:cxnSp>
        <p:nvCxnSpPr>
          <p:cNvPr id="13" name="直線接點 12">
            <a:extLst>
              <a:ext uri="{FF2B5EF4-FFF2-40B4-BE49-F238E27FC236}">
                <a16:creationId xmlns:a16="http://schemas.microsoft.com/office/drawing/2014/main" id="{568100A6-8366-405B-A9B8-1F2D9DD7DAD6}"/>
              </a:ext>
            </a:extLst>
          </p:cNvPr>
          <p:cNvCxnSpPr>
            <a:cxnSpLocks/>
          </p:cNvCxnSpPr>
          <p:nvPr/>
        </p:nvCxnSpPr>
        <p:spPr>
          <a:xfrm flipH="1">
            <a:off x="3753568" y="3469090"/>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376E4233-9BB8-40B3-B98F-4E6EC322B1BB}"/>
              </a:ext>
            </a:extLst>
          </p:cNvPr>
          <p:cNvCxnSpPr>
            <a:cxnSpLocks/>
          </p:cNvCxnSpPr>
          <p:nvPr/>
        </p:nvCxnSpPr>
        <p:spPr>
          <a:xfrm>
            <a:off x="3753568" y="3796039"/>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D383773B-C257-4FA9-96DB-29439BE796CD}"/>
              </a:ext>
            </a:extLst>
          </p:cNvPr>
          <p:cNvCxnSpPr>
            <a:cxnSpLocks/>
          </p:cNvCxnSpPr>
          <p:nvPr/>
        </p:nvCxnSpPr>
        <p:spPr>
          <a:xfrm>
            <a:off x="3753568" y="3796039"/>
            <a:ext cx="67133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EE20B4CD-233A-4F50-B06D-C9A7FC4ADBF7}"/>
              </a:ext>
            </a:extLst>
          </p:cNvPr>
          <p:cNvSpPr txBox="1"/>
          <p:nvPr/>
        </p:nvSpPr>
        <p:spPr>
          <a:xfrm>
            <a:off x="4521973" y="3181054"/>
            <a:ext cx="2438488" cy="369332"/>
          </a:xfrm>
          <a:prstGeom prst="rect">
            <a:avLst/>
          </a:prstGeom>
          <a:noFill/>
        </p:spPr>
        <p:txBody>
          <a:bodyPr wrap="none" rtlCol="0">
            <a:spAutoFit/>
          </a:bodyPr>
          <a:lstStyle/>
          <a:p>
            <a:r>
              <a:rPr lang="zh-TW" altLang="en-US" dirty="0"/>
              <a:t>下一期雙方皆存活</a:t>
            </a:r>
            <a:r>
              <a:rPr lang="en-US" altLang="zh-TW" dirty="0"/>
              <a:t>p=1</a:t>
            </a:r>
            <a:endParaRPr lang="zh-TW" altLang="en-US" dirty="0"/>
          </a:p>
        </p:txBody>
      </p:sp>
      <p:sp>
        <p:nvSpPr>
          <p:cNvPr id="24" name="文字方塊 23">
            <a:extLst>
              <a:ext uri="{FF2B5EF4-FFF2-40B4-BE49-F238E27FC236}">
                <a16:creationId xmlns:a16="http://schemas.microsoft.com/office/drawing/2014/main" id="{67412E2E-BE06-4A51-846C-7E5782A94C16}"/>
              </a:ext>
            </a:extLst>
          </p:cNvPr>
          <p:cNvSpPr txBox="1"/>
          <p:nvPr/>
        </p:nvSpPr>
        <p:spPr>
          <a:xfrm>
            <a:off x="4515709" y="3970883"/>
            <a:ext cx="2207656" cy="369332"/>
          </a:xfrm>
          <a:prstGeom prst="rect">
            <a:avLst/>
          </a:prstGeom>
          <a:noFill/>
        </p:spPr>
        <p:txBody>
          <a:bodyPr wrap="none" rtlCol="0">
            <a:spAutoFit/>
          </a:bodyPr>
          <a:lstStyle/>
          <a:p>
            <a:r>
              <a:rPr lang="zh-TW" altLang="en-US" dirty="0"/>
              <a:t>下一期僅夫存活</a:t>
            </a:r>
            <a:r>
              <a:rPr lang="en-US" altLang="zh-TW" dirty="0"/>
              <a:t>p=3</a:t>
            </a:r>
            <a:endParaRPr lang="zh-TW" altLang="en-US" dirty="0"/>
          </a:p>
        </p:txBody>
      </p:sp>
      <p:sp>
        <p:nvSpPr>
          <p:cNvPr id="25" name="文字方塊 24">
            <a:extLst>
              <a:ext uri="{FF2B5EF4-FFF2-40B4-BE49-F238E27FC236}">
                <a16:creationId xmlns:a16="http://schemas.microsoft.com/office/drawing/2014/main" id="{B0379FFE-DE90-4E1B-A9CC-FB30596EA022}"/>
              </a:ext>
            </a:extLst>
          </p:cNvPr>
          <p:cNvSpPr txBox="1"/>
          <p:nvPr/>
        </p:nvSpPr>
        <p:spPr>
          <a:xfrm>
            <a:off x="4515709" y="3564165"/>
            <a:ext cx="2207656" cy="369332"/>
          </a:xfrm>
          <a:prstGeom prst="rect">
            <a:avLst/>
          </a:prstGeom>
          <a:noFill/>
        </p:spPr>
        <p:txBody>
          <a:bodyPr wrap="none" rtlCol="0">
            <a:spAutoFit/>
          </a:bodyPr>
          <a:lstStyle/>
          <a:p>
            <a:r>
              <a:rPr lang="zh-TW" altLang="en-US" dirty="0"/>
              <a:t>下一期僅妻存活</a:t>
            </a:r>
            <a:r>
              <a:rPr lang="en-US" altLang="zh-TW" dirty="0"/>
              <a:t>p=2</a:t>
            </a:r>
            <a:endParaRPr lang="zh-TW" altLang="en-US" dirty="0"/>
          </a:p>
        </p:txBody>
      </p:sp>
      <p:cxnSp>
        <p:nvCxnSpPr>
          <p:cNvPr id="28" name="直線接點 27">
            <a:extLst>
              <a:ext uri="{FF2B5EF4-FFF2-40B4-BE49-F238E27FC236}">
                <a16:creationId xmlns:a16="http://schemas.microsoft.com/office/drawing/2014/main" id="{72A658BA-56FA-4762-8B6F-764BBB99DCB0}"/>
              </a:ext>
            </a:extLst>
          </p:cNvPr>
          <p:cNvCxnSpPr>
            <a:cxnSpLocks/>
          </p:cNvCxnSpPr>
          <p:nvPr/>
        </p:nvCxnSpPr>
        <p:spPr>
          <a:xfrm>
            <a:off x="3376948" y="5702263"/>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8AD6C7DB-20DA-4B42-906C-DFF4E7E3FC87}"/>
              </a:ext>
            </a:extLst>
          </p:cNvPr>
          <p:cNvSpPr txBox="1"/>
          <p:nvPr/>
        </p:nvSpPr>
        <p:spPr>
          <a:xfrm>
            <a:off x="1690451" y="5517597"/>
            <a:ext cx="1569660" cy="646331"/>
          </a:xfrm>
          <a:prstGeom prst="rect">
            <a:avLst/>
          </a:prstGeom>
          <a:noFill/>
        </p:spPr>
        <p:txBody>
          <a:bodyPr wrap="none" rtlCol="0">
            <a:spAutoFit/>
          </a:bodyPr>
          <a:lstStyle/>
          <a:p>
            <a:r>
              <a:rPr lang="zh-TW" altLang="en-US" dirty="0"/>
              <a:t>本期僅夫存活</a:t>
            </a:r>
            <a:endParaRPr lang="en-US" altLang="zh-TW" dirty="0"/>
          </a:p>
          <a:p>
            <a:r>
              <a:rPr lang="en-US" altLang="zh-TW" dirty="0"/>
              <a:t>P=3</a:t>
            </a:r>
          </a:p>
        </p:txBody>
      </p:sp>
      <p:sp>
        <p:nvSpPr>
          <p:cNvPr id="30" name="文字方塊 29">
            <a:extLst>
              <a:ext uri="{FF2B5EF4-FFF2-40B4-BE49-F238E27FC236}">
                <a16:creationId xmlns:a16="http://schemas.microsoft.com/office/drawing/2014/main" id="{CCDC46BD-9118-46E5-BC32-FEB556D54A52}"/>
              </a:ext>
            </a:extLst>
          </p:cNvPr>
          <p:cNvSpPr txBox="1"/>
          <p:nvPr/>
        </p:nvSpPr>
        <p:spPr>
          <a:xfrm>
            <a:off x="1690451" y="4760712"/>
            <a:ext cx="1569660" cy="646331"/>
          </a:xfrm>
          <a:prstGeom prst="rect">
            <a:avLst/>
          </a:prstGeom>
          <a:noFill/>
        </p:spPr>
        <p:txBody>
          <a:bodyPr wrap="none" rtlCol="0">
            <a:spAutoFit/>
          </a:bodyPr>
          <a:lstStyle/>
          <a:p>
            <a:r>
              <a:rPr lang="zh-TW" altLang="en-US" dirty="0"/>
              <a:t>本期僅妻存活</a:t>
            </a:r>
            <a:endParaRPr lang="en-US" altLang="zh-TW" dirty="0"/>
          </a:p>
          <a:p>
            <a:r>
              <a:rPr lang="en-US" altLang="zh-TW" dirty="0"/>
              <a:t>P=2</a:t>
            </a:r>
            <a:endParaRPr lang="zh-TW" altLang="en-US" dirty="0"/>
          </a:p>
        </p:txBody>
      </p:sp>
      <p:cxnSp>
        <p:nvCxnSpPr>
          <p:cNvPr id="32" name="直線接點 31">
            <a:extLst>
              <a:ext uri="{FF2B5EF4-FFF2-40B4-BE49-F238E27FC236}">
                <a16:creationId xmlns:a16="http://schemas.microsoft.com/office/drawing/2014/main" id="{3A99E9E8-0F2D-4082-B280-5FC449AD1E26}"/>
              </a:ext>
            </a:extLst>
          </p:cNvPr>
          <p:cNvCxnSpPr>
            <a:cxnSpLocks/>
          </p:cNvCxnSpPr>
          <p:nvPr/>
        </p:nvCxnSpPr>
        <p:spPr>
          <a:xfrm>
            <a:off x="3376948" y="4950881"/>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5260055F-9B1D-4EC2-8601-C42EA7E80C93}"/>
              </a:ext>
            </a:extLst>
          </p:cNvPr>
          <p:cNvSpPr txBox="1"/>
          <p:nvPr/>
        </p:nvSpPr>
        <p:spPr>
          <a:xfrm>
            <a:off x="4477184" y="5517597"/>
            <a:ext cx="2207656" cy="369332"/>
          </a:xfrm>
          <a:prstGeom prst="rect">
            <a:avLst/>
          </a:prstGeom>
          <a:noFill/>
        </p:spPr>
        <p:txBody>
          <a:bodyPr wrap="none" rtlCol="0">
            <a:spAutoFit/>
          </a:bodyPr>
          <a:lstStyle/>
          <a:p>
            <a:r>
              <a:rPr lang="zh-TW" altLang="en-US" dirty="0"/>
              <a:t>下一期僅夫存活</a:t>
            </a:r>
            <a:r>
              <a:rPr lang="en-US" altLang="zh-TW" dirty="0"/>
              <a:t>p=5</a:t>
            </a:r>
            <a:endParaRPr lang="zh-TW" altLang="en-US" dirty="0"/>
          </a:p>
        </p:txBody>
      </p:sp>
      <p:sp>
        <p:nvSpPr>
          <p:cNvPr id="34" name="文字方塊 33">
            <a:extLst>
              <a:ext uri="{FF2B5EF4-FFF2-40B4-BE49-F238E27FC236}">
                <a16:creationId xmlns:a16="http://schemas.microsoft.com/office/drawing/2014/main" id="{D896CDD2-32B3-449B-A7C7-28921F65D3AD}"/>
              </a:ext>
            </a:extLst>
          </p:cNvPr>
          <p:cNvSpPr txBox="1"/>
          <p:nvPr/>
        </p:nvSpPr>
        <p:spPr>
          <a:xfrm>
            <a:off x="4477184" y="4760712"/>
            <a:ext cx="2207656" cy="369332"/>
          </a:xfrm>
          <a:prstGeom prst="rect">
            <a:avLst/>
          </a:prstGeom>
          <a:noFill/>
        </p:spPr>
        <p:txBody>
          <a:bodyPr wrap="none" rtlCol="0">
            <a:spAutoFit/>
          </a:bodyPr>
          <a:lstStyle/>
          <a:p>
            <a:r>
              <a:rPr lang="zh-TW" altLang="en-US" dirty="0"/>
              <a:t>下一期僅妻存活</a:t>
            </a:r>
            <a:r>
              <a:rPr lang="en-US" altLang="zh-TW" dirty="0"/>
              <a:t>p=4</a:t>
            </a:r>
            <a:endParaRPr lang="zh-TW" altLang="en-US" dirty="0"/>
          </a:p>
        </p:txBody>
      </p:sp>
      <p:sp>
        <p:nvSpPr>
          <p:cNvPr id="35" name="文字方塊 34">
            <a:extLst>
              <a:ext uri="{FF2B5EF4-FFF2-40B4-BE49-F238E27FC236}">
                <a16:creationId xmlns:a16="http://schemas.microsoft.com/office/drawing/2014/main" id="{9C2FF1F0-993D-4D01-8939-6B4510A53214}"/>
              </a:ext>
            </a:extLst>
          </p:cNvPr>
          <p:cNvSpPr txBox="1"/>
          <p:nvPr/>
        </p:nvSpPr>
        <p:spPr>
          <a:xfrm>
            <a:off x="1327851" y="3629976"/>
            <a:ext cx="362600" cy="369332"/>
          </a:xfrm>
          <a:prstGeom prst="rect">
            <a:avLst/>
          </a:prstGeom>
          <a:noFill/>
        </p:spPr>
        <p:txBody>
          <a:bodyPr wrap="none" rtlCol="0">
            <a:spAutoFit/>
          </a:bodyPr>
          <a:lstStyle/>
          <a:p>
            <a:r>
              <a:rPr lang="en-US" altLang="zh-TW" dirty="0"/>
              <a:t>1.</a:t>
            </a:r>
            <a:endParaRPr lang="zh-TW" altLang="en-US" dirty="0"/>
          </a:p>
        </p:txBody>
      </p:sp>
      <p:sp>
        <p:nvSpPr>
          <p:cNvPr id="36" name="文字方塊 35">
            <a:extLst>
              <a:ext uri="{FF2B5EF4-FFF2-40B4-BE49-F238E27FC236}">
                <a16:creationId xmlns:a16="http://schemas.microsoft.com/office/drawing/2014/main" id="{00A7CAEB-492F-4884-BDC8-4CE7B1F89958}"/>
              </a:ext>
            </a:extLst>
          </p:cNvPr>
          <p:cNvSpPr txBox="1"/>
          <p:nvPr/>
        </p:nvSpPr>
        <p:spPr>
          <a:xfrm>
            <a:off x="1304691" y="5040335"/>
            <a:ext cx="362600" cy="369332"/>
          </a:xfrm>
          <a:prstGeom prst="rect">
            <a:avLst/>
          </a:prstGeom>
          <a:noFill/>
        </p:spPr>
        <p:txBody>
          <a:bodyPr wrap="square" rtlCol="0">
            <a:spAutoFit/>
          </a:bodyPr>
          <a:lstStyle/>
          <a:p>
            <a:r>
              <a:rPr lang="en-US" altLang="zh-TW" dirty="0"/>
              <a:t>2.</a:t>
            </a:r>
            <a:endParaRPr lang="zh-TW" altLang="en-US" dirty="0"/>
          </a:p>
        </p:txBody>
      </p:sp>
      <p:sp>
        <p:nvSpPr>
          <p:cNvPr id="37" name="文字方塊 36">
            <a:extLst>
              <a:ext uri="{FF2B5EF4-FFF2-40B4-BE49-F238E27FC236}">
                <a16:creationId xmlns:a16="http://schemas.microsoft.com/office/drawing/2014/main" id="{250CEF36-34A3-46BF-BFC1-4839F3574AC2}"/>
              </a:ext>
            </a:extLst>
          </p:cNvPr>
          <p:cNvSpPr txBox="1"/>
          <p:nvPr/>
        </p:nvSpPr>
        <p:spPr>
          <a:xfrm>
            <a:off x="559295" y="878229"/>
            <a:ext cx="1107996" cy="369332"/>
          </a:xfrm>
          <a:prstGeom prst="rect">
            <a:avLst/>
          </a:prstGeom>
          <a:noFill/>
        </p:spPr>
        <p:txBody>
          <a:bodyPr wrap="none" rtlCol="0">
            <a:spAutoFit/>
          </a:bodyPr>
          <a:lstStyle/>
          <a:p>
            <a:r>
              <a:rPr lang="zh-TW" altLang="en-US" dirty="0"/>
              <a:t>考慮利率</a:t>
            </a:r>
          </a:p>
        </p:txBody>
      </p:sp>
      <p:pic>
        <p:nvPicPr>
          <p:cNvPr id="38" name="圖片 37">
            <a:extLst>
              <a:ext uri="{FF2B5EF4-FFF2-40B4-BE49-F238E27FC236}">
                <a16:creationId xmlns:a16="http://schemas.microsoft.com/office/drawing/2014/main" id="{CDF0A066-2B27-41AC-8865-FDEDE5306939}"/>
              </a:ext>
            </a:extLst>
          </p:cNvPr>
          <p:cNvPicPr>
            <a:picLocks noChangeAspect="1"/>
          </p:cNvPicPr>
          <p:nvPr/>
        </p:nvPicPr>
        <p:blipFill>
          <a:blip r:embed="rId2"/>
          <a:stretch>
            <a:fillRect/>
          </a:stretch>
        </p:blipFill>
        <p:spPr>
          <a:xfrm>
            <a:off x="6814174" y="3151273"/>
            <a:ext cx="4834073" cy="2922382"/>
          </a:xfrm>
          <a:prstGeom prst="rect">
            <a:avLst/>
          </a:prstGeom>
        </p:spPr>
      </p:pic>
      <p:sp>
        <p:nvSpPr>
          <p:cNvPr id="39" name="文字方塊 38">
            <a:extLst>
              <a:ext uri="{FF2B5EF4-FFF2-40B4-BE49-F238E27FC236}">
                <a16:creationId xmlns:a16="http://schemas.microsoft.com/office/drawing/2014/main" id="{C5285747-4DCC-400C-A239-1DF387E586E4}"/>
              </a:ext>
            </a:extLst>
          </p:cNvPr>
          <p:cNvSpPr txBox="1"/>
          <p:nvPr/>
        </p:nvSpPr>
        <p:spPr>
          <a:xfrm>
            <a:off x="7266316" y="5812045"/>
            <a:ext cx="1710725" cy="523220"/>
          </a:xfrm>
          <a:prstGeom prst="rect">
            <a:avLst/>
          </a:prstGeom>
          <a:noFill/>
        </p:spPr>
        <p:txBody>
          <a:bodyPr wrap="none" rtlCol="0">
            <a:spAutoFit/>
          </a:bodyPr>
          <a:lstStyle/>
          <a:p>
            <a:r>
              <a:rPr lang="zh-TW" altLang="en-US" sz="1400" dirty="0">
                <a:solidFill>
                  <a:schemeClr val="bg2">
                    <a:lumMod val="50000"/>
                  </a:schemeClr>
                </a:solidFill>
              </a:rPr>
              <a:t>僅妻存活，</a:t>
            </a:r>
            <a:r>
              <a:rPr lang="en-US" altLang="zh-TW" sz="1400" dirty="0">
                <a:solidFill>
                  <a:schemeClr val="bg2">
                    <a:lumMod val="50000"/>
                  </a:schemeClr>
                </a:solidFill>
              </a:rPr>
              <a:t>P</a:t>
            </a:r>
            <a:r>
              <a:rPr lang="zh-TW" altLang="en-US" sz="1400" dirty="0">
                <a:solidFill>
                  <a:schemeClr val="bg2">
                    <a:lumMod val="50000"/>
                  </a:schemeClr>
                </a:solidFill>
              </a:rPr>
              <a:t>為偶數</a:t>
            </a:r>
            <a:endParaRPr lang="en-US" altLang="zh-TW" sz="1400" dirty="0">
              <a:solidFill>
                <a:schemeClr val="bg2">
                  <a:lumMod val="50000"/>
                </a:schemeClr>
              </a:solidFill>
            </a:endParaRPr>
          </a:p>
          <a:p>
            <a:r>
              <a:rPr lang="zh-TW" altLang="en-US" sz="1400" dirty="0">
                <a:solidFill>
                  <a:schemeClr val="bg2">
                    <a:lumMod val="50000"/>
                  </a:schemeClr>
                </a:solidFill>
              </a:rPr>
              <a:t>僅夫存活，</a:t>
            </a:r>
            <a:r>
              <a:rPr lang="en-US" altLang="zh-TW" sz="1400" dirty="0">
                <a:solidFill>
                  <a:schemeClr val="bg2">
                    <a:lumMod val="50000"/>
                  </a:schemeClr>
                </a:solidFill>
              </a:rPr>
              <a:t>P</a:t>
            </a:r>
            <a:r>
              <a:rPr lang="zh-TW" altLang="en-US" sz="1400" dirty="0">
                <a:solidFill>
                  <a:schemeClr val="bg2">
                    <a:lumMod val="50000"/>
                  </a:schemeClr>
                </a:solidFill>
              </a:rPr>
              <a:t>為奇數</a:t>
            </a:r>
          </a:p>
        </p:txBody>
      </p:sp>
    </p:spTree>
    <p:extLst>
      <p:ext uri="{BB962C8B-B14F-4D97-AF65-F5344CB8AC3E}">
        <p14:creationId xmlns:p14="http://schemas.microsoft.com/office/powerpoint/2010/main" val="248564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4" name="文字方塊 3">
            <a:extLst>
              <a:ext uri="{FF2B5EF4-FFF2-40B4-BE49-F238E27FC236}">
                <a16:creationId xmlns:a16="http://schemas.microsoft.com/office/drawing/2014/main" id="{4104181D-A6EB-4FE8-B55C-A92AEDA97A32}"/>
              </a:ext>
            </a:extLst>
          </p:cNvPr>
          <p:cNvSpPr txBox="1"/>
          <p:nvPr/>
        </p:nvSpPr>
        <p:spPr>
          <a:xfrm>
            <a:off x="1443990" y="549230"/>
            <a:ext cx="4154663" cy="369332"/>
          </a:xfrm>
          <a:prstGeom prst="rect">
            <a:avLst/>
          </a:prstGeom>
          <a:noFill/>
        </p:spPr>
        <p:txBody>
          <a:bodyPr wrap="none" rtlCol="0">
            <a:spAutoFit/>
          </a:bodyPr>
          <a:lstStyle/>
          <a:p>
            <a:r>
              <a:rPr lang="en-US" altLang="zh-TW" dirty="0"/>
              <a:t>--</a:t>
            </a:r>
            <a:r>
              <a:rPr lang="zh-TW" altLang="en-US" dirty="0"/>
              <a:t> 貸款保險金 </a:t>
            </a:r>
            <a:r>
              <a:rPr lang="en-US" altLang="zh-TW" dirty="0" err="1"/>
              <a:t>Mortage</a:t>
            </a:r>
            <a:r>
              <a:rPr lang="en-US" altLang="zh-TW" dirty="0"/>
              <a:t> Insurance Premium</a:t>
            </a:r>
            <a:endParaRPr lang="zh-TW" altLang="en-US" dirty="0"/>
          </a:p>
        </p:txBody>
      </p:sp>
      <p:sp>
        <p:nvSpPr>
          <p:cNvPr id="12" name="文字方塊 11">
            <a:extLst>
              <a:ext uri="{FF2B5EF4-FFF2-40B4-BE49-F238E27FC236}">
                <a16:creationId xmlns:a16="http://schemas.microsoft.com/office/drawing/2014/main" id="{BB9546D2-3D1A-404E-B3B0-A04E5CF29DBB}"/>
              </a:ext>
            </a:extLst>
          </p:cNvPr>
          <p:cNvSpPr txBox="1"/>
          <p:nvPr/>
        </p:nvSpPr>
        <p:spPr>
          <a:xfrm>
            <a:off x="559295" y="1173516"/>
            <a:ext cx="1984839" cy="338554"/>
          </a:xfrm>
          <a:prstGeom prst="rect">
            <a:avLst/>
          </a:prstGeom>
          <a:noFill/>
        </p:spPr>
        <p:txBody>
          <a:bodyPr wrap="none" rtlCol="0">
            <a:spAutoFit/>
          </a:bodyPr>
          <a:lstStyle/>
          <a:p>
            <a:r>
              <a:rPr lang="zh-TW" altLang="en-US" sz="1600" dirty="0"/>
              <a:t>考慮夫妻存活狀況 </a:t>
            </a:r>
            <a:r>
              <a:rPr lang="en-US" altLang="zh-TW" sz="1600" dirty="0"/>
              <a:t>P</a:t>
            </a:r>
            <a:endParaRPr lang="en-US" altLang="zh-TW" dirty="0"/>
          </a:p>
        </p:txBody>
      </p:sp>
      <p:sp>
        <p:nvSpPr>
          <p:cNvPr id="13" name="文字方塊 12">
            <a:extLst>
              <a:ext uri="{FF2B5EF4-FFF2-40B4-BE49-F238E27FC236}">
                <a16:creationId xmlns:a16="http://schemas.microsoft.com/office/drawing/2014/main" id="{8C3549D0-2F3F-479D-908A-B550C9733CDD}"/>
              </a:ext>
            </a:extLst>
          </p:cNvPr>
          <p:cNvSpPr txBox="1"/>
          <p:nvPr/>
        </p:nvSpPr>
        <p:spPr>
          <a:xfrm>
            <a:off x="1900083" y="2398964"/>
            <a:ext cx="2321469" cy="369332"/>
          </a:xfrm>
          <a:prstGeom prst="rect">
            <a:avLst/>
          </a:prstGeom>
          <a:noFill/>
        </p:spPr>
        <p:txBody>
          <a:bodyPr wrap="none" rtlCol="0">
            <a:spAutoFit/>
          </a:bodyPr>
          <a:lstStyle/>
          <a:p>
            <a:r>
              <a:rPr lang="zh-TW" altLang="en-US" dirty="0"/>
              <a:t>本期雙方皆存活</a:t>
            </a:r>
            <a:r>
              <a:rPr lang="en-US" altLang="zh-TW" dirty="0"/>
              <a:t>(P=1)</a:t>
            </a:r>
            <a:endParaRPr lang="zh-TW" altLang="en-US" dirty="0"/>
          </a:p>
        </p:txBody>
      </p:sp>
      <p:cxnSp>
        <p:nvCxnSpPr>
          <p:cNvPr id="14" name="直線接點 13">
            <a:extLst>
              <a:ext uri="{FF2B5EF4-FFF2-40B4-BE49-F238E27FC236}">
                <a16:creationId xmlns:a16="http://schemas.microsoft.com/office/drawing/2014/main" id="{3B3AECD5-8BA5-42F6-85C9-5A8084D7DFCF}"/>
              </a:ext>
            </a:extLst>
          </p:cNvPr>
          <p:cNvCxnSpPr>
            <a:cxnSpLocks/>
          </p:cNvCxnSpPr>
          <p:nvPr/>
        </p:nvCxnSpPr>
        <p:spPr>
          <a:xfrm flipH="1">
            <a:off x="4393661" y="2266745"/>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A595EEAF-8467-44C9-B4DF-36A2F277F8F1}"/>
              </a:ext>
            </a:extLst>
          </p:cNvPr>
          <p:cNvCxnSpPr>
            <a:cxnSpLocks/>
          </p:cNvCxnSpPr>
          <p:nvPr/>
        </p:nvCxnSpPr>
        <p:spPr>
          <a:xfrm>
            <a:off x="4393661" y="2593694"/>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06452DC6-302A-48D4-8825-1C25AB760EEB}"/>
              </a:ext>
            </a:extLst>
          </p:cNvPr>
          <p:cNvCxnSpPr>
            <a:cxnSpLocks/>
          </p:cNvCxnSpPr>
          <p:nvPr/>
        </p:nvCxnSpPr>
        <p:spPr>
          <a:xfrm>
            <a:off x="4393661" y="2593694"/>
            <a:ext cx="67133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67A0F141-7C3D-4769-A67F-05D649B62794}"/>
              </a:ext>
            </a:extLst>
          </p:cNvPr>
          <p:cNvSpPr txBox="1"/>
          <p:nvPr/>
        </p:nvSpPr>
        <p:spPr>
          <a:xfrm>
            <a:off x="5162066" y="1978709"/>
            <a:ext cx="2438488" cy="369332"/>
          </a:xfrm>
          <a:prstGeom prst="rect">
            <a:avLst/>
          </a:prstGeom>
          <a:noFill/>
        </p:spPr>
        <p:txBody>
          <a:bodyPr wrap="none" rtlCol="0">
            <a:spAutoFit/>
          </a:bodyPr>
          <a:lstStyle/>
          <a:p>
            <a:r>
              <a:rPr lang="zh-TW" altLang="en-US" dirty="0"/>
              <a:t>下一期</a:t>
            </a:r>
            <a:r>
              <a:rPr lang="zh-TW" altLang="en-US" dirty="0">
                <a:solidFill>
                  <a:schemeClr val="accent2"/>
                </a:solidFill>
              </a:rPr>
              <a:t>雙方皆存活</a:t>
            </a:r>
            <a:r>
              <a:rPr lang="en-US" altLang="zh-TW" dirty="0">
                <a:solidFill>
                  <a:schemeClr val="accent2"/>
                </a:solidFill>
              </a:rPr>
              <a:t>p=1</a:t>
            </a:r>
            <a:endParaRPr lang="zh-TW" altLang="en-US" dirty="0">
              <a:solidFill>
                <a:schemeClr val="accent2"/>
              </a:solidFill>
            </a:endParaRPr>
          </a:p>
        </p:txBody>
      </p:sp>
      <p:sp>
        <p:nvSpPr>
          <p:cNvPr id="18" name="文字方塊 17">
            <a:extLst>
              <a:ext uri="{FF2B5EF4-FFF2-40B4-BE49-F238E27FC236}">
                <a16:creationId xmlns:a16="http://schemas.microsoft.com/office/drawing/2014/main" id="{34B19CD1-8B1D-47E1-B76E-536C84405A71}"/>
              </a:ext>
            </a:extLst>
          </p:cNvPr>
          <p:cNvSpPr txBox="1"/>
          <p:nvPr/>
        </p:nvSpPr>
        <p:spPr>
          <a:xfrm>
            <a:off x="5162066" y="2387836"/>
            <a:ext cx="2207656" cy="369332"/>
          </a:xfrm>
          <a:prstGeom prst="rect">
            <a:avLst/>
          </a:prstGeom>
          <a:noFill/>
        </p:spPr>
        <p:txBody>
          <a:bodyPr wrap="none" rtlCol="0">
            <a:spAutoFit/>
          </a:bodyPr>
          <a:lstStyle/>
          <a:p>
            <a:r>
              <a:rPr lang="zh-TW" altLang="en-US" dirty="0"/>
              <a:t>下一期</a:t>
            </a:r>
            <a:r>
              <a:rPr lang="zh-TW" altLang="en-US" dirty="0">
                <a:solidFill>
                  <a:schemeClr val="accent1"/>
                </a:solidFill>
              </a:rPr>
              <a:t>僅妻存活</a:t>
            </a:r>
            <a:r>
              <a:rPr lang="en-US" altLang="zh-TW" dirty="0">
                <a:solidFill>
                  <a:schemeClr val="accent1"/>
                </a:solidFill>
              </a:rPr>
              <a:t>p=2</a:t>
            </a:r>
            <a:endParaRPr lang="zh-TW" altLang="en-US" dirty="0">
              <a:solidFill>
                <a:srgbClr val="00B050"/>
              </a:solidFill>
            </a:endParaRPr>
          </a:p>
        </p:txBody>
      </p:sp>
      <p:sp>
        <p:nvSpPr>
          <p:cNvPr id="19" name="文字方塊 18">
            <a:extLst>
              <a:ext uri="{FF2B5EF4-FFF2-40B4-BE49-F238E27FC236}">
                <a16:creationId xmlns:a16="http://schemas.microsoft.com/office/drawing/2014/main" id="{C9107ED6-9D2F-4E2C-B952-E30C8E8C09CE}"/>
              </a:ext>
            </a:extLst>
          </p:cNvPr>
          <p:cNvSpPr txBox="1"/>
          <p:nvPr/>
        </p:nvSpPr>
        <p:spPr>
          <a:xfrm>
            <a:off x="5162066" y="2796963"/>
            <a:ext cx="2207656" cy="369332"/>
          </a:xfrm>
          <a:prstGeom prst="rect">
            <a:avLst/>
          </a:prstGeom>
          <a:noFill/>
        </p:spPr>
        <p:txBody>
          <a:bodyPr wrap="none" rtlCol="0">
            <a:spAutoFit/>
          </a:bodyPr>
          <a:lstStyle/>
          <a:p>
            <a:r>
              <a:rPr lang="zh-TW" altLang="en-US" dirty="0"/>
              <a:t>下一期</a:t>
            </a:r>
            <a:r>
              <a:rPr lang="zh-TW" altLang="en-US" dirty="0">
                <a:solidFill>
                  <a:srgbClr val="00B050"/>
                </a:solidFill>
              </a:rPr>
              <a:t>僅夫存活</a:t>
            </a:r>
            <a:r>
              <a:rPr lang="en-US" altLang="zh-TW" dirty="0">
                <a:solidFill>
                  <a:srgbClr val="00B050"/>
                </a:solidFill>
              </a:rPr>
              <a:t>p=3</a:t>
            </a:r>
            <a:endParaRPr lang="zh-TW" altLang="en-US" dirty="0">
              <a:solidFill>
                <a:schemeClr val="accent1"/>
              </a:solidFill>
            </a:endParaRPr>
          </a:p>
        </p:txBody>
      </p:sp>
      <p:sp>
        <p:nvSpPr>
          <p:cNvPr id="20" name="文字方塊 19">
            <a:extLst>
              <a:ext uri="{FF2B5EF4-FFF2-40B4-BE49-F238E27FC236}">
                <a16:creationId xmlns:a16="http://schemas.microsoft.com/office/drawing/2014/main" id="{7CA90958-AE7C-4EDE-9751-81FBA5744AC4}"/>
              </a:ext>
            </a:extLst>
          </p:cNvPr>
          <p:cNvSpPr txBox="1"/>
          <p:nvPr/>
        </p:nvSpPr>
        <p:spPr>
          <a:xfrm>
            <a:off x="1182791" y="2417567"/>
            <a:ext cx="362600" cy="369332"/>
          </a:xfrm>
          <a:prstGeom prst="rect">
            <a:avLst/>
          </a:prstGeom>
          <a:noFill/>
        </p:spPr>
        <p:txBody>
          <a:bodyPr wrap="none" rtlCol="0">
            <a:spAutoFit/>
          </a:bodyPr>
          <a:lstStyle/>
          <a:p>
            <a:r>
              <a:rPr lang="en-US" altLang="zh-TW" dirty="0"/>
              <a:t>1.</a:t>
            </a:r>
            <a:endParaRPr lang="zh-TW" altLang="en-US" dirty="0"/>
          </a:p>
        </p:txBody>
      </p:sp>
      <p:sp>
        <p:nvSpPr>
          <p:cNvPr id="21" name="矩形 20">
            <a:extLst>
              <a:ext uri="{FF2B5EF4-FFF2-40B4-BE49-F238E27FC236}">
                <a16:creationId xmlns:a16="http://schemas.microsoft.com/office/drawing/2014/main" id="{3AA17458-07A3-47FC-B652-DF4F81DE3AA1}"/>
              </a:ext>
            </a:extLst>
          </p:cNvPr>
          <p:cNvSpPr/>
          <p:nvPr/>
        </p:nvSpPr>
        <p:spPr>
          <a:xfrm>
            <a:off x="1419077" y="3545690"/>
            <a:ext cx="4172937" cy="369332"/>
          </a:xfrm>
          <a:prstGeom prst="rect">
            <a:avLst/>
          </a:prstGeom>
        </p:spPr>
        <p:txBody>
          <a:bodyPr wrap="none">
            <a:spAutoFit/>
          </a:bodyPr>
          <a:lstStyle/>
          <a:p>
            <a:r>
              <a:rPr lang="zh-TW" altLang="en-US" dirty="0">
                <a:solidFill>
                  <a:srgbClr val="000000"/>
                </a:solidFill>
                <a:latin typeface="Cambria Math" panose="02040503050406030204" pitchFamily="18" charset="0"/>
              </a:rPr>
              <a:t>𝑀𝐼𝑃</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,1</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000000"/>
                </a:solidFill>
                <a:latin typeface="新細明體" panose="02020500000000000000" pitchFamily="18" charset="-120"/>
                <a:ea typeface="新細明體" panose="02020500000000000000" pitchFamily="18" charset="-120"/>
              </a:rPr>
              <a:t>當期保費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未來保費折現</a:t>
            </a:r>
            <a:endParaRPr lang="en-US" altLang="zh-TW" dirty="0">
              <a:solidFill>
                <a:srgbClr val="000000"/>
              </a:solidFill>
              <a:latin typeface="新細明體" panose="02020500000000000000" pitchFamily="18" charset="-120"/>
              <a:ea typeface="新細明體" panose="02020500000000000000" pitchFamily="18" charset="-120"/>
            </a:endParaRPr>
          </a:p>
        </p:txBody>
      </p:sp>
      <mc:AlternateContent xmlns:mc="http://schemas.openxmlformats.org/markup-compatibility/2006">
        <mc:Choice xmlns:a14="http://schemas.microsoft.com/office/drawing/2010/main" Requires="a14">
          <p:sp>
            <p:nvSpPr>
              <p:cNvPr id="22" name="矩形 21">
                <a:extLst>
                  <a:ext uri="{FF2B5EF4-FFF2-40B4-BE49-F238E27FC236}">
                    <a16:creationId xmlns:a16="http://schemas.microsoft.com/office/drawing/2014/main" id="{23F5DCA8-530F-4965-AEAC-A274D9179857}"/>
                  </a:ext>
                </a:extLst>
              </p:cNvPr>
              <p:cNvSpPr/>
              <p:nvPr/>
            </p:nvSpPr>
            <p:spPr>
              <a:xfrm>
                <a:off x="2506274" y="4098067"/>
                <a:ext cx="2655792" cy="547714"/>
              </a:xfrm>
              <a:prstGeom prst="rect">
                <a:avLst/>
              </a:prstGeom>
            </p:spPr>
            <p:txBody>
              <a:bodyPr wrap="none">
                <a:spAutoFit/>
              </a:bodyPr>
              <a:lstStyle/>
              <a:p>
                <a:r>
                  <a:rPr lang="en-US" altLang="zh-TW" dirty="0">
                    <a:solidFill>
                      <a:schemeClr val="tx1"/>
                    </a:solidFill>
                    <a:latin typeface="Cambria Math" panose="02040503050406030204" pitchFamily="18" charset="0"/>
                    <a:ea typeface="新細明體" panose="02020500000000000000" pitchFamily="18" charset="-120"/>
                  </a:rPr>
                  <a:t>=</a:t>
                </a:r>
                <a:r>
                  <a:rPr lang="zh-TW" altLang="en-US" dirty="0">
                    <a:solidFill>
                      <a:schemeClr val="tx1"/>
                    </a:solidFill>
                    <a:latin typeface="Cambria Math" panose="02040503050406030204" pitchFamily="18" charset="0"/>
                    <a:ea typeface="新細明體" panose="02020500000000000000" pitchFamily="18" charset="-120"/>
                  </a:rPr>
                  <a:t>  𝜋</a:t>
                </a:r>
                <a:r>
                  <a:rPr lang="en-US" altLang="zh-TW" dirty="0">
                    <a:solidFill>
                      <a:schemeClr val="tx1"/>
                    </a:solidFill>
                    <a:latin typeface="Cambria Math" panose="02040503050406030204" pitchFamily="18" charset="0"/>
                    <a:ea typeface="新細明體" panose="02020500000000000000" pitchFamily="18" charset="-120"/>
                  </a:rPr>
                  <a:t>Δ</a:t>
                </a:r>
                <a:r>
                  <a:rPr lang="zh-TW" altLang="en-US" dirty="0">
                    <a:solidFill>
                      <a:schemeClr val="tx1"/>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i="1">
                            <a:solidFill>
                              <a:schemeClr val="tx1"/>
                            </a:solidFill>
                            <a:latin typeface="Cambria Math" panose="02040503050406030204" pitchFamily="18" charset="0"/>
                          </a:rPr>
                        </m:ctrlPr>
                      </m:fPr>
                      <m:num>
                        <m:r>
                          <m:rPr>
                            <m:nor/>
                          </m:rPr>
                          <a:rPr lang="zh-TW" altLang="el-GR" dirty="0">
                            <a:solidFill>
                              <a:schemeClr val="tx1"/>
                            </a:solidFill>
                            <a:latin typeface="Cambria Math" panose="02040503050406030204" pitchFamily="18" charset="0"/>
                            <a:ea typeface="新細明體" panose="02020500000000000000" pitchFamily="18" charset="-120"/>
                          </a:rPr>
                          <m:t>𝐿</m:t>
                        </m:r>
                        <m:r>
                          <m:rPr>
                            <m:nor/>
                          </m:rPr>
                          <a:rPr lang="zh-TW" altLang="el-GR" baseline="-25000" dirty="0">
                            <a:solidFill>
                              <a:schemeClr val="tx1"/>
                            </a:solidFill>
                            <a:latin typeface="Cambria Math" panose="02040503050406030204" pitchFamily="18" charset="0"/>
                            <a:ea typeface="新細明體" panose="02020500000000000000" pitchFamily="18" charset="-120"/>
                          </a:rPr>
                          <m:t>𝑡</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𝑛</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𝑜</m:t>
                        </m:r>
                        <m:r>
                          <m:rPr>
                            <m:nor/>
                          </m:rPr>
                          <a:rPr lang="en-US" altLang="zh-TW" b="0" i="0" baseline="-25000" dirty="0" smtClean="0">
                            <a:solidFill>
                              <a:schemeClr val="tx1"/>
                            </a:solidFill>
                            <a:latin typeface="Cambria Math" panose="02040503050406030204" pitchFamily="18" charset="0"/>
                            <a:ea typeface="新細明體" panose="02020500000000000000" pitchFamily="18" charset="-120"/>
                          </a:rPr>
                          <m:t>,1</m:t>
                        </m:r>
                        <m:r>
                          <m:rPr>
                            <m:nor/>
                          </m:rPr>
                          <a:rPr lang="en-US" altLang="zh-TW" baseline="-25000"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𝑚𝐻</m:t>
                        </m:r>
                        <m:r>
                          <m:rPr>
                            <m:nor/>
                          </m:rPr>
                          <a:rPr lang="el-GR" altLang="zh-TW" baseline="-25000" dirty="0">
                            <a:solidFill>
                              <a:schemeClr val="tx1"/>
                            </a:solidFill>
                            <a:latin typeface="Cambria Math" panose="02040503050406030204" pitchFamily="18" charset="0"/>
                            <a:ea typeface="新細明體" panose="02020500000000000000" pitchFamily="18" charset="-120"/>
                          </a:rPr>
                          <m:t>0</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num>
                      <m:den>
                        <m:r>
                          <m:rPr>
                            <m:nor/>
                          </m:rPr>
                          <a:rPr lang="el-GR" altLang="zh-TW" dirty="0">
                            <a:solidFill>
                              <a:schemeClr val="tx1"/>
                            </a:solidFill>
                            <a:latin typeface="Cambria Math" panose="02040503050406030204" pitchFamily="18" charset="0"/>
                            <a:ea typeface="新細明體" panose="02020500000000000000" pitchFamily="18" charset="-120"/>
                          </a:rPr>
                          <m:t>1</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𝜋</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den>
                    </m:f>
                  </m:oMath>
                </a14:m>
                <a:endParaRPr lang="zh-TW" altLang="en-US" dirty="0">
                  <a:solidFill>
                    <a:schemeClr val="tx1"/>
                  </a:solidFill>
                </a:endParaRPr>
              </a:p>
            </p:txBody>
          </p:sp>
        </mc:Choice>
        <mc:Fallback>
          <p:sp>
            <p:nvSpPr>
              <p:cNvPr id="22" name="矩形 21">
                <a:extLst>
                  <a:ext uri="{FF2B5EF4-FFF2-40B4-BE49-F238E27FC236}">
                    <a16:creationId xmlns:a16="http://schemas.microsoft.com/office/drawing/2014/main" id="{23F5DCA8-530F-4965-AEAC-A274D9179857}"/>
                  </a:ext>
                </a:extLst>
              </p:cNvPr>
              <p:cNvSpPr>
                <a:spLocks noRot="1" noChangeAspect="1" noMove="1" noResize="1" noEditPoints="1" noAdjustHandles="1" noChangeArrowheads="1" noChangeShapeType="1" noTextEdit="1"/>
              </p:cNvSpPr>
              <p:nvPr/>
            </p:nvSpPr>
            <p:spPr>
              <a:xfrm>
                <a:off x="2506274" y="4098067"/>
                <a:ext cx="2655792" cy="547714"/>
              </a:xfrm>
              <a:prstGeom prst="rect">
                <a:avLst/>
              </a:prstGeom>
              <a:blipFill>
                <a:blip r:embed="rId2"/>
                <a:stretch>
                  <a:fillRect l="-1835" b="-3333"/>
                </a:stretch>
              </a:blipFill>
            </p:spPr>
            <p:txBody>
              <a:bodyPr/>
              <a:lstStyle/>
              <a:p>
                <a:r>
                  <a:rPr lang="zh-TW" altLang="en-US">
                    <a:noFill/>
                  </a:rPr>
                  <a:t> </a:t>
                </a:r>
              </a:p>
            </p:txBody>
          </p:sp>
        </mc:Fallback>
      </mc:AlternateContent>
      <p:sp>
        <p:nvSpPr>
          <p:cNvPr id="23" name="矩形 22">
            <a:extLst>
              <a:ext uri="{FF2B5EF4-FFF2-40B4-BE49-F238E27FC236}">
                <a16:creationId xmlns:a16="http://schemas.microsoft.com/office/drawing/2014/main" id="{7C3494BA-A65D-423B-9D90-D6EAE8B7A56D}"/>
              </a:ext>
            </a:extLst>
          </p:cNvPr>
          <p:cNvSpPr/>
          <p:nvPr/>
        </p:nvSpPr>
        <p:spPr>
          <a:xfrm>
            <a:off x="2631653" y="4733276"/>
            <a:ext cx="9220036" cy="1246495"/>
          </a:xfrm>
          <a:prstGeom prst="rect">
            <a:avLst/>
          </a:prstGeom>
        </p:spPr>
        <p:txBody>
          <a:bodyPr wrap="square">
            <a:spAutoFit/>
          </a:bodyPr>
          <a:lstStyle/>
          <a:p>
            <a:r>
              <a:rPr lang="el-GR" altLang="zh-TW" sz="2000" b="0" i="0" u="none" strike="noStrike" baseline="0" dirty="0">
                <a:solidFill>
                  <a:srgbClr val="000000"/>
                </a:solidFill>
                <a:latin typeface="Cambria Math" panose="02040503050406030204" pitchFamily="18" charset="0"/>
              </a:rPr>
              <a:t>+</a:t>
            </a:r>
            <a:r>
              <a:rPr lang="zh-TW" altLang="el-GR" sz="2000" b="0" i="0" u="none" strike="noStrike" baseline="0" dirty="0">
                <a:solidFill>
                  <a:schemeClr val="accent2"/>
                </a:solidFill>
                <a:latin typeface="Cambria Math" panose="02040503050406030204" pitchFamily="18" charset="0"/>
              </a:rPr>
              <a:t>𝑃</a:t>
            </a:r>
            <a:r>
              <a:rPr lang="zh-TW" altLang="el-GR" sz="1200" dirty="0">
                <a:solidFill>
                  <a:schemeClr val="accent2"/>
                </a:solidFill>
                <a:latin typeface="Cambria Math" panose="02040503050406030204" pitchFamily="18" charset="0"/>
              </a:rPr>
              <a:t>𝑡</a:t>
            </a:r>
            <a:r>
              <a:rPr lang="el-GR" altLang="zh-TW" sz="1200" dirty="0">
                <a:solidFill>
                  <a:schemeClr val="accent2"/>
                </a:solidFill>
                <a:latin typeface="Cambria Math" panose="02040503050406030204" pitchFamily="18" charset="0"/>
              </a:rPr>
              <a:t>+1</a:t>
            </a:r>
            <a:r>
              <a:rPr lang="en-US" altLang="zh-TW" sz="2000" b="0" i="0" u="none" strike="noStrike" baseline="30000" dirty="0">
                <a:solidFill>
                  <a:schemeClr val="accent2"/>
                </a:solidFill>
                <a:latin typeface="Cambria Math" panose="02040503050406030204" pitchFamily="18" charset="0"/>
              </a:rPr>
              <a:t> W </a:t>
            </a:r>
            <a:r>
              <a:rPr lang="zh-TW" altLang="el-GR" sz="2000" b="0" i="0" u="none" strike="noStrike" baseline="0" dirty="0">
                <a:solidFill>
                  <a:schemeClr val="accent2"/>
                </a:solidFill>
                <a:latin typeface="Cambria Math" panose="02040503050406030204" pitchFamily="18" charset="0"/>
              </a:rPr>
              <a:t>𝑃</a:t>
            </a:r>
            <a:r>
              <a:rPr lang="zh-TW" altLang="el-GR" sz="1200" dirty="0">
                <a:solidFill>
                  <a:schemeClr val="accent2"/>
                </a:solidFill>
                <a:latin typeface="Cambria Math" panose="02040503050406030204" pitchFamily="18" charset="0"/>
              </a:rPr>
              <a:t>𝑡</a:t>
            </a:r>
            <a:r>
              <a:rPr lang="el-GR" altLang="zh-TW" sz="1200" dirty="0">
                <a:solidFill>
                  <a:schemeClr val="accent2"/>
                </a:solidFill>
                <a:latin typeface="Cambria Math" panose="02040503050406030204" pitchFamily="18" charset="0"/>
              </a:rPr>
              <a:t>+1</a:t>
            </a:r>
            <a:r>
              <a:rPr lang="en-US" altLang="zh-TW" sz="2000" b="0" i="0" u="none" strike="noStrike" baseline="30000" dirty="0">
                <a:solidFill>
                  <a:schemeClr val="accent2"/>
                </a:solidFill>
                <a:latin typeface="Cambria Math" panose="02040503050406030204" pitchFamily="18" charset="0"/>
                <a:ea typeface="新細明體" panose="02020500000000000000" pitchFamily="18" charset="-120"/>
              </a:rPr>
              <a:t>M </a:t>
            </a:r>
            <a:r>
              <a:rPr lang="zh-TW" altLang="el-GR" sz="2000" b="0" i="0" u="none" strike="noStrike" baseline="0" dirty="0">
                <a:solidFill>
                  <a:srgbClr val="000000"/>
                </a:solidFill>
                <a:latin typeface="Cambria Math" panose="02040503050406030204" pitchFamily="18" charset="0"/>
              </a:rPr>
              <a:t>𝑒</a:t>
            </a:r>
            <a:r>
              <a:rPr lang="el-GR" altLang="zh-TW" baseline="30000" dirty="0">
                <a:solidFill>
                  <a:srgbClr val="000000"/>
                </a:solidFill>
                <a:latin typeface="Cambria Math" panose="02040503050406030204" pitchFamily="18" charset="0"/>
              </a:rPr>
              <a:t>−</a:t>
            </a:r>
            <a:r>
              <a:rPr lang="zh-TW" altLang="el-GR" baseline="30000" dirty="0">
                <a:solidFill>
                  <a:srgbClr val="000000"/>
                </a:solidFill>
                <a:latin typeface="Cambria Math" panose="02040503050406030204" pitchFamily="18" charset="0"/>
              </a:rPr>
              <a:t>𝑟</a:t>
            </a:r>
            <a:r>
              <a:rPr lang="zh-TW" altLang="el-GR" sz="1600" b="0" i="0" u="none" strike="noStrike" baseline="30000" dirty="0">
                <a:solidFill>
                  <a:srgbClr val="000000"/>
                </a:solidFill>
                <a:latin typeface="Cambria Math" panose="02040503050406030204" pitchFamily="18" charset="0"/>
              </a:rPr>
              <a:t>𝑡</a:t>
            </a:r>
            <a:r>
              <a:rPr lang="el-GR" altLang="zh-TW" sz="1600" b="0" i="0" u="none" strike="noStrike" baseline="30000" dirty="0">
                <a:solidFill>
                  <a:srgbClr val="000000"/>
                </a:solidFill>
                <a:latin typeface="Cambria Math" panose="02040503050406030204" pitchFamily="18" charset="0"/>
              </a:rPr>
              <a:t>,</a:t>
            </a:r>
            <a:r>
              <a:rPr lang="zh-TW" altLang="el-GR" sz="1600" b="0" i="0" u="none" strike="noStrike" baseline="30000" dirty="0">
                <a:solidFill>
                  <a:srgbClr val="000000"/>
                </a:solidFill>
                <a:latin typeface="Cambria Math" panose="02040503050406030204" pitchFamily="18" charset="0"/>
              </a:rPr>
              <a:t>𝑛</a:t>
            </a:r>
            <a:r>
              <a:rPr lang="el-GR" altLang="zh-TW" baseline="30000" dirty="0">
                <a:solidFill>
                  <a:srgbClr val="000000"/>
                </a:solidFill>
                <a:latin typeface="新細明體" panose="02020500000000000000" pitchFamily="18" charset="-120"/>
                <a:ea typeface="新細明體" panose="02020500000000000000" pitchFamily="18" charset="-120"/>
              </a:rPr>
              <a:t>Δ</a:t>
            </a:r>
            <a:r>
              <a:rPr lang="zh-TW" altLang="el-GR" baseline="30000" dirty="0">
                <a:solidFill>
                  <a:srgbClr val="000000"/>
                </a:solidFill>
                <a:latin typeface="Cambria Math" panose="02040503050406030204" pitchFamily="18" charset="0"/>
                <a:ea typeface="新細明體" panose="02020500000000000000" pitchFamily="18" charset="-120"/>
              </a:rPr>
              <a:t>𝑡</a:t>
            </a:r>
            <a:r>
              <a:rPr lang="zh-TW" altLang="en-US" baseline="300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𝑢</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+1,∗,1</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𝑚</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𝑑</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1,∗,1</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endParaRPr lang="en-US" altLang="zh-TW" sz="2000" dirty="0">
              <a:solidFill>
                <a:srgbClr val="000000"/>
              </a:solidFill>
              <a:latin typeface="Cambria Math" panose="02040503050406030204" pitchFamily="18" charset="0"/>
              <a:ea typeface="新細明體" panose="02020500000000000000" pitchFamily="18" charset="-120"/>
            </a:endParaRPr>
          </a:p>
          <a:p>
            <a:endParaRPr lang="en-US" altLang="zh-TW" sz="800" b="0" i="0" u="none" strike="noStrike" baseline="0" dirty="0">
              <a:solidFill>
                <a:srgbClr val="000000"/>
              </a:solidFill>
              <a:latin typeface="Cambria Math" panose="02040503050406030204" pitchFamily="18" charset="0"/>
              <a:ea typeface="新細明體" panose="02020500000000000000" pitchFamily="18" charset="-120"/>
            </a:endParaRPr>
          </a:p>
          <a:p>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chemeClr val="accent1"/>
                </a:solidFill>
                <a:latin typeface="Cambria Math" panose="02040503050406030204" pitchFamily="18" charset="0"/>
                <a:ea typeface="新細明體" panose="02020500000000000000" pitchFamily="18" charset="-120"/>
              </a:rPr>
              <a:t>𝑃</a:t>
            </a:r>
            <a:r>
              <a:rPr lang="zh-TW" altLang="el-GR" sz="1200" dirty="0">
                <a:solidFill>
                  <a:schemeClr val="accent1"/>
                </a:solidFill>
                <a:latin typeface="Cambria Math" panose="02040503050406030204" pitchFamily="18" charset="0"/>
                <a:ea typeface="新細明體" panose="02020500000000000000" pitchFamily="18" charset="-120"/>
              </a:rPr>
              <a:t>𝑡</a:t>
            </a:r>
            <a:r>
              <a:rPr lang="el-GR" altLang="zh-TW" sz="1200" dirty="0">
                <a:solidFill>
                  <a:schemeClr val="accent1"/>
                </a:solidFill>
                <a:latin typeface="Cambria Math" panose="02040503050406030204" pitchFamily="18" charset="0"/>
                <a:ea typeface="新細明體" panose="02020500000000000000" pitchFamily="18" charset="-120"/>
              </a:rPr>
              <a:t>+1</a:t>
            </a:r>
            <a:r>
              <a:rPr lang="en-US" altLang="zh-TW" sz="2000" b="0" i="0" u="none" strike="noStrike" baseline="30000" dirty="0">
                <a:solidFill>
                  <a:schemeClr val="accent1"/>
                </a:solidFill>
                <a:latin typeface="Cambria Math" panose="02040503050406030204" pitchFamily="18" charset="0"/>
              </a:rPr>
              <a:t> W </a:t>
            </a:r>
            <a:r>
              <a:rPr lang="zh-TW" altLang="el-GR" sz="2000" b="0" i="0" u="none" strike="noStrike" baseline="0" dirty="0">
                <a:solidFill>
                  <a:schemeClr val="accent1"/>
                </a:solidFill>
                <a:latin typeface="Cambria Math" panose="02040503050406030204" pitchFamily="18" charset="0"/>
                <a:ea typeface="新細明體" panose="02020500000000000000" pitchFamily="18" charset="-120"/>
              </a:rPr>
              <a:t>𝑄</a:t>
            </a:r>
            <a:r>
              <a:rPr lang="zh-TW" altLang="el-GR" sz="1200" dirty="0">
                <a:solidFill>
                  <a:schemeClr val="accent1"/>
                </a:solidFill>
                <a:latin typeface="Cambria Math" panose="02040503050406030204" pitchFamily="18" charset="0"/>
                <a:ea typeface="新細明體" panose="02020500000000000000" pitchFamily="18" charset="-120"/>
              </a:rPr>
              <a:t>𝑡</a:t>
            </a:r>
            <a:r>
              <a:rPr lang="el-GR" altLang="zh-TW" sz="1200" dirty="0">
                <a:solidFill>
                  <a:schemeClr val="accent1"/>
                </a:solidFill>
                <a:latin typeface="Cambria Math" panose="02040503050406030204" pitchFamily="18" charset="0"/>
                <a:ea typeface="新細明體" panose="02020500000000000000" pitchFamily="18" charset="-120"/>
              </a:rPr>
              <a:t>+1</a:t>
            </a:r>
            <a:r>
              <a:rPr lang="en-US" altLang="zh-TW" sz="2000" b="0" i="0" u="none" strike="noStrike" baseline="30000" dirty="0">
                <a:solidFill>
                  <a:schemeClr val="accent1"/>
                </a:solidFill>
                <a:latin typeface="Cambria Math" panose="02040503050406030204" pitchFamily="18" charset="0"/>
                <a:ea typeface="新細明體" panose="02020500000000000000" pitchFamily="18" charset="-120"/>
              </a:rPr>
              <a:t>M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𝑒</a:t>
            </a:r>
            <a:r>
              <a:rPr lang="el-GR" altLang="zh-TW" baseline="30000" dirty="0">
                <a:solidFill>
                  <a:srgbClr val="000000"/>
                </a:solidFill>
                <a:latin typeface="Cambria Math" panose="02040503050406030204" pitchFamily="18" charset="0"/>
                <a:ea typeface="新細明體" panose="02020500000000000000" pitchFamily="18" charset="-120"/>
              </a:rPr>
              <a:t>−</a:t>
            </a:r>
            <a:r>
              <a:rPr lang="zh-TW" altLang="el-GR" baseline="30000" dirty="0">
                <a:solidFill>
                  <a:srgbClr val="000000"/>
                </a:solidFill>
                <a:latin typeface="Cambria Math" panose="02040503050406030204" pitchFamily="18" charset="0"/>
                <a:ea typeface="新細明體" panose="02020500000000000000" pitchFamily="18" charset="-120"/>
              </a:rPr>
              <a:t>𝑟</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𝑡</a:t>
            </a:r>
            <a:r>
              <a:rPr lang="el-GR" altLang="zh-TW" sz="1400" b="0" i="0" u="none" strike="noStrike" baseline="30000" dirty="0">
                <a:solidFill>
                  <a:srgbClr val="000000"/>
                </a:solidFill>
                <a:latin typeface="Cambria Math" panose="02040503050406030204" pitchFamily="18" charset="0"/>
                <a:ea typeface="新細明體" panose="02020500000000000000" pitchFamily="18" charset="-120"/>
              </a:rPr>
              <a:t>,</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𝑛</a:t>
            </a:r>
            <a:r>
              <a:rPr lang="el-GR" altLang="zh-TW" baseline="30000" dirty="0">
                <a:solidFill>
                  <a:srgbClr val="000000"/>
                </a:solidFill>
                <a:latin typeface="Cambria Math" panose="02040503050406030204" pitchFamily="18" charset="0"/>
                <a:ea typeface="新細明體" panose="02020500000000000000" pitchFamily="18" charset="-120"/>
              </a:rPr>
              <a:t>Δ</a:t>
            </a:r>
            <a:r>
              <a:rPr lang="zh-TW" altLang="el-GR" baseline="30000" dirty="0">
                <a:solidFill>
                  <a:srgbClr val="000000"/>
                </a:solidFill>
                <a:latin typeface="Cambria Math" panose="02040503050406030204" pitchFamily="18" charset="0"/>
                <a:ea typeface="新細明體" panose="02020500000000000000" pitchFamily="18" charset="-120"/>
              </a:rPr>
              <a:t>𝑡</a:t>
            </a:r>
            <a:r>
              <a:rPr lang="zh-TW" altLang="en-US" baseline="300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𝑢</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+1,∗,2</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𝑚</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,∗,2</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𝑑</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1,∗,2</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 </a:t>
            </a:r>
            <a:endParaRPr lang="en-US" altLang="zh-TW" sz="2000" b="0" i="0" u="none" strike="noStrike" baseline="0" dirty="0">
              <a:solidFill>
                <a:srgbClr val="000000"/>
              </a:solidFill>
              <a:latin typeface="Cambria Math" panose="02040503050406030204" pitchFamily="18" charset="0"/>
              <a:ea typeface="新細明體" panose="02020500000000000000" pitchFamily="18" charset="-120"/>
            </a:endParaRPr>
          </a:p>
          <a:p>
            <a:endParaRPr lang="en-US" altLang="zh-TW" sz="700" dirty="0">
              <a:solidFill>
                <a:srgbClr val="000000"/>
              </a:solidFill>
              <a:latin typeface="Cambria Math" panose="02040503050406030204" pitchFamily="18" charset="0"/>
              <a:ea typeface="新細明體" panose="02020500000000000000" pitchFamily="18" charset="-120"/>
            </a:endParaRPr>
          </a:p>
          <a:p>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B050"/>
                </a:solidFill>
                <a:latin typeface="Cambria Math" panose="02040503050406030204" pitchFamily="18" charset="0"/>
                <a:ea typeface="新細明體" panose="02020500000000000000" pitchFamily="18" charset="-120"/>
              </a:rPr>
              <a:t>𝑄</a:t>
            </a:r>
            <a:r>
              <a:rPr lang="zh-TW" altLang="el-GR" sz="1200" dirty="0">
                <a:solidFill>
                  <a:srgbClr val="00B050"/>
                </a:solidFill>
                <a:latin typeface="Cambria Math" panose="02040503050406030204" pitchFamily="18" charset="0"/>
                <a:ea typeface="新細明體" panose="02020500000000000000" pitchFamily="18" charset="-120"/>
              </a:rPr>
              <a:t>𝑡</a:t>
            </a:r>
            <a:r>
              <a:rPr lang="el-GR" altLang="zh-TW" sz="1200" dirty="0">
                <a:solidFill>
                  <a:srgbClr val="00B050"/>
                </a:solidFill>
                <a:latin typeface="Cambria Math" panose="02040503050406030204" pitchFamily="18" charset="0"/>
                <a:ea typeface="新細明體" panose="02020500000000000000" pitchFamily="18" charset="-120"/>
              </a:rPr>
              <a:t>+1</a:t>
            </a:r>
            <a:r>
              <a:rPr lang="en-US" altLang="zh-TW" sz="1200" b="0" i="0" u="none" strike="noStrike" baseline="30000" dirty="0">
                <a:solidFill>
                  <a:srgbClr val="00B050"/>
                </a:solidFill>
                <a:latin typeface="Cambria Math" panose="02040503050406030204" pitchFamily="18" charset="0"/>
              </a:rPr>
              <a:t> </a:t>
            </a:r>
            <a:r>
              <a:rPr lang="en-US" altLang="zh-TW" sz="2000" b="0" i="0" u="none" strike="noStrike" baseline="30000" dirty="0">
                <a:solidFill>
                  <a:srgbClr val="00B050"/>
                </a:solidFill>
                <a:latin typeface="Cambria Math" panose="02040503050406030204" pitchFamily="18" charset="0"/>
              </a:rPr>
              <a:t>W </a:t>
            </a:r>
            <a:r>
              <a:rPr lang="zh-TW" altLang="el-GR" sz="2000" b="0" i="0" u="none" strike="noStrike" baseline="0" dirty="0">
                <a:solidFill>
                  <a:srgbClr val="00B050"/>
                </a:solidFill>
                <a:latin typeface="Cambria Math" panose="02040503050406030204" pitchFamily="18" charset="0"/>
                <a:ea typeface="新細明體" panose="02020500000000000000" pitchFamily="18" charset="-120"/>
              </a:rPr>
              <a:t>𝑃</a:t>
            </a:r>
            <a:r>
              <a:rPr lang="zh-TW" altLang="el-GR" sz="1200" dirty="0">
                <a:solidFill>
                  <a:srgbClr val="00B050"/>
                </a:solidFill>
                <a:latin typeface="Cambria Math" panose="02040503050406030204" pitchFamily="18" charset="0"/>
                <a:ea typeface="新細明體" panose="02020500000000000000" pitchFamily="18" charset="-120"/>
              </a:rPr>
              <a:t>𝑡</a:t>
            </a:r>
            <a:r>
              <a:rPr lang="el-GR" altLang="zh-TW" sz="1200" dirty="0">
                <a:solidFill>
                  <a:srgbClr val="00B050"/>
                </a:solidFill>
                <a:latin typeface="Cambria Math" panose="02040503050406030204" pitchFamily="18" charset="0"/>
                <a:ea typeface="新細明體" panose="02020500000000000000" pitchFamily="18" charset="-120"/>
              </a:rPr>
              <a:t>+1</a:t>
            </a:r>
            <a:r>
              <a:rPr lang="en-US" altLang="zh-TW" sz="2000" b="0" i="0" u="none" strike="noStrike" baseline="30000" dirty="0">
                <a:solidFill>
                  <a:srgbClr val="00B050"/>
                </a:solidFill>
                <a:latin typeface="Cambria Math" panose="02040503050406030204" pitchFamily="18" charset="0"/>
                <a:ea typeface="新細明體" panose="02020500000000000000" pitchFamily="18" charset="-120"/>
              </a:rPr>
              <a:t>M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𝑒</a:t>
            </a:r>
            <a:r>
              <a:rPr lang="el-GR" altLang="zh-TW" sz="2000" baseline="30000" dirty="0">
                <a:solidFill>
                  <a:srgbClr val="000000"/>
                </a:solidFill>
                <a:latin typeface="Cambria Math" panose="02040503050406030204" pitchFamily="18" charset="0"/>
                <a:ea typeface="新細明體" panose="02020500000000000000" pitchFamily="18" charset="-120"/>
              </a:rPr>
              <a:t>−</a:t>
            </a:r>
            <a:r>
              <a:rPr lang="zh-TW" altLang="el-GR" sz="2000" baseline="30000" dirty="0">
                <a:solidFill>
                  <a:srgbClr val="000000"/>
                </a:solidFill>
                <a:latin typeface="Cambria Math" panose="02040503050406030204" pitchFamily="18" charset="0"/>
                <a:ea typeface="新細明體" panose="02020500000000000000" pitchFamily="18" charset="-120"/>
              </a:rPr>
              <a:t>𝑟</a:t>
            </a:r>
            <a:r>
              <a:rPr lang="zh-TW" altLang="el-GR" sz="1600" b="0" i="0" u="none" strike="noStrike" baseline="30000" dirty="0">
                <a:solidFill>
                  <a:srgbClr val="000000"/>
                </a:solidFill>
                <a:latin typeface="Cambria Math" panose="02040503050406030204" pitchFamily="18" charset="0"/>
                <a:ea typeface="新細明體" panose="02020500000000000000" pitchFamily="18" charset="-120"/>
              </a:rPr>
              <a:t>𝑡</a:t>
            </a:r>
            <a:r>
              <a:rPr lang="el-GR" altLang="zh-TW" sz="1600" b="0" i="0" u="none" strike="noStrike" baseline="30000" dirty="0">
                <a:solidFill>
                  <a:srgbClr val="000000"/>
                </a:solidFill>
                <a:latin typeface="Cambria Math" panose="02040503050406030204" pitchFamily="18" charset="0"/>
                <a:ea typeface="新細明體" panose="02020500000000000000" pitchFamily="18" charset="-120"/>
              </a:rPr>
              <a:t>,</a:t>
            </a:r>
            <a:r>
              <a:rPr lang="zh-TW" altLang="el-GR" sz="1600" b="0" i="0" u="none" strike="noStrike" baseline="30000" dirty="0">
                <a:solidFill>
                  <a:srgbClr val="000000"/>
                </a:solidFill>
                <a:latin typeface="Cambria Math" panose="02040503050406030204" pitchFamily="18" charset="0"/>
                <a:ea typeface="新細明體" panose="02020500000000000000" pitchFamily="18" charset="-120"/>
              </a:rPr>
              <a:t>𝑛</a:t>
            </a:r>
            <a:r>
              <a:rPr lang="el-GR" altLang="zh-TW" sz="2000" baseline="30000" dirty="0">
                <a:solidFill>
                  <a:srgbClr val="000000"/>
                </a:solidFill>
                <a:latin typeface="Cambria Math" panose="02040503050406030204" pitchFamily="18" charset="0"/>
                <a:ea typeface="新細明體" panose="02020500000000000000" pitchFamily="18" charset="-120"/>
              </a:rPr>
              <a:t>Δ</a:t>
            </a:r>
            <a:r>
              <a:rPr lang="zh-TW" altLang="el-GR" sz="2000" baseline="30000" dirty="0">
                <a:solidFill>
                  <a:srgbClr val="000000"/>
                </a:solidFill>
                <a:latin typeface="Cambria Math" panose="02040503050406030204" pitchFamily="18" charset="0"/>
                <a:ea typeface="新細明體" panose="02020500000000000000" pitchFamily="18" charset="-120"/>
              </a:rPr>
              <a:t>𝑡</a:t>
            </a:r>
            <a:r>
              <a:rPr lang="zh-TW" altLang="en-US" sz="2000" baseline="300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𝑢</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+1,∗,3</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𝑚</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,∗,3</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200" dirty="0">
                <a:solidFill>
                  <a:srgbClr val="000000"/>
                </a:solidFill>
                <a:latin typeface="Cambria Math" panose="02040503050406030204" pitchFamily="18" charset="0"/>
                <a:ea typeface="新細明體" panose="02020500000000000000" pitchFamily="18" charset="-120"/>
              </a:rPr>
              <a:t>𝑑</a:t>
            </a:r>
            <a:r>
              <a:rPr lang="zh-TW" altLang="en-US" sz="120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𝑀𝐼𝑃</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0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200" dirty="0">
                <a:solidFill>
                  <a:srgbClr val="000000"/>
                </a:solidFill>
                <a:latin typeface="Cambria Math" panose="02040503050406030204" pitchFamily="18" charset="0"/>
                <a:ea typeface="新細明體" panose="02020500000000000000" pitchFamily="18" charset="-120"/>
              </a:rPr>
              <a:t>𝑡</a:t>
            </a:r>
            <a:r>
              <a:rPr lang="el-GR" altLang="zh-TW" sz="1200" dirty="0">
                <a:solidFill>
                  <a:srgbClr val="000000"/>
                </a:solidFill>
                <a:latin typeface="Cambria Math" panose="02040503050406030204" pitchFamily="18" charset="0"/>
                <a:ea typeface="新細明體" panose="02020500000000000000" pitchFamily="18" charset="-120"/>
              </a:rPr>
              <a:t>+1,</a:t>
            </a:r>
            <a:r>
              <a:rPr lang="zh-TW" altLang="el-GR" sz="1200" dirty="0">
                <a:solidFill>
                  <a:srgbClr val="000000"/>
                </a:solidFill>
                <a:latin typeface="Cambria Math" panose="02040503050406030204" pitchFamily="18" charset="0"/>
                <a:ea typeface="新細明體" panose="02020500000000000000" pitchFamily="18" charset="-120"/>
              </a:rPr>
              <a:t>𝑛−</a:t>
            </a:r>
            <a:r>
              <a:rPr lang="el-GR" altLang="zh-TW" sz="1200" dirty="0">
                <a:solidFill>
                  <a:srgbClr val="000000"/>
                </a:solidFill>
                <a:latin typeface="Cambria Math" panose="02040503050406030204" pitchFamily="18" charset="0"/>
                <a:ea typeface="新細明體" panose="02020500000000000000" pitchFamily="18" charset="-120"/>
              </a:rPr>
              <a:t>1,∗,3</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0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000" b="0" i="0" u="none" strike="noStrike" baseline="0" dirty="0">
                <a:solidFill>
                  <a:srgbClr val="000000"/>
                </a:solidFill>
                <a:latin typeface="Cambria Math" panose="02040503050406030204" pitchFamily="18" charset="0"/>
                <a:ea typeface="新細明體" panose="02020500000000000000" pitchFamily="18" charset="-120"/>
              </a:rPr>
              <a:t>] </a:t>
            </a:r>
            <a:endParaRPr lang="zh-TW" altLang="en-US" sz="1200" dirty="0"/>
          </a:p>
        </p:txBody>
      </p:sp>
      <p:sp>
        <p:nvSpPr>
          <p:cNvPr id="24" name="文字方塊 23">
            <a:extLst>
              <a:ext uri="{FF2B5EF4-FFF2-40B4-BE49-F238E27FC236}">
                <a16:creationId xmlns:a16="http://schemas.microsoft.com/office/drawing/2014/main" id="{C0307B7D-E3F3-4774-8D90-56CF2FE59F13}"/>
              </a:ext>
            </a:extLst>
          </p:cNvPr>
          <p:cNvSpPr txBox="1"/>
          <p:nvPr/>
        </p:nvSpPr>
        <p:spPr>
          <a:xfrm>
            <a:off x="559295" y="878229"/>
            <a:ext cx="1107996" cy="369332"/>
          </a:xfrm>
          <a:prstGeom prst="rect">
            <a:avLst/>
          </a:prstGeom>
          <a:noFill/>
        </p:spPr>
        <p:txBody>
          <a:bodyPr wrap="none" rtlCol="0">
            <a:spAutoFit/>
          </a:bodyPr>
          <a:lstStyle/>
          <a:p>
            <a:r>
              <a:rPr lang="zh-TW" altLang="en-US" dirty="0"/>
              <a:t>考慮利率</a:t>
            </a:r>
          </a:p>
        </p:txBody>
      </p:sp>
    </p:spTree>
    <p:extLst>
      <p:ext uri="{BB962C8B-B14F-4D97-AF65-F5344CB8AC3E}">
        <p14:creationId xmlns:p14="http://schemas.microsoft.com/office/powerpoint/2010/main" val="197813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939681" cy="369332"/>
          </a:xfrm>
          <a:prstGeom prst="rect">
            <a:avLst/>
          </a:prstGeom>
          <a:noFill/>
        </p:spPr>
        <p:txBody>
          <a:bodyPr wrap="none" rtlCol="0">
            <a:spAutoFit/>
          </a:bodyPr>
          <a:lstStyle/>
          <a:p>
            <a:r>
              <a:rPr lang="zh-TW" altLang="en-US" dirty="0"/>
              <a:t>評價</a:t>
            </a:r>
            <a:r>
              <a:rPr lang="en-US" altLang="zh-TW" dirty="0"/>
              <a:t>RM</a:t>
            </a:r>
            <a:endParaRPr lang="zh-TW" altLang="en-US" dirty="0"/>
          </a:p>
        </p:txBody>
      </p:sp>
      <p:sp>
        <p:nvSpPr>
          <p:cNvPr id="4" name="文字方塊 3">
            <a:extLst>
              <a:ext uri="{FF2B5EF4-FFF2-40B4-BE49-F238E27FC236}">
                <a16:creationId xmlns:a16="http://schemas.microsoft.com/office/drawing/2014/main" id="{4104181D-A6EB-4FE8-B55C-A92AEDA97A32}"/>
              </a:ext>
            </a:extLst>
          </p:cNvPr>
          <p:cNvSpPr txBox="1"/>
          <p:nvPr/>
        </p:nvSpPr>
        <p:spPr>
          <a:xfrm>
            <a:off x="1376041" y="559293"/>
            <a:ext cx="4154663" cy="369332"/>
          </a:xfrm>
          <a:prstGeom prst="rect">
            <a:avLst/>
          </a:prstGeom>
          <a:noFill/>
        </p:spPr>
        <p:txBody>
          <a:bodyPr wrap="none" rtlCol="0">
            <a:spAutoFit/>
          </a:bodyPr>
          <a:lstStyle/>
          <a:p>
            <a:r>
              <a:rPr lang="en-US" altLang="zh-TW" dirty="0"/>
              <a:t>--</a:t>
            </a:r>
            <a:r>
              <a:rPr lang="zh-TW" altLang="en-US" dirty="0"/>
              <a:t> 貸款保險金 </a:t>
            </a:r>
            <a:r>
              <a:rPr lang="en-US" altLang="zh-TW" dirty="0" err="1"/>
              <a:t>Mortage</a:t>
            </a:r>
            <a:r>
              <a:rPr lang="en-US" altLang="zh-TW" dirty="0"/>
              <a:t> Insurance Premium</a:t>
            </a:r>
            <a:endParaRPr lang="zh-TW" altLang="en-US" dirty="0"/>
          </a:p>
        </p:txBody>
      </p:sp>
      <p:sp>
        <p:nvSpPr>
          <p:cNvPr id="12" name="文字方塊 11">
            <a:extLst>
              <a:ext uri="{FF2B5EF4-FFF2-40B4-BE49-F238E27FC236}">
                <a16:creationId xmlns:a16="http://schemas.microsoft.com/office/drawing/2014/main" id="{BB9546D2-3D1A-404E-B3B0-A04E5CF29DBB}"/>
              </a:ext>
            </a:extLst>
          </p:cNvPr>
          <p:cNvSpPr txBox="1"/>
          <p:nvPr/>
        </p:nvSpPr>
        <p:spPr>
          <a:xfrm>
            <a:off x="559295" y="1179364"/>
            <a:ext cx="1984839" cy="338554"/>
          </a:xfrm>
          <a:prstGeom prst="rect">
            <a:avLst/>
          </a:prstGeom>
          <a:noFill/>
        </p:spPr>
        <p:txBody>
          <a:bodyPr wrap="none" rtlCol="0">
            <a:spAutoFit/>
          </a:bodyPr>
          <a:lstStyle/>
          <a:p>
            <a:r>
              <a:rPr lang="zh-TW" altLang="en-US" sz="1600" dirty="0"/>
              <a:t>考慮夫妻存活狀況 </a:t>
            </a:r>
            <a:r>
              <a:rPr lang="en-US" altLang="zh-TW" sz="1600" dirty="0"/>
              <a:t>P</a:t>
            </a:r>
            <a:endParaRPr lang="en-US" altLang="zh-TW" dirty="0"/>
          </a:p>
        </p:txBody>
      </p:sp>
      <p:sp>
        <p:nvSpPr>
          <p:cNvPr id="5" name="文字方塊 4">
            <a:extLst>
              <a:ext uri="{FF2B5EF4-FFF2-40B4-BE49-F238E27FC236}">
                <a16:creationId xmlns:a16="http://schemas.microsoft.com/office/drawing/2014/main" id="{DD7DDC32-117A-409F-9827-E61AB60ACC0C}"/>
              </a:ext>
            </a:extLst>
          </p:cNvPr>
          <p:cNvSpPr txBox="1"/>
          <p:nvPr/>
        </p:nvSpPr>
        <p:spPr>
          <a:xfrm>
            <a:off x="559295" y="878229"/>
            <a:ext cx="1107996" cy="369332"/>
          </a:xfrm>
          <a:prstGeom prst="rect">
            <a:avLst/>
          </a:prstGeom>
          <a:noFill/>
        </p:spPr>
        <p:txBody>
          <a:bodyPr wrap="none" rtlCol="0">
            <a:spAutoFit/>
          </a:bodyPr>
          <a:lstStyle/>
          <a:p>
            <a:r>
              <a:rPr lang="zh-TW" altLang="en-US" dirty="0"/>
              <a:t>考慮利率</a:t>
            </a:r>
          </a:p>
        </p:txBody>
      </p:sp>
      <p:cxnSp>
        <p:nvCxnSpPr>
          <p:cNvPr id="6" name="直線接點 5">
            <a:extLst>
              <a:ext uri="{FF2B5EF4-FFF2-40B4-BE49-F238E27FC236}">
                <a16:creationId xmlns:a16="http://schemas.microsoft.com/office/drawing/2014/main" id="{9354C92C-5ED0-4E5B-8EAE-F0EEAA7204D3}"/>
              </a:ext>
            </a:extLst>
          </p:cNvPr>
          <p:cNvCxnSpPr>
            <a:cxnSpLocks/>
          </p:cNvCxnSpPr>
          <p:nvPr/>
        </p:nvCxnSpPr>
        <p:spPr>
          <a:xfrm>
            <a:off x="3505069" y="2385079"/>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259841AE-3D56-4CB0-8217-1A4CA087DDCC}"/>
              </a:ext>
            </a:extLst>
          </p:cNvPr>
          <p:cNvSpPr txBox="1"/>
          <p:nvPr/>
        </p:nvSpPr>
        <p:spPr>
          <a:xfrm>
            <a:off x="1498976" y="2200413"/>
            <a:ext cx="1976823" cy="369332"/>
          </a:xfrm>
          <a:prstGeom prst="rect">
            <a:avLst/>
          </a:prstGeom>
          <a:noFill/>
        </p:spPr>
        <p:txBody>
          <a:bodyPr wrap="none" rtlCol="0">
            <a:spAutoFit/>
          </a:bodyPr>
          <a:lstStyle/>
          <a:p>
            <a:r>
              <a:rPr lang="zh-TW" altLang="en-US" dirty="0"/>
              <a:t>本期僅夫存活</a:t>
            </a:r>
            <a:r>
              <a:rPr lang="en-US" altLang="zh-TW" dirty="0"/>
              <a:t>p=3</a:t>
            </a:r>
          </a:p>
        </p:txBody>
      </p:sp>
      <p:sp>
        <p:nvSpPr>
          <p:cNvPr id="8" name="文字方塊 7">
            <a:extLst>
              <a:ext uri="{FF2B5EF4-FFF2-40B4-BE49-F238E27FC236}">
                <a16:creationId xmlns:a16="http://schemas.microsoft.com/office/drawing/2014/main" id="{592664C5-8FB5-43BC-97FA-9A8D55F768C8}"/>
              </a:ext>
            </a:extLst>
          </p:cNvPr>
          <p:cNvSpPr txBox="1"/>
          <p:nvPr/>
        </p:nvSpPr>
        <p:spPr>
          <a:xfrm>
            <a:off x="1498976" y="1831081"/>
            <a:ext cx="1976823" cy="369332"/>
          </a:xfrm>
          <a:prstGeom prst="rect">
            <a:avLst/>
          </a:prstGeom>
          <a:noFill/>
        </p:spPr>
        <p:txBody>
          <a:bodyPr wrap="none" rtlCol="0">
            <a:spAutoFit/>
          </a:bodyPr>
          <a:lstStyle/>
          <a:p>
            <a:r>
              <a:rPr lang="zh-TW" altLang="en-US" dirty="0"/>
              <a:t>本期僅妻存活</a:t>
            </a:r>
            <a:r>
              <a:rPr lang="en-US" altLang="zh-TW" dirty="0"/>
              <a:t>p=2</a:t>
            </a:r>
          </a:p>
        </p:txBody>
      </p:sp>
      <p:cxnSp>
        <p:nvCxnSpPr>
          <p:cNvPr id="9" name="直線接點 8">
            <a:extLst>
              <a:ext uri="{FF2B5EF4-FFF2-40B4-BE49-F238E27FC236}">
                <a16:creationId xmlns:a16="http://schemas.microsoft.com/office/drawing/2014/main" id="{CB2614C0-8E4B-43B4-9C11-BCDAAC35B2F2}"/>
              </a:ext>
            </a:extLst>
          </p:cNvPr>
          <p:cNvCxnSpPr>
            <a:cxnSpLocks/>
          </p:cNvCxnSpPr>
          <p:nvPr/>
        </p:nvCxnSpPr>
        <p:spPr>
          <a:xfrm>
            <a:off x="3505069" y="2021250"/>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498A144F-F517-4023-A543-76981B40E783}"/>
              </a:ext>
            </a:extLst>
          </p:cNvPr>
          <p:cNvSpPr txBox="1"/>
          <p:nvPr/>
        </p:nvSpPr>
        <p:spPr>
          <a:xfrm>
            <a:off x="4605305" y="2200413"/>
            <a:ext cx="2207656" cy="369332"/>
          </a:xfrm>
          <a:prstGeom prst="rect">
            <a:avLst/>
          </a:prstGeom>
          <a:noFill/>
        </p:spPr>
        <p:txBody>
          <a:bodyPr wrap="none" rtlCol="0">
            <a:spAutoFit/>
          </a:bodyPr>
          <a:lstStyle/>
          <a:p>
            <a:r>
              <a:rPr lang="zh-TW" altLang="en-US" dirty="0"/>
              <a:t>下一期僅夫存活</a:t>
            </a:r>
            <a:r>
              <a:rPr lang="en-US" altLang="zh-TW" dirty="0"/>
              <a:t>p=5</a:t>
            </a:r>
            <a:endParaRPr lang="zh-TW" altLang="en-US" dirty="0"/>
          </a:p>
        </p:txBody>
      </p:sp>
      <p:sp>
        <p:nvSpPr>
          <p:cNvPr id="11" name="文字方塊 10">
            <a:extLst>
              <a:ext uri="{FF2B5EF4-FFF2-40B4-BE49-F238E27FC236}">
                <a16:creationId xmlns:a16="http://schemas.microsoft.com/office/drawing/2014/main" id="{4D1EF550-F26A-4827-8FB4-D6734F0FD0EC}"/>
              </a:ext>
            </a:extLst>
          </p:cNvPr>
          <p:cNvSpPr txBox="1"/>
          <p:nvPr/>
        </p:nvSpPr>
        <p:spPr>
          <a:xfrm>
            <a:off x="4605305" y="1831081"/>
            <a:ext cx="2207656" cy="369332"/>
          </a:xfrm>
          <a:prstGeom prst="rect">
            <a:avLst/>
          </a:prstGeom>
          <a:noFill/>
        </p:spPr>
        <p:txBody>
          <a:bodyPr wrap="none" rtlCol="0">
            <a:spAutoFit/>
          </a:bodyPr>
          <a:lstStyle/>
          <a:p>
            <a:r>
              <a:rPr lang="zh-TW" altLang="en-US" dirty="0"/>
              <a:t>下一期僅妻存活</a:t>
            </a:r>
            <a:r>
              <a:rPr lang="en-US" altLang="zh-TW" dirty="0"/>
              <a:t>p=4</a:t>
            </a:r>
            <a:endParaRPr lang="zh-TW" altLang="en-US" dirty="0"/>
          </a:p>
        </p:txBody>
      </p:sp>
      <p:sp>
        <p:nvSpPr>
          <p:cNvPr id="13" name="文字方塊 12">
            <a:extLst>
              <a:ext uri="{FF2B5EF4-FFF2-40B4-BE49-F238E27FC236}">
                <a16:creationId xmlns:a16="http://schemas.microsoft.com/office/drawing/2014/main" id="{C58B6FC8-A350-43E7-B410-A0D6166FE2AB}"/>
              </a:ext>
            </a:extLst>
          </p:cNvPr>
          <p:cNvSpPr txBox="1"/>
          <p:nvPr/>
        </p:nvSpPr>
        <p:spPr>
          <a:xfrm>
            <a:off x="1136376" y="2015747"/>
            <a:ext cx="362600" cy="369332"/>
          </a:xfrm>
          <a:prstGeom prst="rect">
            <a:avLst/>
          </a:prstGeom>
          <a:noFill/>
        </p:spPr>
        <p:txBody>
          <a:bodyPr wrap="square" rtlCol="0">
            <a:spAutoFit/>
          </a:bodyPr>
          <a:lstStyle/>
          <a:p>
            <a:r>
              <a:rPr lang="en-US" altLang="zh-TW" dirty="0"/>
              <a:t>2.</a:t>
            </a:r>
            <a:endParaRPr lang="zh-TW" altLang="en-US" dirty="0"/>
          </a:p>
        </p:txBody>
      </p:sp>
      <p:sp>
        <p:nvSpPr>
          <p:cNvPr id="2" name="矩形 1">
            <a:extLst>
              <a:ext uri="{FF2B5EF4-FFF2-40B4-BE49-F238E27FC236}">
                <a16:creationId xmlns:a16="http://schemas.microsoft.com/office/drawing/2014/main" id="{EB0E07B2-C10D-41D7-A572-A3EFCC09E768}"/>
              </a:ext>
            </a:extLst>
          </p:cNvPr>
          <p:cNvSpPr/>
          <p:nvPr/>
        </p:nvSpPr>
        <p:spPr>
          <a:xfrm>
            <a:off x="1498976" y="2702740"/>
            <a:ext cx="9052938" cy="461665"/>
          </a:xfrm>
          <a:prstGeom prst="rect">
            <a:avLst/>
          </a:prstGeom>
        </p:spPr>
        <p:txBody>
          <a:bodyPr wrap="square">
            <a:spAutoFit/>
          </a:bodyPr>
          <a:lstStyle/>
          <a:p>
            <a:r>
              <a:rPr lang="zh-TW" altLang="en-US" sz="1200" dirty="0">
                <a:solidFill>
                  <a:schemeClr val="bg2">
                    <a:lumMod val="50000"/>
                  </a:schemeClr>
                </a:solidFill>
                <a:latin typeface="新細明體" panose="02020500000000000000" pitchFamily="18" charset="-120"/>
                <a:ea typeface="新細明體" panose="02020500000000000000" pitchFamily="18" charset="-120"/>
              </a:rPr>
              <a:t>本期僅單人存活的情況，下一期一定也只會是該人存活，所以計算上與單人投保相同。</a:t>
            </a:r>
            <a:endParaRPr lang="en-US" altLang="zh-TW" sz="1200" dirty="0">
              <a:solidFill>
                <a:schemeClr val="bg2">
                  <a:lumMod val="50000"/>
                </a:schemeClr>
              </a:solidFill>
              <a:latin typeface="新細明體" panose="02020500000000000000" pitchFamily="18" charset="-120"/>
              <a:ea typeface="新細明體" panose="02020500000000000000" pitchFamily="18" charset="-120"/>
            </a:endParaRPr>
          </a:p>
          <a:p>
            <a:r>
              <a:rPr lang="zh-TW" altLang="en-US" sz="1200" dirty="0">
                <a:solidFill>
                  <a:schemeClr val="bg2">
                    <a:lumMod val="50000"/>
                  </a:schemeClr>
                </a:solidFill>
                <a:latin typeface="新細明體" panose="02020500000000000000" pitchFamily="18" charset="-120"/>
                <a:ea typeface="新細明體" panose="02020500000000000000" pitchFamily="18" charset="-120"/>
              </a:rPr>
              <a:t>但是在存活情況的維度，本期的第</a:t>
            </a:r>
            <a:r>
              <a:rPr lang="en-US" altLang="zh-TW" sz="1200" dirty="0">
                <a:solidFill>
                  <a:schemeClr val="bg2">
                    <a:lumMod val="50000"/>
                  </a:schemeClr>
                </a:solidFill>
                <a:latin typeface="Calibri" panose="020F0502020204030204" pitchFamily="34" charset="0"/>
                <a:ea typeface="新細明體" panose="02020500000000000000" pitchFamily="18" charset="-120"/>
              </a:rPr>
              <a:t>p</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個點會接在下一期的第</a:t>
            </a:r>
            <a:r>
              <a:rPr lang="en-US" altLang="zh-TW" sz="1200" dirty="0">
                <a:solidFill>
                  <a:schemeClr val="bg2">
                    <a:lumMod val="50000"/>
                  </a:schemeClr>
                </a:solidFill>
                <a:latin typeface="Calibri" panose="020F0502020204030204" pitchFamily="34" charset="0"/>
                <a:ea typeface="新細明體" panose="02020500000000000000" pitchFamily="18" charset="-120"/>
              </a:rPr>
              <a:t>p+2</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個點。</a:t>
            </a:r>
            <a:endParaRPr lang="zh-TW" altLang="en-US" sz="1200" dirty="0">
              <a:solidFill>
                <a:schemeClr val="bg2">
                  <a:lumMod val="50000"/>
                </a:schemeClr>
              </a:solidFill>
            </a:endParaRPr>
          </a:p>
        </p:txBody>
      </p:sp>
      <p:sp>
        <p:nvSpPr>
          <p:cNvPr id="14" name="矩形 13">
            <a:extLst>
              <a:ext uri="{FF2B5EF4-FFF2-40B4-BE49-F238E27FC236}">
                <a16:creationId xmlns:a16="http://schemas.microsoft.com/office/drawing/2014/main" id="{F8388DD7-76FD-4259-942B-79865AA658F7}"/>
              </a:ext>
            </a:extLst>
          </p:cNvPr>
          <p:cNvSpPr/>
          <p:nvPr/>
        </p:nvSpPr>
        <p:spPr>
          <a:xfrm>
            <a:off x="1498976" y="3508930"/>
            <a:ext cx="4172937" cy="369332"/>
          </a:xfrm>
          <a:prstGeom prst="rect">
            <a:avLst/>
          </a:prstGeom>
        </p:spPr>
        <p:txBody>
          <a:bodyPr wrap="none">
            <a:spAutoFit/>
          </a:bodyPr>
          <a:lstStyle/>
          <a:p>
            <a:r>
              <a:rPr lang="zh-TW" altLang="en-US" dirty="0">
                <a:solidFill>
                  <a:srgbClr val="000000"/>
                </a:solidFill>
                <a:latin typeface="Cambria Math" panose="02040503050406030204" pitchFamily="18" charset="0"/>
              </a:rPr>
              <a:t>𝑀𝐼𝑃</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,1</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000000"/>
                </a:solidFill>
                <a:latin typeface="新細明體" panose="02020500000000000000" pitchFamily="18" charset="-120"/>
                <a:ea typeface="新細明體" panose="02020500000000000000" pitchFamily="18" charset="-120"/>
              </a:rPr>
              <a:t>當期保費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未來保費折現</a:t>
            </a:r>
            <a:endParaRPr lang="en-US" altLang="zh-TW" dirty="0">
              <a:solidFill>
                <a:srgbClr val="000000"/>
              </a:solidFill>
              <a:latin typeface="新細明體" panose="02020500000000000000" pitchFamily="18" charset="-120"/>
              <a:ea typeface="新細明體" panose="02020500000000000000" pitchFamily="18" charset="-120"/>
            </a:endParaRPr>
          </a:p>
        </p:txBody>
      </p:sp>
      <mc:AlternateContent xmlns:mc="http://schemas.openxmlformats.org/markup-compatibility/2006">
        <mc:Choice xmlns:a14="http://schemas.microsoft.com/office/drawing/2010/main" Requires="a14">
          <p:sp>
            <p:nvSpPr>
              <p:cNvPr id="15" name="矩形 14">
                <a:extLst>
                  <a:ext uri="{FF2B5EF4-FFF2-40B4-BE49-F238E27FC236}">
                    <a16:creationId xmlns:a16="http://schemas.microsoft.com/office/drawing/2014/main" id="{34149182-10BB-4954-AC42-3BA1381B5543}"/>
                  </a:ext>
                </a:extLst>
              </p:cNvPr>
              <p:cNvSpPr/>
              <p:nvPr/>
            </p:nvSpPr>
            <p:spPr>
              <a:xfrm>
                <a:off x="2668872" y="3878262"/>
                <a:ext cx="2655792" cy="547714"/>
              </a:xfrm>
              <a:prstGeom prst="rect">
                <a:avLst/>
              </a:prstGeom>
            </p:spPr>
            <p:txBody>
              <a:bodyPr wrap="none">
                <a:spAutoFit/>
              </a:bodyPr>
              <a:lstStyle/>
              <a:p>
                <a:r>
                  <a:rPr lang="en-US" altLang="zh-TW" dirty="0">
                    <a:solidFill>
                      <a:schemeClr val="tx1"/>
                    </a:solidFill>
                    <a:latin typeface="Cambria Math" panose="02040503050406030204" pitchFamily="18" charset="0"/>
                    <a:ea typeface="新細明體" panose="02020500000000000000" pitchFamily="18" charset="-120"/>
                  </a:rPr>
                  <a:t>=</a:t>
                </a:r>
                <a:r>
                  <a:rPr lang="zh-TW" altLang="en-US" dirty="0">
                    <a:solidFill>
                      <a:schemeClr val="tx1"/>
                    </a:solidFill>
                    <a:latin typeface="Cambria Math" panose="02040503050406030204" pitchFamily="18" charset="0"/>
                    <a:ea typeface="新細明體" panose="02020500000000000000" pitchFamily="18" charset="-120"/>
                  </a:rPr>
                  <a:t>  𝜋</a:t>
                </a:r>
                <a:r>
                  <a:rPr lang="en-US" altLang="zh-TW" dirty="0">
                    <a:solidFill>
                      <a:schemeClr val="tx1"/>
                    </a:solidFill>
                    <a:latin typeface="Cambria Math" panose="02040503050406030204" pitchFamily="18" charset="0"/>
                    <a:ea typeface="新細明體" panose="02020500000000000000" pitchFamily="18" charset="-120"/>
                  </a:rPr>
                  <a:t>Δ</a:t>
                </a:r>
                <a:r>
                  <a:rPr lang="zh-TW" altLang="en-US" dirty="0">
                    <a:solidFill>
                      <a:schemeClr val="tx1"/>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i="1">
                            <a:solidFill>
                              <a:schemeClr val="tx1"/>
                            </a:solidFill>
                            <a:latin typeface="Cambria Math" panose="02040503050406030204" pitchFamily="18" charset="0"/>
                          </a:rPr>
                        </m:ctrlPr>
                      </m:fPr>
                      <m:num>
                        <m:r>
                          <m:rPr>
                            <m:nor/>
                          </m:rPr>
                          <a:rPr lang="zh-TW" altLang="el-GR" dirty="0">
                            <a:solidFill>
                              <a:schemeClr val="tx1"/>
                            </a:solidFill>
                            <a:latin typeface="Cambria Math" panose="02040503050406030204" pitchFamily="18" charset="0"/>
                            <a:ea typeface="新細明體" panose="02020500000000000000" pitchFamily="18" charset="-120"/>
                          </a:rPr>
                          <m:t>𝐿</m:t>
                        </m:r>
                        <m:r>
                          <m:rPr>
                            <m:nor/>
                          </m:rPr>
                          <a:rPr lang="zh-TW" altLang="el-GR" baseline="-25000" dirty="0">
                            <a:solidFill>
                              <a:schemeClr val="tx1"/>
                            </a:solidFill>
                            <a:latin typeface="Cambria Math" panose="02040503050406030204" pitchFamily="18" charset="0"/>
                            <a:ea typeface="新細明體" panose="02020500000000000000" pitchFamily="18" charset="-120"/>
                          </a:rPr>
                          <m:t>𝑡</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𝑛</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𝑜</m:t>
                        </m:r>
                        <m:r>
                          <m:rPr>
                            <m:nor/>
                          </m:rPr>
                          <a:rPr lang="en-US" altLang="zh-TW" b="0" i="0" baseline="-25000" dirty="0" smtClean="0">
                            <a:solidFill>
                              <a:schemeClr val="tx1"/>
                            </a:solidFill>
                            <a:latin typeface="Cambria Math" panose="02040503050406030204" pitchFamily="18" charset="0"/>
                            <a:ea typeface="新細明體" panose="02020500000000000000" pitchFamily="18" charset="-120"/>
                          </a:rPr>
                          <m:t>,1</m:t>
                        </m:r>
                        <m:r>
                          <m:rPr>
                            <m:nor/>
                          </m:rPr>
                          <a:rPr lang="en-US" altLang="zh-TW" baseline="-25000"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𝑚𝐻</m:t>
                        </m:r>
                        <m:r>
                          <m:rPr>
                            <m:nor/>
                          </m:rPr>
                          <a:rPr lang="el-GR" altLang="zh-TW" baseline="-25000" dirty="0">
                            <a:solidFill>
                              <a:schemeClr val="tx1"/>
                            </a:solidFill>
                            <a:latin typeface="Cambria Math" panose="02040503050406030204" pitchFamily="18" charset="0"/>
                            <a:ea typeface="新細明體" panose="02020500000000000000" pitchFamily="18" charset="-120"/>
                          </a:rPr>
                          <m:t>0</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num>
                      <m:den>
                        <m:r>
                          <m:rPr>
                            <m:nor/>
                          </m:rPr>
                          <a:rPr lang="el-GR" altLang="zh-TW" dirty="0">
                            <a:solidFill>
                              <a:schemeClr val="tx1"/>
                            </a:solidFill>
                            <a:latin typeface="Cambria Math" panose="02040503050406030204" pitchFamily="18" charset="0"/>
                            <a:ea typeface="新細明體" panose="02020500000000000000" pitchFamily="18" charset="-120"/>
                          </a:rPr>
                          <m:t>1</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𝜋</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den>
                    </m:f>
                  </m:oMath>
                </a14:m>
                <a:endParaRPr lang="zh-TW" altLang="en-US" dirty="0">
                  <a:solidFill>
                    <a:schemeClr val="tx1"/>
                  </a:solidFill>
                </a:endParaRPr>
              </a:p>
            </p:txBody>
          </p:sp>
        </mc:Choice>
        <mc:Fallback>
          <p:sp>
            <p:nvSpPr>
              <p:cNvPr id="15" name="矩形 14">
                <a:extLst>
                  <a:ext uri="{FF2B5EF4-FFF2-40B4-BE49-F238E27FC236}">
                    <a16:creationId xmlns:a16="http://schemas.microsoft.com/office/drawing/2014/main" id="{34149182-10BB-4954-AC42-3BA1381B5543}"/>
                  </a:ext>
                </a:extLst>
              </p:cNvPr>
              <p:cNvSpPr>
                <a:spLocks noRot="1" noChangeAspect="1" noMove="1" noResize="1" noEditPoints="1" noAdjustHandles="1" noChangeArrowheads="1" noChangeShapeType="1" noTextEdit="1"/>
              </p:cNvSpPr>
              <p:nvPr/>
            </p:nvSpPr>
            <p:spPr>
              <a:xfrm>
                <a:off x="2668872" y="3878262"/>
                <a:ext cx="2655792" cy="547714"/>
              </a:xfrm>
              <a:prstGeom prst="rect">
                <a:avLst/>
              </a:prstGeom>
              <a:blipFill>
                <a:blip r:embed="rId2"/>
                <a:stretch>
                  <a:fillRect l="-2069" b="-3333"/>
                </a:stretch>
              </a:blipFill>
            </p:spPr>
            <p:txBody>
              <a:bodyPr/>
              <a:lstStyle/>
              <a:p>
                <a:r>
                  <a:rPr lang="zh-TW" altLang="en-US">
                    <a:noFill/>
                  </a:rPr>
                  <a:t> </a:t>
                </a:r>
              </a:p>
            </p:txBody>
          </p:sp>
        </mc:Fallback>
      </mc:AlternateContent>
      <p:sp>
        <p:nvSpPr>
          <p:cNvPr id="16" name="矩形 15">
            <a:extLst>
              <a:ext uri="{FF2B5EF4-FFF2-40B4-BE49-F238E27FC236}">
                <a16:creationId xmlns:a16="http://schemas.microsoft.com/office/drawing/2014/main" id="{27B6EB0F-6EEF-461C-8738-746DAFE360FB}"/>
              </a:ext>
            </a:extLst>
          </p:cNvPr>
          <p:cNvSpPr/>
          <p:nvPr/>
        </p:nvSpPr>
        <p:spPr>
          <a:xfrm>
            <a:off x="5324664" y="3974528"/>
            <a:ext cx="4925760" cy="1015663"/>
          </a:xfrm>
          <a:prstGeom prst="rect">
            <a:avLst/>
          </a:prstGeom>
        </p:spPr>
        <p:txBody>
          <a:bodyPr wrap="square">
            <a:spAutoFit/>
          </a:bodyPr>
          <a:lstStyle/>
          <a:p>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𝑃</a:t>
            </a:r>
            <a:r>
              <a:rPr lang="zh-TW" altLang="el-GR" sz="1200" dirty="0">
                <a:solidFill>
                  <a:srgbClr val="000000"/>
                </a:solidFill>
                <a:latin typeface="Cambria Math" panose="02040503050406030204" pitchFamily="18" charset="0"/>
              </a:rPr>
              <a:t>𝑡</a:t>
            </a:r>
            <a:r>
              <a:rPr lang="el-GR" altLang="zh-TW" sz="1200" dirty="0">
                <a:solidFill>
                  <a:srgbClr val="000000"/>
                </a:solidFill>
                <a:latin typeface="Cambria Math" panose="02040503050406030204" pitchFamily="18" charset="0"/>
              </a:rPr>
              <a:t>+1</a:t>
            </a:r>
            <a:r>
              <a:rPr lang="en-US" altLang="zh-TW" sz="2000" b="0" i="0" u="none" strike="noStrike" baseline="30000" dirty="0">
                <a:solidFill>
                  <a:srgbClr val="FF0000"/>
                </a:solidFill>
                <a:latin typeface="Cambria Math" panose="02040503050406030204" pitchFamily="18" charset="0"/>
              </a:rPr>
              <a:t>k</a:t>
            </a:r>
            <a:r>
              <a:rPr lang="en-US" altLang="zh-TW" sz="2000" b="0" i="0" u="none" strike="noStrike" baseline="3000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𝑒</a:t>
            </a:r>
            <a:r>
              <a:rPr lang="el-GR" altLang="zh-TW" baseline="30000" dirty="0">
                <a:solidFill>
                  <a:srgbClr val="000000"/>
                </a:solidFill>
                <a:latin typeface="Cambria Math" panose="02040503050406030204" pitchFamily="18" charset="0"/>
              </a:rPr>
              <a:t>−</a:t>
            </a:r>
            <a:r>
              <a:rPr lang="zh-TW" altLang="el-GR" baseline="30000" dirty="0">
                <a:solidFill>
                  <a:srgbClr val="000000"/>
                </a:solidFill>
                <a:latin typeface="Cambria Math" panose="02040503050406030204" pitchFamily="18" charset="0"/>
              </a:rPr>
              <a:t>𝑟</a:t>
            </a:r>
            <a:r>
              <a:rPr lang="zh-TW" altLang="el-GR" sz="1400" b="0" i="0" u="none" strike="noStrike" baseline="30000" dirty="0">
                <a:solidFill>
                  <a:srgbClr val="000000"/>
                </a:solidFill>
                <a:latin typeface="Cambria Math" panose="02040503050406030204" pitchFamily="18" charset="0"/>
              </a:rPr>
              <a:t>𝑡</a:t>
            </a:r>
            <a:r>
              <a:rPr lang="el-GR" altLang="zh-TW" sz="1400" b="0" i="0" u="none" strike="noStrike" baseline="30000" dirty="0">
                <a:solidFill>
                  <a:srgbClr val="000000"/>
                </a:solidFill>
                <a:latin typeface="Cambria Math" panose="02040503050406030204" pitchFamily="18" charset="0"/>
              </a:rPr>
              <a:t>,</a:t>
            </a:r>
            <a:r>
              <a:rPr lang="zh-TW" altLang="el-GR" sz="1400" b="0" i="0" u="none" strike="noStrike" baseline="30000" dirty="0">
                <a:solidFill>
                  <a:srgbClr val="000000"/>
                </a:solidFill>
                <a:latin typeface="Cambria Math" panose="02040503050406030204" pitchFamily="18" charset="0"/>
              </a:rPr>
              <a:t>𝑛</a:t>
            </a:r>
            <a:r>
              <a:rPr lang="el-GR" altLang="zh-TW" baseline="30000" dirty="0">
                <a:solidFill>
                  <a:srgbClr val="000000"/>
                </a:solidFill>
                <a:latin typeface="Cambria Math" panose="02040503050406030204" pitchFamily="18" charset="0"/>
              </a:rPr>
              <a:t>Δ</a:t>
            </a:r>
            <a:r>
              <a:rPr lang="zh-TW" altLang="el-GR" baseline="30000" dirty="0">
                <a:solidFill>
                  <a:srgbClr val="000000"/>
                </a:solidFill>
                <a:latin typeface="Cambria Math" panose="02040503050406030204" pitchFamily="18" charset="0"/>
              </a:rPr>
              <a:t>𝑡</a:t>
            </a:r>
            <a:r>
              <a:rPr lang="en-US" altLang="zh-TW" baseline="3000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𝑝</a:t>
            </a:r>
            <a:r>
              <a:rPr lang="zh-TW" altLang="el-GR" sz="1200" dirty="0">
                <a:solidFill>
                  <a:srgbClr val="000000"/>
                </a:solidFill>
                <a:latin typeface="Cambria Math" panose="02040503050406030204" pitchFamily="18" charset="0"/>
              </a:rPr>
              <a:t>𝑢</a:t>
            </a:r>
            <a:r>
              <a:rPr lang="zh-TW" altLang="en-US" sz="120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𝑀𝐼𝑃</a:t>
            </a:r>
            <a:r>
              <a:rPr lang="el-GR" altLang="zh-TW" sz="2000" b="0" i="0" u="none" strike="noStrike" baseline="0" dirty="0">
                <a:solidFill>
                  <a:srgbClr val="000000"/>
                </a:solidFill>
                <a:latin typeface="Cambria Math" panose="02040503050406030204" pitchFamily="18" charset="0"/>
              </a:rPr>
              <a:t>(</a:t>
            </a:r>
            <a:r>
              <a:rPr lang="zh-TW" altLang="el-GR" sz="2000" b="0" i="0" u="none" strike="noStrike" baseline="0" dirty="0">
                <a:solidFill>
                  <a:srgbClr val="000000"/>
                </a:solidFill>
                <a:latin typeface="Cambria Math" panose="02040503050406030204" pitchFamily="18" charset="0"/>
              </a:rPr>
              <a:t>𝐿</a:t>
            </a:r>
            <a:r>
              <a:rPr lang="zh-TW" altLang="el-GR" sz="1200" dirty="0">
                <a:solidFill>
                  <a:srgbClr val="000000"/>
                </a:solidFill>
                <a:latin typeface="Cambria Math" panose="02040503050406030204" pitchFamily="18" charset="0"/>
              </a:rPr>
              <a:t>𝑡</a:t>
            </a:r>
            <a:r>
              <a:rPr lang="el-GR" altLang="zh-TW" sz="1200" dirty="0">
                <a:solidFill>
                  <a:srgbClr val="000000"/>
                </a:solidFill>
                <a:latin typeface="Cambria Math" panose="02040503050406030204" pitchFamily="18" charset="0"/>
              </a:rPr>
              <a:t>+1,</a:t>
            </a:r>
            <a:r>
              <a:rPr lang="zh-TW" altLang="el-GR" sz="1200" dirty="0">
                <a:solidFill>
                  <a:srgbClr val="000000"/>
                </a:solidFill>
                <a:latin typeface="Cambria Math" panose="02040503050406030204" pitchFamily="18" charset="0"/>
              </a:rPr>
              <a:t>𝑛</a:t>
            </a:r>
            <a:r>
              <a:rPr lang="el-GR" altLang="zh-TW" sz="1200" dirty="0">
                <a:solidFill>
                  <a:srgbClr val="000000"/>
                </a:solidFill>
                <a:latin typeface="Cambria Math" panose="02040503050406030204" pitchFamily="18" charset="0"/>
              </a:rPr>
              <a:t>+1,∗,</a:t>
            </a:r>
            <a:r>
              <a:rPr lang="zh-TW" altLang="el-GR" sz="1200" dirty="0">
                <a:solidFill>
                  <a:srgbClr val="000000"/>
                </a:solidFill>
                <a:latin typeface="Cambria Math" panose="02040503050406030204" pitchFamily="18" charset="0"/>
              </a:rPr>
              <a:t>𝑝</a:t>
            </a:r>
            <a:r>
              <a:rPr lang="el-GR" altLang="zh-TW" sz="1200" dirty="0">
                <a:solidFill>
                  <a:srgbClr val="000000"/>
                </a:solidFill>
                <a:latin typeface="Cambria Math" panose="02040503050406030204" pitchFamily="18" charset="0"/>
              </a:rPr>
              <a:t>+2</a:t>
            </a:r>
            <a:r>
              <a:rPr lang="el-GR" altLang="zh-TW" sz="2000" b="0" i="0" u="none" strike="noStrike" baseline="0" dirty="0">
                <a:solidFill>
                  <a:srgbClr val="000000"/>
                </a:solidFill>
                <a:latin typeface="Cambria Math" panose="02040503050406030204" pitchFamily="18" charset="0"/>
              </a:rPr>
              <a:t>)</a:t>
            </a:r>
            <a:endParaRPr lang="en-US" altLang="zh-TW" sz="2000" b="0" i="0" u="none" strike="noStrike" baseline="0" dirty="0">
              <a:solidFill>
                <a:srgbClr val="000000"/>
              </a:solidFill>
              <a:latin typeface="Cambria Math" panose="02040503050406030204" pitchFamily="18" charset="0"/>
            </a:endParaRPr>
          </a:p>
          <a:p>
            <a:r>
              <a:rPr lang="en-US" altLang="zh-TW" sz="2000" b="0" i="0" u="none" strike="noStrike" baseline="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𝑝</a:t>
            </a:r>
            <a:r>
              <a:rPr lang="zh-TW" altLang="el-GR" sz="1200" dirty="0">
                <a:solidFill>
                  <a:srgbClr val="000000"/>
                </a:solidFill>
                <a:latin typeface="Cambria Math" panose="02040503050406030204" pitchFamily="18" charset="0"/>
              </a:rPr>
              <a:t>𝑚</a:t>
            </a:r>
            <a:r>
              <a:rPr lang="zh-TW" altLang="en-US" sz="120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𝑀𝐼𝑃</a:t>
            </a:r>
            <a:r>
              <a:rPr lang="el-GR" altLang="zh-TW" sz="2000" b="0" i="0" u="none" strike="noStrike" baseline="0" dirty="0">
                <a:solidFill>
                  <a:srgbClr val="000000"/>
                </a:solidFill>
                <a:latin typeface="Cambria Math" panose="02040503050406030204" pitchFamily="18" charset="0"/>
              </a:rPr>
              <a:t>(</a:t>
            </a:r>
            <a:r>
              <a:rPr lang="zh-TW" altLang="el-GR" sz="2000" b="0" i="0" u="none" strike="noStrike" baseline="0" dirty="0">
                <a:solidFill>
                  <a:srgbClr val="000000"/>
                </a:solidFill>
                <a:latin typeface="Cambria Math" panose="02040503050406030204" pitchFamily="18" charset="0"/>
              </a:rPr>
              <a:t>𝐿</a:t>
            </a:r>
            <a:r>
              <a:rPr lang="zh-TW" altLang="el-GR" sz="1200" dirty="0">
                <a:solidFill>
                  <a:srgbClr val="000000"/>
                </a:solidFill>
                <a:latin typeface="Cambria Math" panose="02040503050406030204" pitchFamily="18" charset="0"/>
              </a:rPr>
              <a:t>𝑡</a:t>
            </a:r>
            <a:r>
              <a:rPr lang="el-GR" altLang="zh-TW" sz="1200" dirty="0">
                <a:solidFill>
                  <a:srgbClr val="000000"/>
                </a:solidFill>
                <a:latin typeface="Cambria Math" panose="02040503050406030204" pitchFamily="18" charset="0"/>
              </a:rPr>
              <a:t>+1,</a:t>
            </a:r>
            <a:r>
              <a:rPr lang="zh-TW" altLang="el-GR" sz="1200" dirty="0">
                <a:solidFill>
                  <a:srgbClr val="000000"/>
                </a:solidFill>
                <a:latin typeface="Cambria Math" panose="02040503050406030204" pitchFamily="18" charset="0"/>
              </a:rPr>
              <a:t>𝑛</a:t>
            </a:r>
            <a:r>
              <a:rPr lang="el-GR" altLang="zh-TW" sz="1200" dirty="0">
                <a:solidFill>
                  <a:srgbClr val="000000"/>
                </a:solidFill>
                <a:latin typeface="Cambria Math" panose="02040503050406030204" pitchFamily="18" charset="0"/>
              </a:rPr>
              <a:t>,∗,</a:t>
            </a:r>
            <a:r>
              <a:rPr lang="zh-TW" altLang="el-GR" sz="1200" dirty="0">
                <a:solidFill>
                  <a:srgbClr val="000000"/>
                </a:solidFill>
                <a:latin typeface="Cambria Math" panose="02040503050406030204" pitchFamily="18" charset="0"/>
              </a:rPr>
              <a:t>𝑝</a:t>
            </a:r>
            <a:r>
              <a:rPr lang="el-GR" altLang="zh-TW" sz="1200" dirty="0">
                <a:solidFill>
                  <a:srgbClr val="000000"/>
                </a:solidFill>
                <a:latin typeface="Cambria Math" panose="02040503050406030204" pitchFamily="18" charset="0"/>
              </a:rPr>
              <a:t>+2</a:t>
            </a:r>
            <a:r>
              <a:rPr lang="el-GR" altLang="zh-TW" sz="2000" b="0" i="0" u="none" strike="noStrike" baseline="0" dirty="0">
                <a:solidFill>
                  <a:srgbClr val="000000"/>
                </a:solidFill>
                <a:latin typeface="Cambria Math" panose="02040503050406030204" pitchFamily="18" charset="0"/>
              </a:rPr>
              <a:t>)</a:t>
            </a:r>
            <a:endParaRPr lang="en-US" altLang="zh-TW" sz="2000" b="0" i="0" u="none" strike="noStrike" baseline="0" dirty="0">
              <a:solidFill>
                <a:srgbClr val="000000"/>
              </a:solidFill>
              <a:latin typeface="Cambria Math" panose="02040503050406030204" pitchFamily="18" charset="0"/>
            </a:endParaRPr>
          </a:p>
          <a:p>
            <a:r>
              <a:rPr lang="en-US" altLang="zh-TW" sz="2000" b="0" i="0" u="none" strike="noStrike" baseline="0" dirty="0">
                <a:solidFill>
                  <a:srgbClr val="000000"/>
                </a:solidFill>
                <a:latin typeface="Cambria Math" panose="02040503050406030204" pitchFamily="18" charset="0"/>
              </a:rPr>
              <a:t>	        </a:t>
            </a:r>
            <a:r>
              <a:rPr lang="zh-TW" altLang="en-US" sz="2000" b="0" i="0" u="none" strike="noStrike" baseline="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𝑝</a:t>
            </a:r>
            <a:r>
              <a:rPr lang="zh-TW" altLang="el-GR" sz="1200" dirty="0">
                <a:solidFill>
                  <a:srgbClr val="000000"/>
                </a:solidFill>
                <a:latin typeface="Cambria Math" panose="02040503050406030204" pitchFamily="18" charset="0"/>
              </a:rPr>
              <a:t>𝑑</a:t>
            </a:r>
            <a:r>
              <a:rPr lang="zh-TW" altLang="en-US" sz="120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l-GR" sz="2000" b="0" i="0" u="none" strike="noStrike" baseline="0" dirty="0">
                <a:solidFill>
                  <a:srgbClr val="000000"/>
                </a:solidFill>
                <a:latin typeface="Cambria Math" panose="02040503050406030204" pitchFamily="18" charset="0"/>
              </a:rPr>
              <a:t>𝑀𝐼𝑃</a:t>
            </a:r>
            <a:r>
              <a:rPr lang="el-GR" altLang="zh-TW" sz="2000" b="0" i="0" u="none" strike="noStrike" baseline="0" dirty="0">
                <a:solidFill>
                  <a:srgbClr val="000000"/>
                </a:solidFill>
                <a:latin typeface="Cambria Math" panose="02040503050406030204" pitchFamily="18" charset="0"/>
              </a:rPr>
              <a:t>(</a:t>
            </a:r>
            <a:r>
              <a:rPr lang="zh-TW" altLang="el-GR" sz="2000" b="0" i="0" u="none" strike="noStrike" baseline="0" dirty="0">
                <a:solidFill>
                  <a:srgbClr val="000000"/>
                </a:solidFill>
                <a:latin typeface="Cambria Math" panose="02040503050406030204" pitchFamily="18" charset="0"/>
              </a:rPr>
              <a:t>𝐿</a:t>
            </a:r>
            <a:r>
              <a:rPr lang="zh-TW" altLang="el-GR" sz="1200" dirty="0">
                <a:solidFill>
                  <a:srgbClr val="000000"/>
                </a:solidFill>
                <a:latin typeface="Cambria Math" panose="02040503050406030204" pitchFamily="18" charset="0"/>
              </a:rPr>
              <a:t>𝑡</a:t>
            </a:r>
            <a:r>
              <a:rPr lang="el-GR" altLang="zh-TW" sz="1200" dirty="0">
                <a:solidFill>
                  <a:srgbClr val="000000"/>
                </a:solidFill>
                <a:latin typeface="Cambria Math" panose="02040503050406030204" pitchFamily="18" charset="0"/>
              </a:rPr>
              <a:t>+1,</a:t>
            </a:r>
            <a:r>
              <a:rPr lang="zh-TW" altLang="el-GR" sz="1200" dirty="0">
                <a:solidFill>
                  <a:srgbClr val="000000"/>
                </a:solidFill>
                <a:latin typeface="Cambria Math" panose="02040503050406030204" pitchFamily="18" charset="0"/>
              </a:rPr>
              <a:t>𝑛−</a:t>
            </a:r>
            <a:r>
              <a:rPr lang="el-GR" altLang="zh-TW" sz="1200" dirty="0">
                <a:solidFill>
                  <a:srgbClr val="000000"/>
                </a:solidFill>
                <a:latin typeface="Cambria Math" panose="02040503050406030204" pitchFamily="18" charset="0"/>
              </a:rPr>
              <a:t>1,∗,</a:t>
            </a:r>
            <a:r>
              <a:rPr lang="zh-TW" altLang="el-GR" sz="1200" dirty="0">
                <a:solidFill>
                  <a:srgbClr val="000000"/>
                </a:solidFill>
                <a:latin typeface="Cambria Math" panose="02040503050406030204" pitchFamily="18" charset="0"/>
              </a:rPr>
              <a:t>𝑝</a:t>
            </a:r>
            <a:r>
              <a:rPr lang="el-GR" altLang="zh-TW" sz="1200" dirty="0">
                <a:solidFill>
                  <a:srgbClr val="000000"/>
                </a:solidFill>
                <a:latin typeface="Cambria Math" panose="02040503050406030204" pitchFamily="18" charset="0"/>
              </a:rPr>
              <a:t>+2</a:t>
            </a:r>
            <a:r>
              <a:rPr lang="el-GR"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el-GR" altLang="zh-TW" sz="2000" b="0" i="0" u="none" strike="noStrike" baseline="0" dirty="0">
                <a:solidFill>
                  <a:srgbClr val="000000"/>
                </a:solidFill>
                <a:latin typeface="Cambria Math" panose="02040503050406030204" pitchFamily="18" charset="0"/>
              </a:rPr>
              <a:t>] </a:t>
            </a:r>
          </a:p>
        </p:txBody>
      </p:sp>
      <p:sp>
        <p:nvSpPr>
          <p:cNvPr id="17" name="矩形 16">
            <a:extLst>
              <a:ext uri="{FF2B5EF4-FFF2-40B4-BE49-F238E27FC236}">
                <a16:creationId xmlns:a16="http://schemas.microsoft.com/office/drawing/2014/main" id="{0DCBAC61-1627-4FB3-AECB-711A98049FC6}"/>
              </a:ext>
            </a:extLst>
          </p:cNvPr>
          <p:cNvSpPr/>
          <p:nvPr/>
        </p:nvSpPr>
        <p:spPr>
          <a:xfrm>
            <a:off x="1498976" y="5216971"/>
            <a:ext cx="6096000" cy="923330"/>
          </a:xfrm>
          <a:prstGeom prst="rect">
            <a:avLst/>
          </a:prstGeom>
        </p:spPr>
        <p:txBody>
          <a:bodyPr>
            <a:spAutoFit/>
          </a:bodyPr>
          <a:lstStyle/>
          <a:p>
            <a:r>
              <a:rPr lang="zh-TW" altLang="en-US"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0000"/>
                </a:solidFill>
                <a:latin typeface="Cambria Math" panose="02040503050406030204" pitchFamily="18" charset="0"/>
                <a:ea typeface="新細明體" panose="02020500000000000000" pitchFamily="18" charset="-120"/>
              </a:rPr>
              <a:t>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𝑘</a:t>
            </a:r>
            <a:r>
              <a:rPr lang="zh-TW" altLang="en-US" dirty="0">
                <a:solidFill>
                  <a:srgbClr val="000000"/>
                </a:solidFill>
                <a:latin typeface="新細明體" panose="02020500000000000000" pitchFamily="18" charset="-120"/>
                <a:ea typeface="新細明體" panose="02020500000000000000" pitchFamily="18" charset="-120"/>
              </a:rPr>
              <a:t>：借款人在第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期存活，第</a:t>
            </a:r>
            <a:r>
              <a:rPr lang="en-US" altLang="zh-TW" dirty="0">
                <a:solidFill>
                  <a:srgbClr val="000000"/>
                </a:solidFill>
                <a:latin typeface="Calibri" panose="020F0502020204030204" pitchFamily="34" charset="0"/>
                <a:ea typeface="新細明體" panose="02020500000000000000" pitchFamily="18" charset="-120"/>
              </a:rPr>
              <a:t>t+1</a:t>
            </a:r>
            <a:r>
              <a:rPr lang="zh-TW" altLang="en-US" dirty="0">
                <a:solidFill>
                  <a:srgbClr val="000000"/>
                </a:solidFill>
                <a:latin typeface="新細明體" panose="02020500000000000000" pitchFamily="18" charset="-120"/>
                <a:ea typeface="新細明體" panose="02020500000000000000" pitchFamily="18" charset="-120"/>
              </a:rPr>
              <a:t>期存活的條件機率</a:t>
            </a:r>
            <a:endParaRPr lang="en-US" altLang="zh-TW" dirty="0">
              <a:solidFill>
                <a:srgbClr val="000000"/>
              </a:solidFill>
              <a:latin typeface="新細明體" panose="02020500000000000000" pitchFamily="18" charset="-120"/>
              <a:ea typeface="新細明體" panose="02020500000000000000" pitchFamily="18" charset="-120"/>
            </a:endParaRPr>
          </a:p>
          <a:p>
            <a:r>
              <a:rPr lang="en-US" altLang="zh-TW" dirty="0">
                <a:solidFill>
                  <a:srgbClr val="000000"/>
                </a:solidFill>
                <a:latin typeface="Calibri" panose="020F0502020204030204" pitchFamily="34" charset="0"/>
                <a:ea typeface="新細明體" panose="02020500000000000000" pitchFamily="18" charset="-120"/>
              </a:rPr>
              <a:t>k</a:t>
            </a:r>
            <a:r>
              <a:rPr lang="zh-TW" altLang="en-US" dirty="0">
                <a:solidFill>
                  <a:srgbClr val="000000"/>
                </a:solidFill>
                <a:latin typeface="新細明體" panose="02020500000000000000" pitchFamily="18" charset="-120"/>
                <a:ea typeface="新細明體" panose="02020500000000000000" pitchFamily="18" charset="-120"/>
              </a:rPr>
              <a:t>為</a:t>
            </a:r>
            <a:r>
              <a:rPr lang="en-US" altLang="zh-TW" dirty="0">
                <a:solidFill>
                  <a:srgbClr val="000000"/>
                </a:solidFill>
                <a:latin typeface="Calibri" panose="020F0502020204030204" pitchFamily="34" charset="0"/>
                <a:ea typeface="新細明體" panose="02020500000000000000" pitchFamily="18" charset="-120"/>
              </a:rPr>
              <a:t>M</a:t>
            </a:r>
            <a:r>
              <a:rPr lang="zh-TW" altLang="en-US" dirty="0">
                <a:solidFill>
                  <a:srgbClr val="000000"/>
                </a:solidFill>
                <a:latin typeface="新細明體" panose="02020500000000000000" pitchFamily="18" charset="-120"/>
                <a:ea typeface="新細明體" panose="02020500000000000000" pitchFamily="18" charset="-120"/>
              </a:rPr>
              <a:t>表示存活為男方，</a:t>
            </a:r>
            <a:r>
              <a:rPr lang="en-US" altLang="zh-TW" dirty="0">
                <a:solidFill>
                  <a:srgbClr val="000000"/>
                </a:solidFill>
                <a:latin typeface="Calibri" panose="020F0502020204030204" pitchFamily="34" charset="0"/>
                <a:ea typeface="新細明體" panose="02020500000000000000" pitchFamily="18" charset="-120"/>
              </a:rPr>
              <a:t>k</a:t>
            </a:r>
            <a:r>
              <a:rPr lang="zh-TW" altLang="en-US" dirty="0">
                <a:solidFill>
                  <a:srgbClr val="000000"/>
                </a:solidFill>
                <a:latin typeface="新細明體" panose="02020500000000000000" pitchFamily="18" charset="-120"/>
                <a:ea typeface="新細明體" panose="02020500000000000000" pitchFamily="18" charset="-120"/>
              </a:rPr>
              <a:t>為</a:t>
            </a:r>
            <a:r>
              <a:rPr lang="en-US" altLang="zh-TW" dirty="0">
                <a:solidFill>
                  <a:srgbClr val="000000"/>
                </a:solidFill>
                <a:latin typeface="Calibri" panose="020F0502020204030204" pitchFamily="34" charset="0"/>
                <a:ea typeface="新細明體" panose="02020500000000000000" pitchFamily="18" charset="-120"/>
              </a:rPr>
              <a:t>W</a:t>
            </a:r>
            <a:r>
              <a:rPr lang="zh-TW" altLang="en-US" dirty="0">
                <a:solidFill>
                  <a:srgbClr val="000000"/>
                </a:solidFill>
                <a:latin typeface="新細明體" panose="02020500000000000000" pitchFamily="18" charset="-120"/>
                <a:ea typeface="新細明體" panose="02020500000000000000" pitchFamily="18" charset="-120"/>
              </a:rPr>
              <a:t>表示存活為女方</a:t>
            </a:r>
            <a:endParaRPr lang="zh-TW" altLang="en-US" dirty="0"/>
          </a:p>
        </p:txBody>
      </p:sp>
    </p:spTree>
    <p:extLst>
      <p:ext uri="{BB962C8B-B14F-4D97-AF65-F5344CB8AC3E}">
        <p14:creationId xmlns:p14="http://schemas.microsoft.com/office/powerpoint/2010/main" val="345895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4177747" cy="461665"/>
          </a:xfrm>
          <a:prstGeom prst="rect">
            <a:avLst/>
          </a:prstGeom>
          <a:noFill/>
        </p:spPr>
        <p:txBody>
          <a:bodyPr wrap="none" rtlCol="0">
            <a:spAutoFit/>
          </a:bodyPr>
          <a:lstStyle/>
          <a:p>
            <a:r>
              <a:rPr lang="zh-TW" altLang="en-US" dirty="0"/>
              <a:t>評價</a:t>
            </a:r>
            <a:r>
              <a:rPr lang="en-US" altLang="zh-TW" dirty="0"/>
              <a:t>RM --</a:t>
            </a:r>
            <a:r>
              <a:rPr lang="zh-TW" altLang="en-US" sz="2400" dirty="0"/>
              <a:t>貸款人損失 </a:t>
            </a:r>
            <a:r>
              <a:rPr lang="en-US" altLang="zh-TW" sz="2400" dirty="0"/>
              <a:t>Lender Loss</a:t>
            </a:r>
            <a:endParaRPr lang="zh-TW" altLang="en-US" dirty="0"/>
          </a:p>
        </p:txBody>
      </p:sp>
      <p:sp>
        <p:nvSpPr>
          <p:cNvPr id="2" name="矩形 1">
            <a:extLst>
              <a:ext uri="{FF2B5EF4-FFF2-40B4-BE49-F238E27FC236}">
                <a16:creationId xmlns:a16="http://schemas.microsoft.com/office/drawing/2014/main" id="{1FB38ADC-C8D0-45ED-AB19-78066B72CC09}"/>
              </a:ext>
            </a:extLst>
          </p:cNvPr>
          <p:cNvSpPr/>
          <p:nvPr/>
        </p:nvSpPr>
        <p:spPr>
          <a:xfrm>
            <a:off x="1112668" y="1240400"/>
            <a:ext cx="9753600" cy="1477328"/>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依照戴永凌</a:t>
            </a:r>
            <a:r>
              <a:rPr lang="en-US" altLang="zh-TW" dirty="0">
                <a:solidFill>
                  <a:srgbClr val="000000"/>
                </a:solidFill>
                <a:latin typeface="Calibri" panose="020F0502020204030204" pitchFamily="34" charset="0"/>
                <a:ea typeface="新細明體" panose="02020500000000000000" pitchFamily="18" charset="-120"/>
              </a:rPr>
              <a:t>(2016)</a:t>
            </a:r>
            <a:r>
              <a:rPr lang="zh-TW" altLang="en-US" dirty="0">
                <a:solidFill>
                  <a:srgbClr val="000000"/>
                </a:solidFill>
                <a:latin typeface="新細明體" panose="02020500000000000000" pitchFamily="18" charset="-120"/>
                <a:ea typeface="新細明體" panose="02020500000000000000" pitchFamily="18" charset="-120"/>
              </a:rPr>
              <a:t>的設定，若是借款人在第 </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期死亡，則第 </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期的貸款人損失會是當期的累計貸款金額 </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 </a:t>
            </a:r>
            <a:r>
              <a:rPr lang="zh-TW" altLang="en-US" dirty="0">
                <a:solidFill>
                  <a:srgbClr val="000000"/>
                </a:solidFill>
                <a:latin typeface="新細明體" panose="02020500000000000000" pitchFamily="18" charset="-120"/>
                <a:ea typeface="新細明體" panose="02020500000000000000" pitchFamily="18" charset="-120"/>
              </a:rPr>
              <a:t>減去當時的房價 </a:t>
            </a:r>
            <a:r>
              <a:rPr lang="zh-TW" altLang="en-US" dirty="0">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 </a:t>
            </a:r>
            <a:r>
              <a:rPr lang="zh-TW" altLang="en-US" dirty="0">
                <a:solidFill>
                  <a:srgbClr val="000000"/>
                </a:solidFill>
                <a:latin typeface="新細明體" panose="02020500000000000000" pitchFamily="18" charset="-120"/>
                <a:ea typeface="新細明體" panose="02020500000000000000" pitchFamily="18" charset="-120"/>
              </a:rPr>
              <a:t>後大於</a:t>
            </a:r>
            <a:r>
              <a:rPr lang="en-US" altLang="zh-TW" dirty="0">
                <a:solidFill>
                  <a:srgbClr val="000000"/>
                </a:solidFill>
                <a:latin typeface="Calibri" panose="020F0502020204030204" pitchFamily="34" charset="0"/>
                <a:ea typeface="新細明體" panose="02020500000000000000" pitchFamily="18" charset="-120"/>
              </a:rPr>
              <a:t>0</a:t>
            </a:r>
            <a:r>
              <a:rPr lang="zh-TW" altLang="en-US" dirty="0">
                <a:solidFill>
                  <a:srgbClr val="000000"/>
                </a:solidFill>
                <a:latin typeface="新細明體" panose="02020500000000000000" pitchFamily="18" charset="-120"/>
                <a:ea typeface="新細明體" panose="02020500000000000000" pitchFamily="18" charset="-120"/>
              </a:rPr>
              <a:t>的部分。但是當房價大於累計貸款金額時，因為借款人有貸款保險，差額會由保險公司吸收。</a:t>
            </a:r>
            <a:endParaRPr lang="en-US" altLang="zh-TW" dirty="0">
              <a:solidFill>
                <a:srgbClr val="000000"/>
              </a:solidFill>
              <a:latin typeface="新細明體" panose="02020500000000000000" pitchFamily="18" charset="-120"/>
              <a:ea typeface="新細明體" panose="02020500000000000000" pitchFamily="18" charset="-120"/>
            </a:endParaRPr>
          </a:p>
          <a:p>
            <a:endParaRPr lang="en-US" altLang="zh-TW"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因此，貸款人損失為累計貸款金額減去房價後取正，即 </a:t>
            </a:r>
            <a:r>
              <a:rPr lang="en-US" altLang="zh-TW" dirty="0">
                <a:solidFill>
                  <a:srgbClr val="00B050"/>
                </a:solidFill>
                <a:latin typeface="Cambria Math" panose="02040503050406030204" pitchFamily="18" charset="0"/>
                <a:ea typeface="新細明體" panose="02020500000000000000" pitchFamily="18" charset="-120"/>
              </a:rPr>
              <a:t>max{</a:t>
            </a:r>
            <a:r>
              <a:rPr lang="zh-TW" altLang="en-US" dirty="0">
                <a:solidFill>
                  <a:srgbClr val="00B05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B050"/>
                </a:solidFill>
                <a:latin typeface="Cambria Math" panose="02040503050406030204" pitchFamily="18" charset="0"/>
                <a:ea typeface="新細明體" panose="02020500000000000000" pitchFamily="18" charset="-120"/>
              </a:rPr>
              <a:t>𝑡</a:t>
            </a:r>
            <a:r>
              <a:rPr lang="zh-TW" altLang="en-US" dirty="0">
                <a:solidFill>
                  <a:srgbClr val="00B05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B050"/>
                </a:solidFill>
                <a:latin typeface="Cambria Math" panose="02040503050406030204" pitchFamily="18" charset="0"/>
                <a:ea typeface="新細明體" panose="02020500000000000000" pitchFamily="18" charset="-120"/>
              </a:rPr>
              <a:t>𝑡</a:t>
            </a:r>
            <a:r>
              <a:rPr lang="zh-TW" altLang="en-US" dirty="0">
                <a:solidFill>
                  <a:srgbClr val="00B050"/>
                </a:solidFill>
                <a:latin typeface="Cambria Math" panose="02040503050406030204" pitchFamily="18" charset="0"/>
                <a:ea typeface="新細明體" panose="02020500000000000000" pitchFamily="18" charset="-120"/>
              </a:rPr>
              <a:t>⁡</a:t>
            </a:r>
            <a:r>
              <a:rPr lang="en-US" altLang="zh-TW" dirty="0">
                <a:solidFill>
                  <a:srgbClr val="00B050"/>
                </a:solidFill>
                <a:latin typeface="Cambria Math" panose="02040503050406030204" pitchFamily="18" charset="0"/>
                <a:ea typeface="新細明體" panose="02020500000000000000" pitchFamily="18" charset="-120"/>
              </a:rPr>
              <a:t>,0}</a:t>
            </a:r>
            <a:r>
              <a:rPr lang="zh-TW" altLang="en-US" dirty="0">
                <a:solidFill>
                  <a:srgbClr val="000000"/>
                </a:solidFill>
                <a:latin typeface="新細明體" panose="02020500000000000000" pitchFamily="18" charset="-120"/>
                <a:ea typeface="新細明體" panose="02020500000000000000" pitchFamily="18" charset="-120"/>
              </a:rPr>
              <a:t>。</a:t>
            </a:r>
            <a:endParaRPr lang="zh-TW" altLang="en-US" dirty="0"/>
          </a:p>
        </p:txBody>
      </p:sp>
      <p:sp>
        <p:nvSpPr>
          <p:cNvPr id="5" name="矩形 4">
            <a:extLst>
              <a:ext uri="{FF2B5EF4-FFF2-40B4-BE49-F238E27FC236}">
                <a16:creationId xmlns:a16="http://schemas.microsoft.com/office/drawing/2014/main" id="{56AAF8CB-2953-4AE5-9861-E0D9B79EBCB8}"/>
              </a:ext>
            </a:extLst>
          </p:cNvPr>
          <p:cNvSpPr/>
          <p:nvPr/>
        </p:nvSpPr>
        <p:spPr>
          <a:xfrm>
            <a:off x="1112668" y="3013965"/>
            <a:ext cx="9883537" cy="1461939"/>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貸款人損失現值</a:t>
            </a:r>
            <a:r>
              <a:rPr lang="zh-TW" altLang="en-US" dirty="0">
                <a:solidFill>
                  <a:srgbClr val="000000"/>
                </a:solidFill>
                <a:latin typeface="Cambria Math" panose="02040503050406030204" pitchFamily="18" charset="0"/>
                <a:ea typeface="新細明體" panose="02020500000000000000" pitchFamily="18" charset="-120"/>
              </a:rPr>
              <a:t>𝐿𝐿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sz="1100" b="0" i="0" u="none" strike="noStrike" baseline="0" dirty="0">
                <a:solidFill>
                  <a:srgbClr val="000000"/>
                </a:solidFill>
                <a:latin typeface="新細明體" panose="02020500000000000000" pitchFamily="18" charset="-12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 </a:t>
            </a:r>
            <a:r>
              <a:rPr lang="zh-TW" altLang="en-US" dirty="0">
                <a:solidFill>
                  <a:srgbClr val="FF0000"/>
                </a:solidFill>
                <a:latin typeface="新細明體" panose="02020500000000000000" pitchFamily="18" charset="-120"/>
                <a:ea typeface="新細明體" panose="02020500000000000000" pitchFamily="18" charset="-120"/>
              </a:rPr>
              <a:t>死亡損失</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 </a:t>
            </a:r>
            <a:r>
              <a:rPr lang="zh-TW" altLang="en-US" dirty="0">
                <a:solidFill>
                  <a:srgbClr val="0070C0"/>
                </a:solidFill>
                <a:latin typeface="新細明體" panose="02020500000000000000" pitchFamily="18" charset="-120"/>
                <a:ea typeface="新細明體" panose="02020500000000000000" pitchFamily="18" charset="-120"/>
              </a:rPr>
              <a:t>存活損失</a:t>
            </a:r>
            <a:endParaRPr lang="en-US" altLang="zh-TW" dirty="0">
              <a:solidFill>
                <a:srgbClr val="0070C0"/>
              </a:solidFill>
              <a:latin typeface="新細明體" panose="02020500000000000000" pitchFamily="18" charset="-120"/>
              <a:ea typeface="新細明體" panose="02020500000000000000" pitchFamily="18" charset="-120"/>
            </a:endParaRPr>
          </a:p>
          <a:p>
            <a:endParaRPr lang="en-US" altLang="zh-TW" sz="700" dirty="0">
              <a:solidFill>
                <a:srgbClr val="000000"/>
              </a:solidFill>
              <a:latin typeface="新細明體" panose="02020500000000000000" pitchFamily="18" charset="-120"/>
              <a:ea typeface="新細明體" panose="02020500000000000000" pitchFamily="18" charset="-120"/>
            </a:endParaRPr>
          </a:p>
          <a:p>
            <a:r>
              <a:rPr lang="zh-TW" altLang="en-US" sz="2000" dirty="0">
                <a:solidFill>
                  <a:srgbClr val="000000"/>
                </a:solidFill>
                <a:latin typeface="Cambria Math" panose="02040503050406030204" pitchFamily="18" charset="0"/>
                <a:ea typeface="新細明體" panose="02020500000000000000" pitchFamily="18" charset="-120"/>
              </a:rPr>
              <a:t>𝐿𝐿</a:t>
            </a:r>
            <a:r>
              <a:rPr lang="zh-TW" altLang="en-US" sz="1200" b="0" i="0" u="none" strike="noStrike" baseline="0" dirty="0">
                <a:solidFill>
                  <a:srgbClr val="000000"/>
                </a:solidFill>
                <a:latin typeface="Cambria Math" panose="02040503050406030204" pitchFamily="18" charset="0"/>
                <a:ea typeface="新細明體" panose="02020500000000000000" pitchFamily="18" charset="-120"/>
              </a:rPr>
              <a:t>𝑡 </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 𝑉𝑎𝑙𝑢𝑒</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𝐿</a:t>
            </a:r>
            <a:r>
              <a:rPr lang="zh-TW" altLang="en-US" sz="12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𝐻</a:t>
            </a:r>
            <a:r>
              <a:rPr lang="zh-TW" altLang="en-US" sz="12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 </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 </a:t>
            </a:r>
            <a:r>
              <a:rPr lang="zh-TW" altLang="en-US" sz="2000" dirty="0">
                <a:solidFill>
                  <a:srgbClr val="FF0000"/>
                </a:solidFill>
                <a:latin typeface="Cambria Math" panose="02040503050406030204" pitchFamily="18" charset="0"/>
                <a:ea typeface="新細明體" panose="02020500000000000000" pitchFamily="18" charset="-120"/>
              </a:rPr>
              <a:t>𝑉𝑎𝑙𝑢𝑒</a:t>
            </a:r>
            <a:r>
              <a:rPr lang="en-US" altLang="zh-TW" sz="2000" dirty="0">
                <a:solidFill>
                  <a:srgbClr val="FF0000"/>
                </a:solidFill>
                <a:latin typeface="Cambria Math" panose="02040503050406030204" pitchFamily="18" charset="0"/>
                <a:ea typeface="新細明體" panose="02020500000000000000" pitchFamily="18" charset="-120"/>
              </a:rPr>
              <a:t>(</a:t>
            </a:r>
            <a:r>
              <a:rPr lang="zh-TW" altLang="en-US" sz="2000" dirty="0">
                <a:solidFill>
                  <a:srgbClr val="FF0000"/>
                </a:solidFill>
                <a:latin typeface="Cambria Math" panose="02040503050406030204" pitchFamily="18" charset="0"/>
                <a:ea typeface="新細明體" panose="02020500000000000000" pitchFamily="18" charset="-120"/>
              </a:rPr>
              <a:t>𝐿</a:t>
            </a:r>
            <a:r>
              <a:rPr lang="zh-TW" altLang="en-US" sz="1200" b="0" i="0" u="none" strike="noStrike" baseline="0" dirty="0">
                <a:solidFill>
                  <a:srgbClr val="FF0000"/>
                </a:solidFill>
                <a:latin typeface="Cambria Math" panose="02040503050406030204" pitchFamily="18" charset="0"/>
                <a:ea typeface="新細明體" panose="02020500000000000000" pitchFamily="18" charset="-120"/>
              </a:rPr>
              <a:t>𝑡</a:t>
            </a:r>
            <a:r>
              <a:rPr lang="en-US" altLang="zh-TW" sz="2000" dirty="0">
                <a:solidFill>
                  <a:srgbClr val="FF0000"/>
                </a:solidFill>
                <a:latin typeface="Cambria Math" panose="02040503050406030204" pitchFamily="18" charset="0"/>
                <a:ea typeface="新細明體" panose="02020500000000000000" pitchFamily="18" charset="-120"/>
              </a:rPr>
              <a:t>,</a:t>
            </a:r>
            <a:r>
              <a:rPr lang="zh-TW" altLang="en-US" sz="2000" dirty="0">
                <a:solidFill>
                  <a:srgbClr val="FF0000"/>
                </a:solidFill>
                <a:latin typeface="Cambria Math" panose="02040503050406030204" pitchFamily="18" charset="0"/>
                <a:ea typeface="新細明體" panose="02020500000000000000" pitchFamily="18" charset="-120"/>
              </a:rPr>
              <a:t>𝐻</a:t>
            </a:r>
            <a:r>
              <a:rPr lang="zh-TW" altLang="en-US" sz="1200" b="0" i="0" u="none" strike="noStrike" baseline="0" dirty="0">
                <a:solidFill>
                  <a:srgbClr val="FF0000"/>
                </a:solidFill>
                <a:latin typeface="Cambria Math" panose="02040503050406030204" pitchFamily="18" charset="0"/>
                <a:ea typeface="新細明體" panose="02020500000000000000" pitchFamily="18" charset="-120"/>
              </a:rPr>
              <a:t>𝑡</a:t>
            </a:r>
            <a:r>
              <a:rPr lang="en-US" altLang="zh-TW" sz="2000" dirty="0">
                <a:solidFill>
                  <a:srgbClr val="FF0000"/>
                </a:solidFill>
                <a:latin typeface="Cambria Math" panose="02040503050406030204" pitchFamily="18" charset="0"/>
                <a:ea typeface="新細明體" panose="02020500000000000000" pitchFamily="18" charset="-120"/>
              </a:rPr>
              <a:t>|</a:t>
            </a:r>
            <a:r>
              <a:rPr lang="zh-TW" altLang="en-US" sz="2000" dirty="0">
                <a:solidFill>
                  <a:srgbClr val="FF0000"/>
                </a:solidFill>
                <a:latin typeface="Cambria Math" panose="02040503050406030204" pitchFamily="18" charset="0"/>
                <a:ea typeface="新細明體" panose="02020500000000000000" pitchFamily="18" charset="-120"/>
              </a:rPr>
              <a:t>𝑄</a:t>
            </a:r>
            <a:r>
              <a:rPr lang="zh-TW" altLang="en-US" sz="1200" b="0" i="0" u="none" strike="noStrike" baseline="0" dirty="0">
                <a:solidFill>
                  <a:srgbClr val="FF0000"/>
                </a:solidFill>
                <a:latin typeface="Cambria Math" panose="02040503050406030204" pitchFamily="18" charset="0"/>
                <a:ea typeface="新細明體" panose="02020500000000000000" pitchFamily="18" charset="-120"/>
              </a:rPr>
              <a:t>𝑡</a:t>
            </a:r>
            <a:r>
              <a:rPr lang="en-US" altLang="zh-TW" sz="2000" dirty="0">
                <a:solidFill>
                  <a:srgbClr val="FF0000"/>
                </a:solidFill>
                <a:latin typeface="Cambria Math" panose="02040503050406030204" pitchFamily="18" charset="0"/>
                <a:ea typeface="新細明體" panose="02020500000000000000" pitchFamily="18" charset="-120"/>
              </a:rPr>
              <a:t>)</a:t>
            </a:r>
            <a:r>
              <a:rPr lang="zh-TW" altLang="en-US" sz="2000" dirty="0">
                <a:solidFill>
                  <a:srgbClr val="FF0000"/>
                </a:solidFill>
                <a:latin typeface="Cambria Math" panose="02040503050406030204" pitchFamily="18" charset="0"/>
                <a:ea typeface="新細明體" panose="02020500000000000000" pitchFamily="18" charset="-120"/>
              </a:rPr>
              <a:t> </a:t>
            </a:r>
            <a:r>
              <a:rPr lang="en-US" altLang="zh-TW" sz="2000" dirty="0">
                <a:solidFill>
                  <a:srgbClr val="000000"/>
                </a:solidFill>
                <a:latin typeface="Cambria Math" panose="02040503050406030204" pitchFamily="18" charset="0"/>
                <a:ea typeface="新細明體" panose="02020500000000000000" pitchFamily="18" charset="-120"/>
              </a:rPr>
              <a:t>+</a:t>
            </a:r>
            <a:r>
              <a:rPr lang="zh-TW" altLang="en-US" sz="2000" dirty="0">
                <a:solidFill>
                  <a:srgbClr val="000000"/>
                </a:solidFill>
                <a:latin typeface="Cambria Math" panose="02040503050406030204" pitchFamily="18" charset="0"/>
                <a:ea typeface="新細明體" panose="02020500000000000000" pitchFamily="18" charset="-120"/>
              </a:rPr>
              <a:t> </a:t>
            </a:r>
            <a:r>
              <a:rPr lang="zh-TW" altLang="en-US" sz="2000" dirty="0">
                <a:solidFill>
                  <a:srgbClr val="0070C0"/>
                </a:solidFill>
                <a:latin typeface="Cambria Math" panose="02040503050406030204" pitchFamily="18" charset="0"/>
                <a:ea typeface="新細明體" panose="02020500000000000000" pitchFamily="18" charset="-120"/>
              </a:rPr>
              <a:t>𝑉𝑎𝑙𝑢𝑒</a:t>
            </a:r>
            <a:r>
              <a:rPr lang="en-US" altLang="zh-TW" sz="2000" dirty="0">
                <a:solidFill>
                  <a:srgbClr val="0070C0"/>
                </a:solidFill>
                <a:latin typeface="Cambria Math" panose="02040503050406030204" pitchFamily="18" charset="0"/>
                <a:ea typeface="新細明體" panose="02020500000000000000" pitchFamily="18" charset="-120"/>
              </a:rPr>
              <a:t>(</a:t>
            </a:r>
            <a:r>
              <a:rPr lang="zh-TW" altLang="en-US" sz="2000" dirty="0">
                <a:solidFill>
                  <a:srgbClr val="0070C0"/>
                </a:solidFill>
                <a:latin typeface="Cambria Math" panose="02040503050406030204" pitchFamily="18" charset="0"/>
                <a:ea typeface="新細明體" panose="02020500000000000000" pitchFamily="18" charset="-120"/>
              </a:rPr>
              <a:t>𝐿</a:t>
            </a:r>
            <a:r>
              <a:rPr lang="zh-TW" altLang="en-US" sz="1200" b="0" i="0" u="none" strike="noStrike" baseline="0" dirty="0">
                <a:solidFill>
                  <a:srgbClr val="0070C0"/>
                </a:solidFill>
                <a:latin typeface="Cambria Math" panose="02040503050406030204" pitchFamily="18" charset="0"/>
                <a:ea typeface="新細明體" panose="02020500000000000000" pitchFamily="18" charset="-120"/>
              </a:rPr>
              <a:t>𝑡</a:t>
            </a:r>
            <a:r>
              <a:rPr lang="en-US" altLang="zh-TW" sz="2000" dirty="0">
                <a:solidFill>
                  <a:srgbClr val="0070C0"/>
                </a:solidFill>
                <a:latin typeface="Cambria Math" panose="02040503050406030204" pitchFamily="18" charset="0"/>
                <a:ea typeface="新細明體" panose="02020500000000000000" pitchFamily="18" charset="-120"/>
              </a:rPr>
              <a:t>,</a:t>
            </a:r>
            <a:r>
              <a:rPr lang="zh-TW" altLang="en-US" sz="2000" dirty="0">
                <a:solidFill>
                  <a:srgbClr val="0070C0"/>
                </a:solidFill>
                <a:latin typeface="Cambria Math" panose="02040503050406030204" pitchFamily="18" charset="0"/>
                <a:ea typeface="新細明體" panose="02020500000000000000" pitchFamily="18" charset="-120"/>
              </a:rPr>
              <a:t>𝐻</a:t>
            </a:r>
            <a:r>
              <a:rPr lang="zh-TW" altLang="en-US" sz="1200" b="0" i="0" u="none" strike="noStrike" baseline="0" dirty="0">
                <a:solidFill>
                  <a:srgbClr val="0070C0"/>
                </a:solidFill>
                <a:latin typeface="Cambria Math" panose="02040503050406030204" pitchFamily="18" charset="0"/>
                <a:ea typeface="新細明體" panose="02020500000000000000" pitchFamily="18" charset="-120"/>
              </a:rPr>
              <a:t>𝑡</a:t>
            </a:r>
            <a:r>
              <a:rPr lang="en-US" altLang="zh-TW" sz="2000" dirty="0">
                <a:solidFill>
                  <a:srgbClr val="0070C0"/>
                </a:solidFill>
                <a:latin typeface="Cambria Math" panose="02040503050406030204" pitchFamily="18" charset="0"/>
                <a:ea typeface="新細明體" panose="02020500000000000000" pitchFamily="18" charset="-120"/>
              </a:rPr>
              <a:t>|</a:t>
            </a:r>
            <a:r>
              <a:rPr lang="zh-TW" altLang="en-US" sz="2000" dirty="0">
                <a:solidFill>
                  <a:srgbClr val="0070C0"/>
                </a:solidFill>
                <a:latin typeface="Cambria Math" panose="02040503050406030204" pitchFamily="18" charset="0"/>
                <a:ea typeface="新細明體" panose="02020500000000000000" pitchFamily="18" charset="-120"/>
              </a:rPr>
              <a:t>𝑃</a:t>
            </a:r>
            <a:r>
              <a:rPr lang="zh-TW" altLang="en-US" sz="1200" b="0" i="0" u="none" strike="noStrike" baseline="0" dirty="0">
                <a:solidFill>
                  <a:srgbClr val="0070C0"/>
                </a:solidFill>
                <a:latin typeface="Cambria Math" panose="02040503050406030204" pitchFamily="18" charset="0"/>
                <a:ea typeface="新細明體" panose="02020500000000000000" pitchFamily="18" charset="-120"/>
              </a:rPr>
              <a:t>𝑡</a:t>
            </a:r>
            <a:r>
              <a:rPr lang="en-US" altLang="zh-TW" sz="2000" dirty="0">
                <a:solidFill>
                  <a:srgbClr val="0070C0"/>
                </a:solidFill>
                <a:latin typeface="Cambria Math" panose="02040503050406030204" pitchFamily="18" charset="0"/>
                <a:ea typeface="新細明體" panose="02020500000000000000" pitchFamily="18" charset="-120"/>
              </a:rPr>
              <a:t>)</a:t>
            </a:r>
            <a:endParaRPr lang="en-US" altLang="zh-TW" sz="2000" dirty="0">
              <a:solidFill>
                <a:srgbClr val="0070C0"/>
              </a:solidFill>
              <a:latin typeface="新細明體" panose="02020500000000000000" pitchFamily="18" charset="-120"/>
              <a:ea typeface="新細明體" panose="02020500000000000000" pitchFamily="18" charset="-120"/>
            </a:endParaRPr>
          </a:p>
          <a:p>
            <a:endParaRPr lang="zh-TW" altLang="en-US" sz="700"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FF0000"/>
                </a:solidFill>
                <a:latin typeface="新細明體" panose="02020500000000000000" pitchFamily="18" charset="-120"/>
                <a:ea typeface="新細明體" panose="02020500000000000000" pitchFamily="18" charset="-120"/>
              </a:rPr>
              <a:t>死亡損失</a:t>
            </a:r>
            <a:r>
              <a:rPr lang="zh-TW" altLang="en-US" dirty="0">
                <a:solidFill>
                  <a:srgbClr val="000000"/>
                </a:solidFill>
                <a:latin typeface="新細明體" panose="02020500000000000000" pitchFamily="18" charset="-120"/>
                <a:ea typeface="新細明體" panose="02020500000000000000" pitchFamily="18" charset="-120"/>
              </a:rPr>
              <a:t>：因為該期借款人死亡，貸款人因此實現的損失，即 </a:t>
            </a:r>
            <a:r>
              <a:rPr lang="en-US" altLang="zh-TW" dirty="0">
                <a:solidFill>
                  <a:srgbClr val="000000"/>
                </a:solidFill>
                <a:latin typeface="Cambria Math" panose="02040503050406030204" pitchFamily="18" charset="0"/>
                <a:ea typeface="新細明體" panose="02020500000000000000" pitchFamily="18" charset="-120"/>
              </a:rPr>
              <a:t>max{</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dirty="0">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dirty="0">
                <a:solidFill>
                  <a:srgbClr val="000000"/>
                </a:solidFill>
                <a:latin typeface="Cambria Math" panose="02040503050406030204" pitchFamily="18" charset="0"/>
                <a:ea typeface="新細明體" panose="02020500000000000000" pitchFamily="18" charset="-120"/>
              </a:rPr>
              <a:t>⁡</a:t>
            </a:r>
            <a:r>
              <a:rPr lang="en-US" altLang="zh-TW" dirty="0">
                <a:solidFill>
                  <a:srgbClr val="000000"/>
                </a:solidFill>
                <a:latin typeface="Cambria Math" panose="02040503050406030204" pitchFamily="18" charset="0"/>
                <a:ea typeface="新細明體" panose="02020500000000000000" pitchFamily="18" charset="-120"/>
              </a:rPr>
              <a:t>,0}</a:t>
            </a:r>
            <a:endParaRPr lang="en-US" altLang="zh-TW"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70C0"/>
                </a:solidFill>
                <a:latin typeface="新細明體" panose="02020500000000000000" pitchFamily="18" charset="-120"/>
                <a:ea typeface="新細明體" panose="02020500000000000000" pitchFamily="18" charset="-120"/>
              </a:rPr>
              <a:t>存活損失</a:t>
            </a:r>
            <a:r>
              <a:rPr lang="zh-TW" altLang="en-US" dirty="0">
                <a:solidFill>
                  <a:srgbClr val="000000"/>
                </a:solidFill>
                <a:latin typeface="新細明體" panose="02020500000000000000" pitchFamily="18" charset="-120"/>
                <a:ea typeface="新細明體" panose="02020500000000000000" pitchFamily="18" charset="-120"/>
              </a:rPr>
              <a:t>：該期借款人存活，但未來可能死亡造成的期望損失折現</a:t>
            </a:r>
            <a:endParaRPr lang="zh-TW" altLang="en-US" dirty="0"/>
          </a:p>
        </p:txBody>
      </p:sp>
      <p:sp>
        <p:nvSpPr>
          <p:cNvPr id="7" name="矩形 6">
            <a:extLst>
              <a:ext uri="{FF2B5EF4-FFF2-40B4-BE49-F238E27FC236}">
                <a16:creationId xmlns:a16="http://schemas.microsoft.com/office/drawing/2014/main" id="{B2268BA1-8FFA-48BD-992A-4E5ED026B5F4}"/>
              </a:ext>
            </a:extLst>
          </p:cNvPr>
          <p:cNvSpPr/>
          <p:nvPr/>
        </p:nvSpPr>
        <p:spPr>
          <a:xfrm>
            <a:off x="1112668" y="4781433"/>
            <a:ext cx="9700333"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期，第</a:t>
            </a:r>
            <a:r>
              <a:rPr lang="en-US" altLang="zh-TW" dirty="0">
                <a:solidFill>
                  <a:srgbClr val="000000"/>
                </a:solidFill>
                <a:latin typeface="Calibri" panose="020F0502020204030204" pitchFamily="34" charset="0"/>
                <a:ea typeface="新細明體" panose="02020500000000000000" pitchFamily="18" charset="-120"/>
              </a:rPr>
              <a:t>n</a:t>
            </a:r>
            <a:r>
              <a:rPr lang="zh-TW" altLang="en-US" dirty="0">
                <a:solidFill>
                  <a:srgbClr val="000000"/>
                </a:solidFill>
                <a:latin typeface="新細明體" panose="02020500000000000000" pitchFamily="18" charset="-120"/>
                <a:ea typeface="新細明體" panose="02020500000000000000" pitchFamily="18" charset="-120"/>
              </a:rPr>
              <a:t>個利率點，第</a:t>
            </a:r>
            <a:r>
              <a:rPr lang="en-US" altLang="zh-TW" dirty="0">
                <a:solidFill>
                  <a:srgbClr val="000000"/>
                </a:solidFill>
                <a:latin typeface="Calibri" panose="020F0502020204030204" pitchFamily="34" charset="0"/>
                <a:ea typeface="新細明體" panose="02020500000000000000" pitchFamily="18" charset="-120"/>
              </a:rPr>
              <a:t>o</a:t>
            </a:r>
            <a:r>
              <a:rPr lang="zh-TW" altLang="en-US" dirty="0">
                <a:solidFill>
                  <a:srgbClr val="000000"/>
                </a:solidFill>
                <a:latin typeface="新細明體" panose="02020500000000000000" pitchFamily="18" charset="-120"/>
                <a:ea typeface="新細明體" panose="02020500000000000000" pitchFamily="18" charset="-120"/>
              </a:rPr>
              <a:t>個累積貸款金額代表點，第</a:t>
            </a:r>
            <a:r>
              <a:rPr lang="en-US" altLang="zh-TW" dirty="0" err="1">
                <a:solidFill>
                  <a:srgbClr val="000000"/>
                </a:solidFill>
                <a:latin typeface="Calibri" panose="020F0502020204030204" pitchFamily="34" charset="0"/>
                <a:ea typeface="新細明體" panose="02020500000000000000" pitchFamily="18" charset="-120"/>
              </a:rPr>
              <a:t>i</a:t>
            </a:r>
            <a:r>
              <a:rPr lang="zh-TW" altLang="en-US" dirty="0">
                <a:solidFill>
                  <a:srgbClr val="000000"/>
                </a:solidFill>
                <a:latin typeface="新細明體" panose="02020500000000000000" pitchFamily="18" charset="-120"/>
                <a:ea typeface="新細明體" panose="02020500000000000000" pitchFamily="18" charset="-120"/>
              </a:rPr>
              <a:t>個房價點的貸款人損失</a:t>
            </a:r>
            <a:r>
              <a:rPr lang="zh-TW" altLang="en-US" dirty="0">
                <a:solidFill>
                  <a:srgbClr val="000000"/>
                </a:solidFill>
                <a:latin typeface="Cambria Math" panose="02040503050406030204" pitchFamily="18" charset="0"/>
                <a:ea typeface="新細明體" panose="02020500000000000000" pitchFamily="18" charset="-120"/>
              </a:rPr>
              <a:t>𝐿𝐿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zh-TW" altLang="en-US" dirty="0">
                <a:solidFill>
                  <a:srgbClr val="000000"/>
                </a:solidFill>
                <a:latin typeface="新細明體" panose="02020500000000000000" pitchFamily="18" charset="-120"/>
                <a:ea typeface="新細明體" panose="02020500000000000000" pitchFamily="18" charset="-120"/>
              </a:rPr>
              <a:t>為：</a:t>
            </a:r>
            <a:endParaRPr lang="zh-TW" altLang="en-US" dirty="0"/>
          </a:p>
        </p:txBody>
      </p:sp>
      <p:sp>
        <p:nvSpPr>
          <p:cNvPr id="8" name="矩形 7">
            <a:extLst>
              <a:ext uri="{FF2B5EF4-FFF2-40B4-BE49-F238E27FC236}">
                <a16:creationId xmlns:a16="http://schemas.microsoft.com/office/drawing/2014/main" id="{DE67551F-1F2B-4BD9-B726-C44D31EABD06}"/>
              </a:ext>
            </a:extLst>
          </p:cNvPr>
          <p:cNvSpPr/>
          <p:nvPr/>
        </p:nvSpPr>
        <p:spPr>
          <a:xfrm>
            <a:off x="1583186" y="5472542"/>
            <a:ext cx="9611556" cy="461665"/>
          </a:xfrm>
          <a:prstGeom prst="rect">
            <a:avLst/>
          </a:prstGeom>
        </p:spPr>
        <p:txBody>
          <a:bodyPr wrap="square">
            <a:spAutoFit/>
          </a:bodyPr>
          <a:lstStyle/>
          <a:p>
            <a:r>
              <a:rPr lang="zh-TW" altLang="en-US" sz="2400" b="0" i="0" u="none" strike="noStrike" baseline="0" dirty="0">
                <a:solidFill>
                  <a:srgbClr val="000000"/>
                </a:solidFill>
                <a:latin typeface="Cambria Math" panose="02040503050406030204" pitchFamily="18" charset="0"/>
              </a:rPr>
              <a:t>𝐿𝐿</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𝑜</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𝑖 </a:t>
            </a:r>
            <a:r>
              <a:rPr lang="en-US"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FF0000"/>
                </a:solidFill>
                <a:latin typeface="Cambria Math" panose="02040503050406030204" pitchFamily="18" charset="0"/>
              </a:rPr>
              <a:t>𝑉𝑎𝑙𝑢𝑒</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𝐿</a:t>
            </a:r>
            <a:r>
              <a:rPr lang="zh-TW" altLang="en-US" sz="1400" dirty="0">
                <a:solidFill>
                  <a:srgbClr val="FF0000"/>
                </a:solidFill>
                <a:latin typeface="Cambria Math" panose="02040503050406030204" pitchFamily="18" charset="0"/>
              </a:rPr>
              <a:t>𝑡</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𝑛</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𝑜</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𝐻</a:t>
            </a:r>
            <a:r>
              <a:rPr lang="zh-TW" altLang="en-US" sz="1400" dirty="0">
                <a:solidFill>
                  <a:srgbClr val="FF0000"/>
                </a:solidFill>
                <a:latin typeface="Cambria Math" panose="02040503050406030204" pitchFamily="18" charset="0"/>
              </a:rPr>
              <a:t>𝑡</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𝑛</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𝑖</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𝑄</a:t>
            </a:r>
            <a:r>
              <a:rPr lang="zh-TW" altLang="en-US" sz="1400" dirty="0">
                <a:solidFill>
                  <a:srgbClr val="FF0000"/>
                </a:solidFill>
                <a:latin typeface="Cambria Math" panose="02040503050406030204" pitchFamily="18" charset="0"/>
              </a:rPr>
              <a:t>𝑡</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70C0"/>
                </a:solidFill>
                <a:latin typeface="Cambria Math" panose="02040503050406030204" pitchFamily="18" charset="0"/>
              </a:rPr>
              <a:t>𝑉𝑎𝑙𝑢𝑒</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𝐿</a:t>
            </a:r>
            <a:r>
              <a:rPr lang="zh-TW" altLang="en-US" sz="140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𝑛</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𝑜</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𝐻</a:t>
            </a:r>
            <a:r>
              <a:rPr lang="zh-TW" altLang="en-US" sz="140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𝑛</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𝑖</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𝑃</a:t>
            </a:r>
            <a:r>
              <a:rPr lang="zh-TW" altLang="en-US" sz="1400" dirty="0">
                <a:solidFill>
                  <a:srgbClr val="0070C0"/>
                </a:solidFill>
                <a:latin typeface="Cambria Math" panose="02040503050406030204" pitchFamily="18" charset="0"/>
              </a:rPr>
              <a:t>𝑡</a:t>
            </a:r>
            <a:r>
              <a:rPr lang="en-US" altLang="zh-TW" sz="2400" b="0" i="0" u="none" strike="noStrike" baseline="0" dirty="0">
                <a:solidFill>
                  <a:srgbClr val="0070C0"/>
                </a:solidFill>
                <a:latin typeface="Cambria Math" panose="02040503050406030204" pitchFamily="18" charset="0"/>
              </a:rPr>
              <a:t>) </a:t>
            </a:r>
            <a:endParaRPr lang="zh-TW" altLang="en-US" sz="1400" dirty="0">
              <a:solidFill>
                <a:srgbClr val="0070C0"/>
              </a:solidFill>
            </a:endParaRPr>
          </a:p>
        </p:txBody>
      </p:sp>
      <p:sp>
        <p:nvSpPr>
          <p:cNvPr id="9" name="文字方塊 8">
            <a:extLst>
              <a:ext uri="{FF2B5EF4-FFF2-40B4-BE49-F238E27FC236}">
                <a16:creationId xmlns:a16="http://schemas.microsoft.com/office/drawing/2014/main" id="{E10A00C4-69E5-4C39-9025-691FC7A0074B}"/>
              </a:ext>
            </a:extLst>
          </p:cNvPr>
          <p:cNvSpPr txBox="1"/>
          <p:nvPr/>
        </p:nvSpPr>
        <p:spPr>
          <a:xfrm>
            <a:off x="3400147" y="5934207"/>
            <a:ext cx="1107996" cy="369332"/>
          </a:xfrm>
          <a:prstGeom prst="rect">
            <a:avLst/>
          </a:prstGeom>
          <a:noFill/>
        </p:spPr>
        <p:txBody>
          <a:bodyPr wrap="none" rtlCol="0">
            <a:spAutoFit/>
          </a:bodyPr>
          <a:lstStyle/>
          <a:p>
            <a:r>
              <a:rPr lang="zh-TW" altLang="en-US" dirty="0">
                <a:solidFill>
                  <a:srgbClr val="FF0000"/>
                </a:solidFill>
              </a:rPr>
              <a:t>死亡損失</a:t>
            </a:r>
          </a:p>
        </p:txBody>
      </p:sp>
      <p:sp>
        <p:nvSpPr>
          <p:cNvPr id="10" name="文字方塊 9">
            <a:extLst>
              <a:ext uri="{FF2B5EF4-FFF2-40B4-BE49-F238E27FC236}">
                <a16:creationId xmlns:a16="http://schemas.microsoft.com/office/drawing/2014/main" id="{F6A20057-FFF6-4950-9946-73B15C356D0A}"/>
              </a:ext>
            </a:extLst>
          </p:cNvPr>
          <p:cNvSpPr txBox="1"/>
          <p:nvPr/>
        </p:nvSpPr>
        <p:spPr>
          <a:xfrm>
            <a:off x="5962834" y="5934207"/>
            <a:ext cx="1107996" cy="369332"/>
          </a:xfrm>
          <a:prstGeom prst="rect">
            <a:avLst/>
          </a:prstGeom>
          <a:noFill/>
        </p:spPr>
        <p:txBody>
          <a:bodyPr wrap="none" rtlCol="0">
            <a:spAutoFit/>
          </a:bodyPr>
          <a:lstStyle/>
          <a:p>
            <a:r>
              <a:rPr lang="zh-TW" altLang="en-US" dirty="0">
                <a:solidFill>
                  <a:srgbClr val="0070C0"/>
                </a:solidFill>
              </a:rPr>
              <a:t>存活損失</a:t>
            </a:r>
          </a:p>
        </p:txBody>
      </p:sp>
    </p:spTree>
    <p:extLst>
      <p:ext uri="{BB962C8B-B14F-4D97-AF65-F5344CB8AC3E}">
        <p14:creationId xmlns:p14="http://schemas.microsoft.com/office/powerpoint/2010/main" val="315151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1864064-ECBF-4431-918C-69625E180E1E}"/>
              </a:ext>
            </a:extLst>
          </p:cNvPr>
          <p:cNvSpPr txBox="1"/>
          <p:nvPr/>
        </p:nvSpPr>
        <p:spPr>
          <a:xfrm>
            <a:off x="967666" y="1020932"/>
            <a:ext cx="1107996" cy="369332"/>
          </a:xfrm>
          <a:prstGeom prst="rect">
            <a:avLst/>
          </a:prstGeom>
          <a:noFill/>
        </p:spPr>
        <p:txBody>
          <a:bodyPr wrap="none" rtlCol="0">
            <a:spAutoFit/>
          </a:bodyPr>
          <a:lstStyle/>
          <a:p>
            <a:r>
              <a:rPr lang="zh-TW" altLang="en-US" dirty="0"/>
              <a:t>研究背景</a:t>
            </a:r>
          </a:p>
        </p:txBody>
      </p:sp>
      <p:sp>
        <p:nvSpPr>
          <p:cNvPr id="3" name="矩形 2">
            <a:extLst>
              <a:ext uri="{FF2B5EF4-FFF2-40B4-BE49-F238E27FC236}">
                <a16:creationId xmlns:a16="http://schemas.microsoft.com/office/drawing/2014/main" id="{C6419E7D-72F4-4781-A532-64220C085478}"/>
              </a:ext>
            </a:extLst>
          </p:cNvPr>
          <p:cNvSpPr/>
          <p:nvPr/>
        </p:nvSpPr>
        <p:spPr>
          <a:xfrm>
            <a:off x="1521664" y="1884031"/>
            <a:ext cx="9771355" cy="1754326"/>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全球大多數已開發國家皆已進入高齡化社會，扶養比逐年增加，青壯年人口的負擔也隨之加重。而台灣早在</a:t>
            </a:r>
            <a:r>
              <a:rPr lang="en-US" altLang="zh-TW" dirty="0">
                <a:solidFill>
                  <a:srgbClr val="000000"/>
                </a:solidFill>
                <a:latin typeface="Calibri" panose="020F0502020204030204" pitchFamily="34" charset="0"/>
                <a:ea typeface="新細明體" panose="02020500000000000000" pitchFamily="18" charset="-120"/>
              </a:rPr>
              <a:t>1993</a:t>
            </a:r>
            <a:r>
              <a:rPr lang="zh-TW" altLang="en-US" dirty="0">
                <a:solidFill>
                  <a:srgbClr val="000000"/>
                </a:solidFill>
                <a:latin typeface="新細明體" panose="02020500000000000000" pitchFamily="18" charset="-120"/>
                <a:ea typeface="新細明體" panose="02020500000000000000" pitchFamily="18" charset="-120"/>
              </a:rPr>
              <a:t>年便已進入高齡化社會，甚至國家發展委員會也預估台灣會在</a:t>
            </a:r>
            <a:r>
              <a:rPr lang="en-US" altLang="zh-TW" dirty="0">
                <a:solidFill>
                  <a:srgbClr val="000000"/>
                </a:solidFill>
                <a:latin typeface="Calibri" panose="020F0502020204030204" pitchFamily="34" charset="0"/>
                <a:ea typeface="新細明體" panose="02020500000000000000" pitchFamily="18" charset="-120"/>
              </a:rPr>
              <a:t>2026</a:t>
            </a:r>
            <a:r>
              <a:rPr lang="zh-TW" altLang="en-US" dirty="0">
                <a:solidFill>
                  <a:srgbClr val="000000"/>
                </a:solidFill>
                <a:latin typeface="新細明體" panose="02020500000000000000" pitchFamily="18" charset="-120"/>
                <a:ea typeface="新細明體" panose="02020500000000000000" pitchFamily="18" charset="-120"/>
              </a:rPr>
              <a:t>年進入超高齡社會，因此在台灣老年人口的照護問題也已經成為社會問題。</a:t>
            </a:r>
            <a:r>
              <a:rPr lang="zh-TW" altLang="en-US" dirty="0"/>
              <a:t>的當老年人不再具有工作能力因而退休之後，因為扶養比低落的緣故，子女很可能無法負擔養老金，老年人面臨雖然擁有房屋資產，卻還是要為了每天的生活費擔憂的現象；若是為了籌措生活費而將房屋出售，老年人反而會面臨無房可住的困境。</a:t>
            </a:r>
          </a:p>
        </p:txBody>
      </p:sp>
      <p:sp>
        <p:nvSpPr>
          <p:cNvPr id="4" name="矩形 3">
            <a:extLst>
              <a:ext uri="{FF2B5EF4-FFF2-40B4-BE49-F238E27FC236}">
                <a16:creationId xmlns:a16="http://schemas.microsoft.com/office/drawing/2014/main" id="{7321CC71-E521-4346-889F-D850618D3ECB}"/>
              </a:ext>
            </a:extLst>
          </p:cNvPr>
          <p:cNvSpPr/>
          <p:nvPr/>
        </p:nvSpPr>
        <p:spPr>
          <a:xfrm>
            <a:off x="1521664" y="3784106"/>
            <a:ext cx="8998998" cy="1200329"/>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反向房屋貸款</a:t>
            </a:r>
            <a:r>
              <a:rPr lang="en-US" altLang="zh-TW" dirty="0">
                <a:solidFill>
                  <a:srgbClr val="000000"/>
                </a:solidFill>
                <a:latin typeface="Calibri" panose="020F0502020204030204" pitchFamily="34" charset="0"/>
                <a:ea typeface="新細明體" panose="02020500000000000000" pitchFamily="18" charset="-120"/>
              </a:rPr>
              <a:t>(Reverse Mortgage)</a:t>
            </a:r>
            <a:r>
              <a:rPr lang="zh-TW" altLang="en-US" dirty="0">
                <a:solidFill>
                  <a:srgbClr val="000000"/>
                </a:solidFill>
                <a:latin typeface="新細明體" panose="02020500000000000000" pitchFamily="18" charset="-120"/>
                <a:ea typeface="新細明體" panose="02020500000000000000" pitchFamily="18" charset="-120"/>
              </a:rPr>
              <a:t>便是以房屋作為擔保品，由銀行定期支付年金，當合約因為某些原因而終止，可能是借款人死亡或者合約年限到期，合約到期後銀行會將借款人的房屋出售，並以售出的金額作為償還。這樣除了能讓老年人擁有退休金以外，還能夠住在自己的房屋之中，達成雙贏。</a:t>
            </a:r>
            <a:endParaRPr lang="zh-TW" altLang="en-US" dirty="0"/>
          </a:p>
        </p:txBody>
      </p:sp>
    </p:spTree>
    <p:extLst>
      <p:ext uri="{BB962C8B-B14F-4D97-AF65-F5344CB8AC3E}">
        <p14:creationId xmlns:p14="http://schemas.microsoft.com/office/powerpoint/2010/main" val="240280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9" name="文字方塊 8">
            <a:extLst>
              <a:ext uri="{FF2B5EF4-FFF2-40B4-BE49-F238E27FC236}">
                <a16:creationId xmlns:a16="http://schemas.microsoft.com/office/drawing/2014/main" id="{1CB33D1C-79FD-4EBA-B64B-D421F585BA6A}"/>
              </a:ext>
            </a:extLst>
          </p:cNvPr>
          <p:cNvSpPr txBox="1"/>
          <p:nvPr/>
        </p:nvSpPr>
        <p:spPr>
          <a:xfrm>
            <a:off x="1128963" y="3257330"/>
            <a:ext cx="1338828" cy="369332"/>
          </a:xfrm>
          <a:prstGeom prst="rect">
            <a:avLst/>
          </a:prstGeom>
          <a:noFill/>
        </p:spPr>
        <p:txBody>
          <a:bodyPr wrap="none" rtlCol="0">
            <a:spAutoFit/>
          </a:bodyPr>
          <a:lstStyle/>
          <a:p>
            <a:r>
              <a:rPr lang="zh-TW" altLang="en-US" dirty="0">
                <a:solidFill>
                  <a:srgbClr val="FF0000"/>
                </a:solidFill>
              </a:rPr>
              <a:t>死亡損失：</a:t>
            </a:r>
            <a:endParaRPr lang="en-US" altLang="zh-TW" dirty="0">
              <a:solidFill>
                <a:srgbClr val="FF0000"/>
              </a:solidFill>
            </a:endParaRPr>
          </a:p>
        </p:txBody>
      </p:sp>
      <p:sp>
        <p:nvSpPr>
          <p:cNvPr id="10" name="矩形 9">
            <a:extLst>
              <a:ext uri="{FF2B5EF4-FFF2-40B4-BE49-F238E27FC236}">
                <a16:creationId xmlns:a16="http://schemas.microsoft.com/office/drawing/2014/main" id="{6059B457-ED32-4FF2-883B-36829EEF1600}"/>
              </a:ext>
            </a:extLst>
          </p:cNvPr>
          <p:cNvSpPr/>
          <p:nvPr/>
        </p:nvSpPr>
        <p:spPr>
          <a:xfrm>
            <a:off x="1128963" y="3828839"/>
            <a:ext cx="5044971" cy="461665"/>
          </a:xfrm>
          <a:prstGeom prst="rect">
            <a:avLst/>
          </a:prstGeom>
        </p:spPr>
        <p:txBody>
          <a:bodyPr wrap="none">
            <a:spAutoFit/>
          </a:bodyPr>
          <a:lstStyle/>
          <a:p>
            <a:r>
              <a:rPr lang="zh-TW" altLang="en-US" sz="2400" dirty="0">
                <a:solidFill>
                  <a:srgbClr val="000000"/>
                </a:solidFill>
                <a:latin typeface="Cambria Math" panose="02040503050406030204" pitchFamily="18" charset="0"/>
              </a:rPr>
              <a:t>𝑉𝑎𝑙𝑢𝑒</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𝐿</a:t>
            </a:r>
            <a:r>
              <a:rPr lang="zh-TW" altLang="en-US"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𝑛</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𝑜</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𝐻</a:t>
            </a:r>
            <a:r>
              <a:rPr lang="zh-TW" altLang="en-US"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𝑛</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𝑖</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𝑄</a:t>
            </a:r>
            <a:r>
              <a:rPr lang="zh-TW" altLang="en-US" sz="1400" b="0" i="0" u="none" strike="noStrike" baseline="0" dirty="0">
                <a:solidFill>
                  <a:srgbClr val="000000"/>
                </a:solidFill>
                <a:latin typeface="Cambria Math" panose="02040503050406030204" pitchFamily="18" charset="0"/>
              </a:rPr>
              <a:t>𝑡</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 </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 𝑄</a:t>
            </a:r>
            <a:r>
              <a:rPr lang="zh-TW" altLang="en-US" sz="1400" b="0" i="0" u="none" strike="noStrike" baseline="0" dirty="0">
                <a:solidFill>
                  <a:srgbClr val="000000"/>
                </a:solidFill>
                <a:latin typeface="Cambria Math" panose="02040503050406030204" pitchFamily="18" charset="0"/>
              </a:rPr>
              <a:t>𝑡</a:t>
            </a:r>
            <a:r>
              <a:rPr lang="en-US" altLang="zh-TW" sz="2400" dirty="0">
                <a:solidFill>
                  <a:srgbClr val="000000"/>
                </a:solidFill>
                <a:latin typeface="Cambria Math" panose="02040503050406030204" pitchFamily="18" charset="0"/>
              </a:rPr>
              <a:t>[</a:t>
            </a:r>
            <a:r>
              <a:rPr lang="zh-TW" altLang="en-US" sz="2400" dirty="0">
                <a:solidFill>
                  <a:srgbClr val="000000"/>
                </a:solidFill>
                <a:latin typeface="Cambria Math" panose="02040503050406030204" pitchFamily="18" charset="0"/>
              </a:rPr>
              <a:t>𝐿</a:t>
            </a:r>
            <a:r>
              <a:rPr lang="zh-TW" altLang="en-US"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𝑛</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𝑜</a:t>
            </a:r>
            <a:r>
              <a:rPr lang="zh-TW" altLang="en-US" sz="2400" dirty="0">
                <a:solidFill>
                  <a:srgbClr val="000000"/>
                </a:solidFill>
                <a:latin typeface="Cambria Math" panose="02040503050406030204" pitchFamily="18" charset="0"/>
              </a:rPr>
              <a:t>−𝐻</a:t>
            </a:r>
            <a:r>
              <a:rPr lang="zh-TW" altLang="en-US" sz="1400" b="0" i="0" u="none" strike="noStrike" baseline="0" dirty="0">
                <a:solidFill>
                  <a:srgbClr val="000000"/>
                </a:solidFill>
                <a:latin typeface="Cambria Math" panose="02040503050406030204" pitchFamily="18" charset="0"/>
              </a:rPr>
              <a:t>𝑡</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𝑛</a:t>
            </a:r>
            <a:r>
              <a:rPr lang="en-US" altLang="zh-TW" sz="1400" b="0" i="0" u="none" strike="noStrike" baseline="0" dirty="0">
                <a:solidFill>
                  <a:srgbClr val="000000"/>
                </a:solidFill>
                <a:latin typeface="Cambria Math" panose="02040503050406030204" pitchFamily="18" charset="0"/>
              </a:rPr>
              <a:t>,</a:t>
            </a:r>
            <a:r>
              <a:rPr lang="zh-TW" altLang="en-US" sz="1400" b="0" i="0" u="none" strike="noStrike" baseline="0" dirty="0">
                <a:solidFill>
                  <a:srgbClr val="000000"/>
                </a:solidFill>
                <a:latin typeface="Cambria Math" panose="02040503050406030204" pitchFamily="18" charset="0"/>
              </a:rPr>
              <a:t>𝑖</a:t>
            </a:r>
            <a:r>
              <a:rPr lang="en-US" altLang="zh-TW" sz="2400" dirty="0">
                <a:solidFill>
                  <a:srgbClr val="000000"/>
                </a:solidFill>
                <a:latin typeface="Cambria Math" panose="02040503050406030204" pitchFamily="18" charset="0"/>
              </a:rPr>
              <a:t>]</a:t>
            </a:r>
            <a:r>
              <a:rPr lang="en-US" altLang="zh-TW" sz="2800" b="0" i="0" u="none" strike="noStrike" baseline="30000" dirty="0">
                <a:solidFill>
                  <a:srgbClr val="000000"/>
                </a:solidFill>
                <a:latin typeface="Cambria Math" panose="02040503050406030204" pitchFamily="18" charset="0"/>
              </a:rPr>
              <a:t>+</a:t>
            </a:r>
            <a:r>
              <a:rPr lang="en-US" altLang="zh-TW" sz="1400" b="0" i="0" u="none" strike="noStrike" baseline="0" dirty="0">
                <a:solidFill>
                  <a:srgbClr val="000000"/>
                </a:solidFill>
                <a:latin typeface="Cambria Math" panose="02040503050406030204" pitchFamily="18" charset="0"/>
              </a:rPr>
              <a:t> </a:t>
            </a:r>
            <a:endParaRPr lang="zh-TW" altLang="en-US" sz="2400" dirty="0"/>
          </a:p>
        </p:txBody>
      </p:sp>
      <p:sp>
        <p:nvSpPr>
          <p:cNvPr id="11" name="矩形 10">
            <a:extLst>
              <a:ext uri="{FF2B5EF4-FFF2-40B4-BE49-F238E27FC236}">
                <a16:creationId xmlns:a16="http://schemas.microsoft.com/office/drawing/2014/main" id="{2AEFC513-D9A4-4EF3-9344-B5F04571BD67}"/>
              </a:ext>
            </a:extLst>
          </p:cNvPr>
          <p:cNvSpPr/>
          <p:nvPr/>
        </p:nvSpPr>
        <p:spPr>
          <a:xfrm>
            <a:off x="2343503" y="2077831"/>
            <a:ext cx="6815090" cy="461665"/>
          </a:xfrm>
          <a:prstGeom prst="rect">
            <a:avLst/>
          </a:prstGeom>
        </p:spPr>
        <p:txBody>
          <a:bodyPr wrap="square">
            <a:spAutoFit/>
          </a:bodyPr>
          <a:lstStyle/>
          <a:p>
            <a:r>
              <a:rPr lang="zh-TW" altLang="en-US" sz="2400" b="0" i="0" u="none" strike="noStrike" baseline="0" dirty="0">
                <a:solidFill>
                  <a:srgbClr val="000000"/>
                </a:solidFill>
                <a:latin typeface="Cambria Math" panose="02040503050406030204" pitchFamily="18" charset="0"/>
              </a:rPr>
              <a:t>𝐿𝐿</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𝑜</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𝑖 </a:t>
            </a:r>
            <a:r>
              <a:rPr lang="en-US"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FF0000"/>
                </a:solidFill>
                <a:latin typeface="Cambria Math" panose="02040503050406030204" pitchFamily="18" charset="0"/>
              </a:rPr>
              <a:t>𝑉𝑎𝑙𝑢𝑒</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𝐿</a:t>
            </a:r>
            <a:r>
              <a:rPr lang="zh-TW" altLang="en-US" sz="1400" dirty="0">
                <a:solidFill>
                  <a:srgbClr val="FF0000"/>
                </a:solidFill>
                <a:latin typeface="Cambria Math" panose="02040503050406030204" pitchFamily="18" charset="0"/>
              </a:rPr>
              <a:t>𝑡</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𝑛</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𝑜</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𝐻</a:t>
            </a:r>
            <a:r>
              <a:rPr lang="zh-TW" altLang="en-US" sz="1400" dirty="0">
                <a:solidFill>
                  <a:srgbClr val="FF0000"/>
                </a:solidFill>
                <a:latin typeface="Cambria Math" panose="02040503050406030204" pitchFamily="18" charset="0"/>
              </a:rPr>
              <a:t>𝑡</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𝑛</a:t>
            </a:r>
            <a:r>
              <a:rPr lang="en-US" altLang="zh-TW" sz="1400" dirty="0">
                <a:solidFill>
                  <a:srgbClr val="FF0000"/>
                </a:solidFill>
                <a:latin typeface="Cambria Math" panose="02040503050406030204" pitchFamily="18" charset="0"/>
              </a:rPr>
              <a:t>,</a:t>
            </a:r>
            <a:r>
              <a:rPr lang="zh-TW" altLang="en-US" sz="1400" dirty="0">
                <a:solidFill>
                  <a:srgbClr val="FF0000"/>
                </a:solidFill>
                <a:latin typeface="Cambria Math" panose="02040503050406030204" pitchFamily="18" charset="0"/>
              </a:rPr>
              <a:t>𝑖</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𝑄</a:t>
            </a:r>
            <a:r>
              <a:rPr lang="zh-TW" altLang="en-US" sz="1400" dirty="0">
                <a:solidFill>
                  <a:srgbClr val="FF0000"/>
                </a:solidFill>
                <a:latin typeface="Cambria Math" panose="02040503050406030204" pitchFamily="18" charset="0"/>
              </a:rPr>
              <a:t>𝑡</a:t>
            </a:r>
            <a:r>
              <a:rPr lang="en-US" altLang="zh-TW" sz="2400" b="0" i="0" u="none" strike="noStrike" baseline="0" dirty="0">
                <a:solidFill>
                  <a:srgbClr val="FF0000"/>
                </a:solidFill>
                <a:latin typeface="Cambria Math" panose="02040503050406030204" pitchFamily="18" charset="0"/>
              </a:rPr>
              <a:t>)</a:t>
            </a:r>
            <a:r>
              <a:rPr lang="zh-TW" altLang="en-US" sz="2400" b="0" i="0" u="none" strike="noStrike" baseline="0" dirty="0">
                <a:solidFill>
                  <a:srgbClr val="FF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70C0"/>
                </a:solidFill>
                <a:latin typeface="Cambria Math" panose="02040503050406030204" pitchFamily="18" charset="0"/>
              </a:rPr>
              <a:t>𝑉𝑎𝑙𝑢𝑒</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𝐿</a:t>
            </a:r>
            <a:r>
              <a:rPr lang="zh-TW" altLang="en-US" sz="140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𝑛</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𝑜</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𝐻</a:t>
            </a:r>
            <a:r>
              <a:rPr lang="zh-TW" altLang="en-US" sz="140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𝑛</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𝑖</a:t>
            </a:r>
            <a:r>
              <a:rPr lang="en-US" altLang="zh-TW" sz="2400" b="0" i="0" u="none" strike="noStrike" baseline="0" dirty="0">
                <a:solidFill>
                  <a:srgbClr val="0070C0"/>
                </a:solidFill>
                <a:latin typeface="Cambria Math" panose="02040503050406030204" pitchFamily="18" charset="0"/>
              </a:rPr>
              <a:t>|</a:t>
            </a:r>
            <a:r>
              <a:rPr lang="zh-TW" altLang="en-US" sz="2400" b="0" i="0" u="none" strike="noStrike" baseline="0" dirty="0">
                <a:solidFill>
                  <a:srgbClr val="0070C0"/>
                </a:solidFill>
                <a:latin typeface="Cambria Math" panose="02040503050406030204" pitchFamily="18" charset="0"/>
              </a:rPr>
              <a:t>𝑃</a:t>
            </a:r>
            <a:r>
              <a:rPr lang="zh-TW" altLang="en-US" sz="1400" dirty="0">
                <a:solidFill>
                  <a:srgbClr val="0070C0"/>
                </a:solidFill>
                <a:latin typeface="Cambria Math" panose="02040503050406030204" pitchFamily="18" charset="0"/>
              </a:rPr>
              <a:t>𝑡</a:t>
            </a:r>
            <a:r>
              <a:rPr lang="en-US" altLang="zh-TW" sz="2400" b="0" i="0" u="none" strike="noStrike" baseline="0" dirty="0">
                <a:solidFill>
                  <a:srgbClr val="0070C0"/>
                </a:solidFill>
                <a:latin typeface="Cambria Math" panose="02040503050406030204" pitchFamily="18" charset="0"/>
              </a:rPr>
              <a:t>) </a:t>
            </a:r>
            <a:endParaRPr lang="zh-TW" altLang="en-US" sz="1400" dirty="0">
              <a:solidFill>
                <a:srgbClr val="0070C0"/>
              </a:solidFill>
            </a:endParaRPr>
          </a:p>
        </p:txBody>
      </p:sp>
      <p:sp>
        <p:nvSpPr>
          <p:cNvPr id="12" name="文字方塊 11">
            <a:extLst>
              <a:ext uri="{FF2B5EF4-FFF2-40B4-BE49-F238E27FC236}">
                <a16:creationId xmlns:a16="http://schemas.microsoft.com/office/drawing/2014/main" id="{2740FBF9-3741-4322-B42C-62A97DD932AA}"/>
              </a:ext>
            </a:extLst>
          </p:cNvPr>
          <p:cNvSpPr txBox="1"/>
          <p:nvPr/>
        </p:nvSpPr>
        <p:spPr>
          <a:xfrm>
            <a:off x="4160464" y="2539496"/>
            <a:ext cx="1107996" cy="369332"/>
          </a:xfrm>
          <a:prstGeom prst="rect">
            <a:avLst/>
          </a:prstGeom>
          <a:noFill/>
        </p:spPr>
        <p:txBody>
          <a:bodyPr wrap="square" rtlCol="0">
            <a:spAutoFit/>
          </a:bodyPr>
          <a:lstStyle/>
          <a:p>
            <a:r>
              <a:rPr lang="zh-TW" altLang="en-US" dirty="0">
                <a:solidFill>
                  <a:srgbClr val="FF0000"/>
                </a:solidFill>
              </a:rPr>
              <a:t>死亡損失</a:t>
            </a:r>
          </a:p>
        </p:txBody>
      </p:sp>
      <p:sp>
        <p:nvSpPr>
          <p:cNvPr id="13" name="文字方塊 12">
            <a:extLst>
              <a:ext uri="{FF2B5EF4-FFF2-40B4-BE49-F238E27FC236}">
                <a16:creationId xmlns:a16="http://schemas.microsoft.com/office/drawing/2014/main" id="{C286FF66-A672-4529-988D-F69774490B75}"/>
              </a:ext>
            </a:extLst>
          </p:cNvPr>
          <p:cNvSpPr txBox="1"/>
          <p:nvPr/>
        </p:nvSpPr>
        <p:spPr>
          <a:xfrm>
            <a:off x="6723151" y="2539496"/>
            <a:ext cx="1107996" cy="369332"/>
          </a:xfrm>
          <a:prstGeom prst="rect">
            <a:avLst/>
          </a:prstGeom>
          <a:noFill/>
        </p:spPr>
        <p:txBody>
          <a:bodyPr wrap="square" rtlCol="0">
            <a:spAutoFit/>
          </a:bodyPr>
          <a:lstStyle/>
          <a:p>
            <a:r>
              <a:rPr lang="zh-TW" altLang="en-US" dirty="0">
                <a:solidFill>
                  <a:srgbClr val="0070C0"/>
                </a:solidFill>
              </a:rPr>
              <a:t>存活損失</a:t>
            </a:r>
          </a:p>
        </p:txBody>
      </p:sp>
      <p:sp>
        <p:nvSpPr>
          <p:cNvPr id="14" name="文字方塊 13">
            <a:extLst>
              <a:ext uri="{FF2B5EF4-FFF2-40B4-BE49-F238E27FC236}">
                <a16:creationId xmlns:a16="http://schemas.microsoft.com/office/drawing/2014/main" id="{3D9B1CEC-C481-4951-9612-4A74044BF123}"/>
              </a:ext>
            </a:extLst>
          </p:cNvPr>
          <p:cNvSpPr txBox="1"/>
          <p:nvPr/>
        </p:nvSpPr>
        <p:spPr>
          <a:xfrm>
            <a:off x="1112495" y="4641593"/>
            <a:ext cx="2153154" cy="369332"/>
          </a:xfrm>
          <a:prstGeom prst="rect">
            <a:avLst/>
          </a:prstGeom>
          <a:noFill/>
        </p:spPr>
        <p:txBody>
          <a:bodyPr wrap="none" rtlCol="0">
            <a:spAutoFit/>
          </a:bodyPr>
          <a:lstStyle/>
          <a:p>
            <a:r>
              <a:rPr lang="zh-TW" altLang="en-US" dirty="0">
                <a:solidFill>
                  <a:srgbClr val="0070C0"/>
                </a:solidFill>
              </a:rPr>
              <a:t>存活損失</a:t>
            </a:r>
            <a:r>
              <a:rPr lang="en-US" altLang="zh-TW" sz="1400" dirty="0">
                <a:solidFill>
                  <a:schemeClr val="bg2">
                    <a:lumMod val="50000"/>
                  </a:schemeClr>
                </a:solidFill>
              </a:rPr>
              <a:t>(</a:t>
            </a:r>
            <a:r>
              <a:rPr lang="zh-TW" altLang="en-US" sz="1400" dirty="0">
                <a:solidFill>
                  <a:schemeClr val="bg2">
                    <a:lumMod val="50000"/>
                  </a:schemeClr>
                </a:solidFill>
              </a:rPr>
              <a:t>考慮</a:t>
            </a:r>
            <a:r>
              <a:rPr lang="zh-TW" altLang="en-US" sz="1400" dirty="0">
                <a:solidFill>
                  <a:srgbClr val="FFC000"/>
                </a:solidFill>
              </a:rPr>
              <a:t>利率</a:t>
            </a:r>
            <a:r>
              <a:rPr lang="en-US" altLang="zh-TW" sz="1400" dirty="0">
                <a:solidFill>
                  <a:schemeClr val="bg2">
                    <a:lumMod val="50000"/>
                  </a:schemeClr>
                </a:solidFill>
              </a:rPr>
              <a:t>)</a:t>
            </a:r>
            <a:r>
              <a:rPr lang="zh-TW" altLang="en-US" dirty="0">
                <a:solidFill>
                  <a:srgbClr val="0070C0"/>
                </a:solidFill>
              </a:rPr>
              <a:t>：</a:t>
            </a:r>
          </a:p>
        </p:txBody>
      </p:sp>
      <p:sp>
        <p:nvSpPr>
          <p:cNvPr id="15" name="矩形 14">
            <a:extLst>
              <a:ext uri="{FF2B5EF4-FFF2-40B4-BE49-F238E27FC236}">
                <a16:creationId xmlns:a16="http://schemas.microsoft.com/office/drawing/2014/main" id="{D052BD27-7879-431F-B9E1-33AD42985559}"/>
              </a:ext>
            </a:extLst>
          </p:cNvPr>
          <p:cNvSpPr/>
          <p:nvPr/>
        </p:nvSpPr>
        <p:spPr>
          <a:xfrm>
            <a:off x="1112494" y="5288026"/>
            <a:ext cx="10579223" cy="400110"/>
          </a:xfrm>
          <a:prstGeom prst="rect">
            <a:avLst/>
          </a:prstGeom>
        </p:spPr>
        <p:txBody>
          <a:bodyPr wrap="square">
            <a:spAutoFit/>
          </a:bodyPr>
          <a:lstStyle/>
          <a:p>
            <a:r>
              <a:rPr lang="zh-TW" altLang="en-US" sz="2000" dirty="0">
                <a:solidFill>
                  <a:srgbClr val="000000"/>
                </a:solidFill>
                <a:latin typeface="Cambria Math" panose="02040503050406030204" pitchFamily="18" charset="0"/>
              </a:rPr>
              <a:t>𝑉𝑎𝑙𝑢𝑒</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𝐿</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𝑜</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𝐻</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𝑖</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𝑃</a:t>
            </a:r>
            <a:r>
              <a:rPr lang="zh-TW" altLang="en-US" sz="1200" b="0" i="0" u="none" strike="noStrike" baseline="0" dirty="0">
                <a:solidFill>
                  <a:srgbClr val="000000"/>
                </a:solidFill>
                <a:latin typeface="Cambria Math" panose="02040503050406030204" pitchFamily="18" charset="0"/>
              </a:rPr>
              <a:t>𝑡</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𝑉𝑎𝑙𝑢𝑒</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𝐿</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𝑜</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𝐻</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𝑖</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𝑃</a:t>
            </a:r>
            <a:r>
              <a:rPr lang="zh-TW" altLang="en-US" sz="1200" b="0" i="0" u="none" strike="noStrike" baseline="0" dirty="0">
                <a:solidFill>
                  <a:srgbClr val="000000"/>
                </a:solidFill>
                <a:latin typeface="Cambria Math" panose="02040503050406030204" pitchFamily="18" charset="0"/>
              </a:rPr>
              <a:t>𝑡</a:t>
            </a:r>
            <a:r>
              <a:rPr lang="en-US" altLang="zh-TW" sz="2000" dirty="0">
                <a:solidFill>
                  <a:srgbClr val="000000"/>
                </a:solidFill>
                <a:latin typeface="Cambria Math" panose="02040503050406030204" pitchFamily="18" charset="0"/>
              </a:rPr>
              <a:t>,</a:t>
            </a:r>
            <a:r>
              <a:rPr lang="zh-TW" altLang="en-US" sz="2000" dirty="0">
                <a:solidFill>
                  <a:schemeClr val="accent2"/>
                </a:solidFill>
                <a:latin typeface="Cambria Math" panose="02040503050406030204" pitchFamily="18" charset="0"/>
              </a:rPr>
              <a:t>𝑝</a:t>
            </a:r>
            <a:r>
              <a:rPr lang="zh-TW" altLang="en-US" sz="1200" b="0" i="0" u="none" strike="noStrike" baseline="0" dirty="0">
                <a:solidFill>
                  <a:schemeClr val="accent2"/>
                </a:solidFill>
                <a:latin typeface="Cambria Math" panose="02040503050406030204" pitchFamily="18" charset="0"/>
              </a:rPr>
              <a:t>𝑢</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𝑉𝑎𝑙𝑢𝑒</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𝐿</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𝑜</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𝐻</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𝑖</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𝑃</a:t>
            </a:r>
            <a:r>
              <a:rPr lang="zh-TW" altLang="en-US" sz="1200" b="0" i="0" u="none" strike="noStrike" baseline="0" dirty="0">
                <a:solidFill>
                  <a:srgbClr val="000000"/>
                </a:solidFill>
                <a:latin typeface="Cambria Math" panose="02040503050406030204" pitchFamily="18" charset="0"/>
              </a:rPr>
              <a:t>𝑡</a:t>
            </a:r>
            <a:r>
              <a:rPr lang="en-US" altLang="zh-TW" sz="2000" dirty="0">
                <a:solidFill>
                  <a:srgbClr val="000000"/>
                </a:solidFill>
                <a:latin typeface="Cambria Math" panose="02040503050406030204" pitchFamily="18" charset="0"/>
              </a:rPr>
              <a:t>,</a:t>
            </a:r>
            <a:r>
              <a:rPr lang="zh-TW" altLang="en-US" sz="2000" dirty="0">
                <a:solidFill>
                  <a:schemeClr val="accent2"/>
                </a:solidFill>
                <a:latin typeface="Cambria Math" panose="02040503050406030204" pitchFamily="18" charset="0"/>
              </a:rPr>
              <a:t>𝑝</a:t>
            </a:r>
            <a:r>
              <a:rPr lang="zh-TW" altLang="en-US" sz="1200" b="0" i="0" u="none" strike="noStrike" baseline="0" dirty="0">
                <a:solidFill>
                  <a:schemeClr val="accent2"/>
                </a:solidFill>
                <a:latin typeface="Cambria Math" panose="02040503050406030204" pitchFamily="18" charset="0"/>
              </a:rPr>
              <a:t>𝑚</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𝑉𝑎𝑙𝑢𝑒</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𝐿</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𝑜</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𝐻</a:t>
            </a:r>
            <a:r>
              <a:rPr lang="zh-TW" altLang="en-US" sz="1200" b="0" i="0" u="none" strike="noStrike" baseline="0" dirty="0">
                <a:solidFill>
                  <a:srgbClr val="000000"/>
                </a:solidFill>
                <a:latin typeface="Cambria Math" panose="02040503050406030204" pitchFamily="18" charset="0"/>
              </a:rPr>
              <a:t>𝑡</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𝑛</a:t>
            </a:r>
            <a:r>
              <a:rPr lang="en-US" altLang="zh-TW" sz="1200" b="0" i="0" u="none" strike="noStrike" baseline="0" dirty="0">
                <a:solidFill>
                  <a:srgbClr val="000000"/>
                </a:solidFill>
                <a:latin typeface="Cambria Math" panose="02040503050406030204" pitchFamily="18" charset="0"/>
              </a:rPr>
              <a:t>,</a:t>
            </a:r>
            <a:r>
              <a:rPr lang="zh-TW" altLang="en-US" sz="1200" b="0" i="0" u="none" strike="noStrike" baseline="0" dirty="0">
                <a:solidFill>
                  <a:srgbClr val="000000"/>
                </a:solidFill>
                <a:latin typeface="Cambria Math" panose="02040503050406030204" pitchFamily="18" charset="0"/>
              </a:rPr>
              <a:t>𝑖</a:t>
            </a:r>
            <a:r>
              <a:rPr lang="en-US"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𝑃</a:t>
            </a:r>
            <a:r>
              <a:rPr lang="zh-TW" altLang="en-US" sz="1200" b="0" i="0" u="none" strike="noStrike" baseline="0" dirty="0">
                <a:solidFill>
                  <a:srgbClr val="000000"/>
                </a:solidFill>
                <a:latin typeface="Cambria Math" panose="02040503050406030204" pitchFamily="18" charset="0"/>
              </a:rPr>
              <a:t>𝑡</a:t>
            </a:r>
            <a:r>
              <a:rPr lang="en-US" altLang="zh-TW" sz="2000" dirty="0">
                <a:solidFill>
                  <a:srgbClr val="000000"/>
                </a:solidFill>
                <a:latin typeface="Cambria Math" panose="02040503050406030204" pitchFamily="18" charset="0"/>
              </a:rPr>
              <a:t>,</a:t>
            </a:r>
            <a:r>
              <a:rPr lang="zh-TW" altLang="en-US" sz="2000" dirty="0">
                <a:solidFill>
                  <a:schemeClr val="accent2"/>
                </a:solidFill>
                <a:latin typeface="Cambria Math" panose="02040503050406030204" pitchFamily="18" charset="0"/>
              </a:rPr>
              <a:t>𝑝</a:t>
            </a:r>
            <a:r>
              <a:rPr lang="zh-TW" altLang="en-US" sz="1200" b="0" i="0" u="none" strike="noStrike" baseline="0" dirty="0">
                <a:solidFill>
                  <a:schemeClr val="accent2"/>
                </a:solidFill>
                <a:latin typeface="Cambria Math" panose="02040503050406030204" pitchFamily="18" charset="0"/>
              </a:rPr>
              <a:t>𝑑</a:t>
            </a:r>
            <a:r>
              <a:rPr lang="en-US" altLang="zh-TW" sz="2000" dirty="0">
                <a:solidFill>
                  <a:srgbClr val="000000"/>
                </a:solidFill>
                <a:latin typeface="Cambria Math" panose="02040503050406030204" pitchFamily="18" charset="0"/>
              </a:rPr>
              <a:t>) </a:t>
            </a:r>
            <a:endParaRPr lang="zh-TW" altLang="en-US" sz="2000" dirty="0"/>
          </a:p>
        </p:txBody>
      </p:sp>
      <p:sp>
        <p:nvSpPr>
          <p:cNvPr id="16" name="矩形 15">
            <a:extLst>
              <a:ext uri="{FF2B5EF4-FFF2-40B4-BE49-F238E27FC236}">
                <a16:creationId xmlns:a16="http://schemas.microsoft.com/office/drawing/2014/main" id="{08E3C650-5F3E-48A1-92A6-9EF65F80951F}"/>
              </a:ext>
            </a:extLst>
          </p:cNvPr>
          <p:cNvSpPr/>
          <p:nvPr/>
        </p:nvSpPr>
        <p:spPr>
          <a:xfrm>
            <a:off x="7389007" y="3385211"/>
            <a:ext cx="4302710" cy="1384995"/>
          </a:xfrm>
          <a:prstGeom prst="rect">
            <a:avLst/>
          </a:prstGeom>
        </p:spPr>
        <p:txBody>
          <a:bodyPr wrap="square">
            <a:spAutoFit/>
          </a:bodyPr>
          <a:lstStyle/>
          <a:p>
            <a:r>
              <a:rPr lang="zh-TW" altLang="en-US" sz="1400" dirty="0">
                <a:solidFill>
                  <a:schemeClr val="bg2">
                    <a:lumMod val="25000"/>
                  </a:schemeClr>
                </a:solidFill>
                <a:latin typeface="新細明體" panose="02020500000000000000" pitchFamily="18" charset="-120"/>
                <a:ea typeface="新細明體" panose="02020500000000000000" pitchFamily="18" charset="-120"/>
              </a:rPr>
              <a:t>其中：</a:t>
            </a:r>
          </a:p>
          <a:p>
            <a:r>
              <a:rPr lang="zh-TW" altLang="en-US" sz="1400" dirty="0">
                <a:solidFill>
                  <a:schemeClr val="bg2">
                    <a:lumMod val="25000"/>
                  </a:schemeClr>
                </a:solidFill>
                <a:latin typeface="Cambria Math" panose="02040503050406030204" pitchFamily="18" charset="0"/>
                <a:ea typeface="新細明體" panose="02020500000000000000" pitchFamily="18" charset="-120"/>
              </a:rPr>
              <a:t>𝑄</a:t>
            </a:r>
            <a:r>
              <a:rPr lang="zh-TW" altLang="en-US" sz="1000" b="0" i="0" u="none" strike="noStrike" baseline="0" dirty="0">
                <a:solidFill>
                  <a:schemeClr val="bg2">
                    <a:lumMod val="25000"/>
                  </a:schemeClr>
                </a:solidFill>
                <a:latin typeface="Cambria Math" panose="02040503050406030204" pitchFamily="18" charset="0"/>
                <a:ea typeface="新細明體" panose="02020500000000000000" pitchFamily="18" charset="-120"/>
              </a:rPr>
              <a:t>𝑡</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：借款人在第</a:t>
            </a:r>
            <a:r>
              <a:rPr lang="en-US" altLang="zh-TW" sz="1400" dirty="0">
                <a:solidFill>
                  <a:schemeClr val="bg2">
                    <a:lumMod val="25000"/>
                  </a:schemeClr>
                </a:solidFill>
                <a:latin typeface="Calibri" panose="020F0502020204030204" pitchFamily="34" charset="0"/>
                <a:ea typeface="新細明體" panose="02020500000000000000" pitchFamily="18" charset="-120"/>
              </a:rPr>
              <a:t>t-1</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期存活，第</a:t>
            </a:r>
            <a:r>
              <a:rPr lang="en-US" altLang="zh-TW" sz="1400" dirty="0">
                <a:solidFill>
                  <a:schemeClr val="bg2">
                    <a:lumMod val="25000"/>
                  </a:schemeClr>
                </a:solidFill>
                <a:latin typeface="Calibri" panose="020F0502020204030204" pitchFamily="34" charset="0"/>
                <a:ea typeface="新細明體" panose="02020500000000000000" pitchFamily="18" charset="-120"/>
              </a:rPr>
              <a:t>t</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期死亡的條件機率</a:t>
            </a:r>
          </a:p>
          <a:p>
            <a:r>
              <a:rPr lang="zh-TW" altLang="en-US" sz="1400" dirty="0">
                <a:solidFill>
                  <a:schemeClr val="bg2">
                    <a:lumMod val="25000"/>
                  </a:schemeClr>
                </a:solidFill>
                <a:latin typeface="Cambria Math" panose="02040503050406030204" pitchFamily="18" charset="0"/>
                <a:ea typeface="新細明體" panose="02020500000000000000" pitchFamily="18" charset="-120"/>
              </a:rPr>
              <a:t>𝑃</a:t>
            </a:r>
            <a:r>
              <a:rPr lang="zh-TW" altLang="en-US" sz="1000" b="0" i="0" u="none" strike="noStrike" baseline="0" dirty="0">
                <a:solidFill>
                  <a:schemeClr val="bg2">
                    <a:lumMod val="25000"/>
                  </a:schemeClr>
                </a:solidFill>
                <a:latin typeface="Cambria Math" panose="02040503050406030204" pitchFamily="18" charset="0"/>
                <a:ea typeface="新細明體" panose="02020500000000000000" pitchFamily="18" charset="-120"/>
              </a:rPr>
              <a:t>𝑡</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：借款人在第</a:t>
            </a:r>
            <a:r>
              <a:rPr lang="en-US" altLang="zh-TW" sz="1400" dirty="0">
                <a:solidFill>
                  <a:schemeClr val="bg2">
                    <a:lumMod val="25000"/>
                  </a:schemeClr>
                </a:solidFill>
                <a:latin typeface="Calibri" panose="020F0502020204030204" pitchFamily="34" charset="0"/>
                <a:ea typeface="新細明體" panose="02020500000000000000" pitchFamily="18" charset="-120"/>
              </a:rPr>
              <a:t>t-1</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期存活，第</a:t>
            </a:r>
            <a:r>
              <a:rPr lang="en-US" altLang="zh-TW" sz="1400" dirty="0">
                <a:solidFill>
                  <a:schemeClr val="bg2">
                    <a:lumMod val="25000"/>
                  </a:schemeClr>
                </a:solidFill>
                <a:latin typeface="Calibri" panose="020F0502020204030204" pitchFamily="34" charset="0"/>
                <a:ea typeface="新細明體" panose="02020500000000000000" pitchFamily="18" charset="-120"/>
              </a:rPr>
              <a:t>t</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期存活的條件機率</a:t>
            </a:r>
          </a:p>
          <a:p>
            <a:r>
              <a:rPr lang="zh-TW" altLang="en-US" sz="1400" dirty="0">
                <a:solidFill>
                  <a:schemeClr val="bg2">
                    <a:lumMod val="25000"/>
                  </a:schemeClr>
                </a:solidFill>
                <a:latin typeface="Cambria Math" panose="02040503050406030204" pitchFamily="18" charset="0"/>
                <a:ea typeface="新細明體" panose="02020500000000000000" pitchFamily="18" charset="-120"/>
              </a:rPr>
              <a:t>𝑝</a:t>
            </a:r>
            <a:r>
              <a:rPr lang="zh-TW" altLang="en-US" sz="1000" b="0" i="0" u="none" strike="noStrike" baseline="0" dirty="0">
                <a:solidFill>
                  <a:schemeClr val="bg2">
                    <a:lumMod val="25000"/>
                  </a:schemeClr>
                </a:solidFill>
                <a:latin typeface="Cambria Math" panose="02040503050406030204" pitchFamily="18" charset="0"/>
                <a:ea typeface="新細明體" panose="02020500000000000000" pitchFamily="18" charset="-120"/>
              </a:rPr>
              <a:t>𝑢</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：利率上漲的機率</a:t>
            </a:r>
          </a:p>
          <a:p>
            <a:r>
              <a:rPr lang="zh-TW" altLang="en-US" sz="1400" dirty="0">
                <a:solidFill>
                  <a:schemeClr val="bg2">
                    <a:lumMod val="25000"/>
                  </a:schemeClr>
                </a:solidFill>
                <a:latin typeface="Cambria Math" panose="02040503050406030204" pitchFamily="18" charset="0"/>
                <a:ea typeface="新細明體" panose="02020500000000000000" pitchFamily="18" charset="-120"/>
              </a:rPr>
              <a:t>𝑝</a:t>
            </a:r>
            <a:r>
              <a:rPr lang="zh-TW" altLang="en-US" sz="1000" b="0" i="0" u="none" strike="noStrike" baseline="0" dirty="0">
                <a:solidFill>
                  <a:schemeClr val="bg2">
                    <a:lumMod val="25000"/>
                  </a:schemeClr>
                </a:solidFill>
                <a:latin typeface="Cambria Math" panose="02040503050406030204" pitchFamily="18" charset="0"/>
                <a:ea typeface="新細明體" panose="02020500000000000000" pitchFamily="18" charset="-120"/>
              </a:rPr>
              <a:t>𝑚</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：利率持平的機率</a:t>
            </a:r>
          </a:p>
          <a:p>
            <a:r>
              <a:rPr lang="zh-TW" altLang="en-US" sz="1400" dirty="0">
                <a:solidFill>
                  <a:schemeClr val="bg2">
                    <a:lumMod val="25000"/>
                  </a:schemeClr>
                </a:solidFill>
                <a:latin typeface="Cambria Math" panose="02040503050406030204" pitchFamily="18" charset="0"/>
                <a:ea typeface="新細明體" panose="02020500000000000000" pitchFamily="18" charset="-120"/>
              </a:rPr>
              <a:t>𝑝</a:t>
            </a:r>
            <a:r>
              <a:rPr lang="zh-TW" altLang="en-US" sz="1000" b="0" i="0" u="none" strike="noStrike" baseline="0" dirty="0">
                <a:solidFill>
                  <a:schemeClr val="bg2">
                    <a:lumMod val="25000"/>
                  </a:schemeClr>
                </a:solidFill>
                <a:latin typeface="Cambria Math" panose="02040503050406030204" pitchFamily="18" charset="0"/>
                <a:ea typeface="新細明體" panose="02020500000000000000" pitchFamily="18" charset="-120"/>
              </a:rPr>
              <a:t>𝑑</a:t>
            </a:r>
            <a:r>
              <a:rPr lang="zh-TW" altLang="en-US" sz="1400" dirty="0">
                <a:solidFill>
                  <a:schemeClr val="bg2">
                    <a:lumMod val="25000"/>
                  </a:schemeClr>
                </a:solidFill>
                <a:latin typeface="新細明體" panose="02020500000000000000" pitchFamily="18" charset="-120"/>
                <a:ea typeface="新細明體" panose="02020500000000000000" pitchFamily="18" charset="-120"/>
              </a:rPr>
              <a:t>：利率下跌的機率</a:t>
            </a:r>
            <a:endParaRPr lang="zh-TW" altLang="en-US" sz="1400" dirty="0">
              <a:solidFill>
                <a:schemeClr val="bg2">
                  <a:lumMod val="25000"/>
                </a:schemeClr>
              </a:solidFill>
            </a:endParaRPr>
          </a:p>
        </p:txBody>
      </p:sp>
      <p:sp>
        <p:nvSpPr>
          <p:cNvPr id="17" name="文字方塊 16">
            <a:extLst>
              <a:ext uri="{FF2B5EF4-FFF2-40B4-BE49-F238E27FC236}">
                <a16:creationId xmlns:a16="http://schemas.microsoft.com/office/drawing/2014/main" id="{46BF12DF-3739-4FC6-9EC3-1A43596EA6FA}"/>
              </a:ext>
            </a:extLst>
          </p:cNvPr>
          <p:cNvSpPr txBox="1"/>
          <p:nvPr/>
        </p:nvSpPr>
        <p:spPr>
          <a:xfrm>
            <a:off x="557215" y="910382"/>
            <a:ext cx="1107996" cy="369332"/>
          </a:xfrm>
          <a:prstGeom prst="rect">
            <a:avLst/>
          </a:prstGeom>
          <a:noFill/>
        </p:spPr>
        <p:txBody>
          <a:bodyPr wrap="none" rtlCol="0">
            <a:spAutoFit/>
          </a:bodyPr>
          <a:lstStyle/>
          <a:p>
            <a:r>
              <a:rPr lang="zh-TW" altLang="en-US" dirty="0"/>
              <a:t>死亡損失</a:t>
            </a:r>
          </a:p>
        </p:txBody>
      </p:sp>
      <p:sp>
        <p:nvSpPr>
          <p:cNvPr id="18" name="文字方塊 17">
            <a:extLst>
              <a:ext uri="{FF2B5EF4-FFF2-40B4-BE49-F238E27FC236}">
                <a16:creationId xmlns:a16="http://schemas.microsoft.com/office/drawing/2014/main" id="{D50C37B1-B0F2-40A5-8F64-967DF6216682}"/>
              </a:ext>
            </a:extLst>
          </p:cNvPr>
          <p:cNvSpPr txBox="1"/>
          <p:nvPr/>
        </p:nvSpPr>
        <p:spPr>
          <a:xfrm>
            <a:off x="557214" y="1211953"/>
            <a:ext cx="4618467" cy="369332"/>
          </a:xfrm>
          <a:prstGeom prst="rect">
            <a:avLst/>
          </a:prstGeom>
          <a:noFill/>
        </p:spPr>
        <p:txBody>
          <a:bodyPr wrap="square" rtlCol="0">
            <a:spAutoFit/>
          </a:bodyPr>
          <a:lstStyle/>
          <a:p>
            <a:r>
              <a:rPr lang="zh-TW" altLang="en-US" dirty="0"/>
              <a:t>存活損失</a:t>
            </a:r>
            <a:r>
              <a:rPr lang="en-US" altLang="zh-TW" dirty="0"/>
              <a:t>(</a:t>
            </a:r>
            <a:r>
              <a:rPr lang="zh-TW" altLang="en-US" dirty="0"/>
              <a:t>考慮利率</a:t>
            </a:r>
            <a:r>
              <a:rPr lang="en-US" altLang="zh-TW" dirty="0"/>
              <a:t>)</a:t>
            </a:r>
          </a:p>
        </p:txBody>
      </p:sp>
    </p:spTree>
    <p:extLst>
      <p:ext uri="{BB962C8B-B14F-4D97-AF65-F5344CB8AC3E}">
        <p14:creationId xmlns:p14="http://schemas.microsoft.com/office/powerpoint/2010/main" val="233248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9" name="文字方塊 8">
            <a:extLst>
              <a:ext uri="{FF2B5EF4-FFF2-40B4-BE49-F238E27FC236}">
                <a16:creationId xmlns:a16="http://schemas.microsoft.com/office/drawing/2014/main" id="{6BD9C768-96C2-4832-894A-A18923529725}"/>
              </a:ext>
            </a:extLst>
          </p:cNvPr>
          <p:cNvSpPr txBox="1"/>
          <p:nvPr/>
        </p:nvSpPr>
        <p:spPr>
          <a:xfrm>
            <a:off x="559295" y="841783"/>
            <a:ext cx="4618467" cy="369332"/>
          </a:xfrm>
          <a:prstGeom prst="rect">
            <a:avLst/>
          </a:prstGeom>
          <a:noFill/>
        </p:spPr>
        <p:txBody>
          <a:bodyPr wrap="square" rtlCol="0">
            <a:spAutoFit/>
          </a:bodyPr>
          <a:lstStyle/>
          <a:p>
            <a:r>
              <a:rPr lang="zh-TW" altLang="en-US" dirty="0"/>
              <a:t>存活損失</a:t>
            </a:r>
            <a:r>
              <a:rPr lang="en-US" altLang="zh-TW" dirty="0"/>
              <a:t>(</a:t>
            </a:r>
            <a:r>
              <a:rPr lang="zh-TW" altLang="en-US" dirty="0"/>
              <a:t>考慮利率、房價</a:t>
            </a:r>
            <a:r>
              <a:rPr lang="en-US" altLang="zh-TW" dirty="0"/>
              <a:t>)</a:t>
            </a:r>
          </a:p>
        </p:txBody>
      </p:sp>
      <p:sp>
        <p:nvSpPr>
          <p:cNvPr id="10" name="矩形 9">
            <a:extLst>
              <a:ext uri="{FF2B5EF4-FFF2-40B4-BE49-F238E27FC236}">
                <a16:creationId xmlns:a16="http://schemas.microsoft.com/office/drawing/2014/main" id="{3C16875F-E50A-4E75-9AAD-3E4B03753ECB}"/>
              </a:ext>
            </a:extLst>
          </p:cNvPr>
          <p:cNvSpPr/>
          <p:nvPr/>
        </p:nvSpPr>
        <p:spPr>
          <a:xfrm>
            <a:off x="1187400" y="2016220"/>
            <a:ext cx="9817199"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在計算存活損失時，需要考慮到利率變動時，利率點對應的</a:t>
            </a:r>
            <a:r>
              <a:rPr lang="zh-TW" altLang="en-US" dirty="0">
                <a:solidFill>
                  <a:srgbClr val="00B050"/>
                </a:solidFill>
                <a:latin typeface="新細明體" panose="02020500000000000000" pitchFamily="18" charset="-120"/>
                <a:ea typeface="新細明體" panose="02020500000000000000" pitchFamily="18" charset="-120"/>
              </a:rPr>
              <a:t>房價點</a:t>
            </a:r>
            <a:r>
              <a:rPr lang="zh-TW" altLang="en-US" dirty="0">
                <a:solidFill>
                  <a:srgbClr val="000000"/>
                </a:solidFill>
                <a:latin typeface="新細明體" panose="02020500000000000000" pitchFamily="18" charset="-120"/>
                <a:ea typeface="新細明體" panose="02020500000000000000" pitchFamily="18" charset="-120"/>
              </a:rPr>
              <a:t>的變動情形。</a:t>
            </a:r>
            <a:endParaRPr lang="en-US" altLang="zh-TW" dirty="0">
              <a:solidFill>
                <a:srgbClr val="000000"/>
              </a:solidFill>
              <a:latin typeface="新細明體" panose="02020500000000000000" pitchFamily="18" charset="-120"/>
              <a:ea typeface="新細明體" panose="02020500000000000000" pitchFamily="18" charset="-120"/>
            </a:endParaRPr>
          </a:p>
        </p:txBody>
      </p:sp>
      <p:sp>
        <p:nvSpPr>
          <p:cNvPr id="11" name="矩形 10">
            <a:extLst>
              <a:ext uri="{FF2B5EF4-FFF2-40B4-BE49-F238E27FC236}">
                <a16:creationId xmlns:a16="http://schemas.microsoft.com/office/drawing/2014/main" id="{BA41713C-EE7E-4929-ADB9-3355DEFDDC2B}"/>
              </a:ext>
            </a:extLst>
          </p:cNvPr>
          <p:cNvSpPr/>
          <p:nvPr/>
        </p:nvSpPr>
        <p:spPr>
          <a:xfrm>
            <a:off x="1521040" y="2871629"/>
            <a:ext cx="5341399"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以</a:t>
            </a:r>
            <a:r>
              <a:rPr lang="zh-TW" altLang="en-US" dirty="0">
                <a:solidFill>
                  <a:schemeClr val="accent2"/>
                </a:solidFill>
                <a:latin typeface="新細明體" panose="02020500000000000000" pitchFamily="18" charset="-120"/>
                <a:ea typeface="新細明體" panose="02020500000000000000" pitchFamily="18" charset="-120"/>
              </a:rPr>
              <a:t>利率上漲</a:t>
            </a:r>
            <a:r>
              <a:rPr lang="zh-TW" altLang="en-US" dirty="0">
                <a:solidFill>
                  <a:srgbClr val="000000"/>
                </a:solidFill>
                <a:latin typeface="新細明體" panose="02020500000000000000" pitchFamily="18" charset="-120"/>
                <a:ea typeface="新細明體" panose="02020500000000000000" pitchFamily="18" charset="-120"/>
              </a:rPr>
              <a:t>為例，考慮對應房價變動後的存活損失：</a:t>
            </a:r>
            <a:endParaRPr lang="zh-TW" altLang="en-US" dirty="0"/>
          </a:p>
        </p:txBody>
      </p:sp>
      <p:sp>
        <p:nvSpPr>
          <p:cNvPr id="12" name="矩形 11">
            <a:extLst>
              <a:ext uri="{FF2B5EF4-FFF2-40B4-BE49-F238E27FC236}">
                <a16:creationId xmlns:a16="http://schemas.microsoft.com/office/drawing/2014/main" id="{FDD31990-4987-4134-82C8-3194200EBDCD}"/>
              </a:ext>
            </a:extLst>
          </p:cNvPr>
          <p:cNvSpPr/>
          <p:nvPr/>
        </p:nvSpPr>
        <p:spPr>
          <a:xfrm>
            <a:off x="1585311" y="3319864"/>
            <a:ext cx="10435053" cy="784830"/>
          </a:xfrm>
          <a:prstGeom prst="rect">
            <a:avLst/>
          </a:prstGeom>
        </p:spPr>
        <p:txBody>
          <a:bodyPr wrap="square">
            <a:spAutoFit/>
          </a:bodyPr>
          <a:lstStyle/>
          <a:p>
            <a:r>
              <a:rPr lang="zh-TW" altLang="el-GR" sz="2000" dirty="0">
                <a:solidFill>
                  <a:srgbClr val="000000"/>
                </a:solidFill>
                <a:latin typeface="Cambria Math" panose="02040503050406030204" pitchFamily="18" charset="0"/>
              </a:rPr>
              <a:t>𝑉𝑎𝑙𝑢𝑒</a:t>
            </a:r>
            <a:r>
              <a:rPr lang="el-GR" altLang="zh-TW" sz="2000" dirty="0">
                <a:solidFill>
                  <a:srgbClr val="000000"/>
                </a:solidFill>
                <a:latin typeface="Cambria Math" panose="02040503050406030204" pitchFamily="18" charset="0"/>
              </a:rPr>
              <a:t>(</a:t>
            </a:r>
            <a:r>
              <a:rPr lang="zh-TW" altLang="el-GR" sz="2000" dirty="0">
                <a:solidFill>
                  <a:srgbClr val="000000"/>
                </a:solidFill>
                <a:latin typeface="Cambria Math" panose="02040503050406030204" pitchFamily="18" charset="0"/>
              </a:rPr>
              <a:t>𝐿</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0000"/>
                </a:solidFill>
                <a:latin typeface="Cambria Math" panose="02040503050406030204" pitchFamily="18" charset="0"/>
              </a:rPr>
              <a:t>𝑛</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0000"/>
                </a:solidFill>
                <a:latin typeface="Cambria Math" panose="02040503050406030204" pitchFamily="18" charset="0"/>
              </a:rPr>
              <a:t>𝑜</a:t>
            </a:r>
            <a:r>
              <a:rPr lang="el-GR" altLang="zh-TW" sz="2000" dirty="0">
                <a:solidFill>
                  <a:srgbClr val="000000"/>
                </a:solidFill>
                <a:latin typeface="Cambria Math" panose="02040503050406030204" pitchFamily="18" charset="0"/>
              </a:rPr>
              <a:t>,</a:t>
            </a:r>
            <a:r>
              <a:rPr lang="zh-TW" altLang="el-GR" sz="2000" dirty="0">
                <a:solidFill>
                  <a:srgbClr val="000000"/>
                </a:solidFill>
                <a:latin typeface="Cambria Math" panose="02040503050406030204" pitchFamily="18" charset="0"/>
              </a:rPr>
              <a:t>𝐻</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0000"/>
                </a:solidFill>
                <a:latin typeface="Cambria Math" panose="02040503050406030204" pitchFamily="18" charset="0"/>
              </a:rPr>
              <a:t>𝑛</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0000"/>
                </a:solidFill>
                <a:latin typeface="Cambria Math" panose="02040503050406030204" pitchFamily="18" charset="0"/>
              </a:rPr>
              <a:t>𝑖</a:t>
            </a:r>
            <a:r>
              <a:rPr lang="el-GR" altLang="zh-TW" sz="2000" dirty="0">
                <a:solidFill>
                  <a:srgbClr val="000000"/>
                </a:solidFill>
                <a:latin typeface="Cambria Math" panose="02040503050406030204" pitchFamily="18" charset="0"/>
              </a:rPr>
              <a:t>|</a:t>
            </a:r>
            <a:r>
              <a:rPr lang="zh-TW" altLang="el-GR" sz="2000" dirty="0">
                <a:solidFill>
                  <a:srgbClr val="000000"/>
                </a:solidFill>
                <a:latin typeface="Cambria Math" panose="02040503050406030204" pitchFamily="18" charset="0"/>
              </a:rPr>
              <a:t>𝑃</a:t>
            </a:r>
            <a:r>
              <a:rPr lang="zh-TW" altLang="el-GR" sz="1200" b="0" i="0" u="none" strike="noStrike" baseline="0" dirty="0">
                <a:solidFill>
                  <a:srgbClr val="000000"/>
                </a:solidFill>
                <a:latin typeface="Cambria Math" panose="02040503050406030204" pitchFamily="18" charset="0"/>
              </a:rPr>
              <a:t>𝑡</a:t>
            </a:r>
            <a:r>
              <a:rPr lang="el-GR" altLang="zh-TW" sz="2000" dirty="0">
                <a:solidFill>
                  <a:srgbClr val="000000"/>
                </a:solidFill>
                <a:latin typeface="Cambria Math" panose="02040503050406030204" pitchFamily="18" charset="0"/>
              </a:rPr>
              <a:t>,</a:t>
            </a:r>
            <a:r>
              <a:rPr lang="zh-TW" altLang="el-GR" sz="2000" dirty="0">
                <a:solidFill>
                  <a:schemeClr val="accent2"/>
                </a:solidFill>
                <a:latin typeface="Cambria Math" panose="02040503050406030204" pitchFamily="18" charset="0"/>
              </a:rPr>
              <a:t>𝑝</a:t>
            </a:r>
            <a:r>
              <a:rPr lang="zh-TW" altLang="el-GR" sz="1200" b="0" i="0" u="none" strike="noStrike" baseline="0" dirty="0">
                <a:solidFill>
                  <a:schemeClr val="accent2"/>
                </a:solidFill>
                <a:latin typeface="Cambria Math" panose="02040503050406030204" pitchFamily="18" charset="0"/>
              </a:rPr>
              <a:t>𝑢</a:t>
            </a:r>
            <a:r>
              <a:rPr lang="el-GR" altLang="zh-TW" sz="2000" dirty="0">
                <a:solidFill>
                  <a:srgbClr val="000000"/>
                </a:solidFill>
                <a:latin typeface="Cambria Math" panose="02040503050406030204" pitchFamily="18" charset="0"/>
              </a:rPr>
              <a:t>) </a:t>
            </a:r>
            <a:endParaRPr lang="en-US" altLang="zh-TW" sz="2000" dirty="0">
              <a:solidFill>
                <a:srgbClr val="000000"/>
              </a:solidFill>
              <a:latin typeface="Cambria Math" panose="02040503050406030204" pitchFamily="18" charset="0"/>
            </a:endParaRPr>
          </a:p>
          <a:p>
            <a:endParaRPr lang="en-US" altLang="zh-TW" sz="500" dirty="0">
              <a:solidFill>
                <a:srgbClr val="000000"/>
              </a:solidFill>
              <a:latin typeface="Cambria Math" panose="02040503050406030204" pitchFamily="18" charset="0"/>
            </a:endParaRPr>
          </a:p>
          <a:p>
            <a:r>
              <a:rPr lang="el-GR"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zh-TW" altLang="el-GR" sz="2000" dirty="0">
                <a:solidFill>
                  <a:srgbClr val="000000"/>
                </a:solidFill>
                <a:latin typeface="Cambria Math" panose="02040503050406030204" pitchFamily="18" charset="0"/>
              </a:rPr>
              <a:t>𝑃</a:t>
            </a:r>
            <a:r>
              <a:rPr lang="zh-TW" altLang="el-GR" sz="1200" b="0" i="0" u="none" strike="noStrike" baseline="0" dirty="0">
                <a:solidFill>
                  <a:srgbClr val="000000"/>
                </a:solidFill>
                <a:latin typeface="Cambria Math" panose="02040503050406030204" pitchFamily="18" charset="0"/>
              </a:rPr>
              <a:t>𝑡</a:t>
            </a:r>
            <a:r>
              <a:rPr lang="zh-TW" altLang="en-US" sz="1200" b="0" i="0" u="none" strike="noStrike" baseline="0" dirty="0">
                <a:solidFill>
                  <a:srgbClr val="000000"/>
                </a:solidFill>
                <a:latin typeface="Cambria Math" panose="02040503050406030204" pitchFamily="18" charset="0"/>
              </a:rPr>
              <a:t> </a:t>
            </a:r>
            <a:r>
              <a:rPr lang="zh-TW" altLang="el-GR" sz="2000" dirty="0">
                <a:solidFill>
                  <a:schemeClr val="accent2"/>
                </a:solidFill>
                <a:latin typeface="Cambria Math" panose="02040503050406030204" pitchFamily="18" charset="0"/>
              </a:rPr>
              <a:t>𝑝</a:t>
            </a:r>
            <a:r>
              <a:rPr lang="zh-TW" altLang="el-GR" sz="1200" b="0" i="0" u="none" strike="noStrike" baseline="0" dirty="0">
                <a:solidFill>
                  <a:schemeClr val="accent2"/>
                </a:solidFill>
                <a:latin typeface="Cambria Math" panose="02040503050406030204" pitchFamily="18" charset="0"/>
              </a:rPr>
              <a:t>𝑢</a:t>
            </a:r>
            <a:r>
              <a:rPr lang="zh-TW" altLang="en-US" sz="1200" b="0" i="0" u="none" strike="noStrike" baseline="0" dirty="0">
                <a:solidFill>
                  <a:schemeClr val="accent2"/>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zh-TW" altLang="el-GR" sz="2000" dirty="0">
                <a:solidFill>
                  <a:srgbClr val="000000"/>
                </a:solidFill>
                <a:latin typeface="Cambria Math" panose="02040503050406030204" pitchFamily="18" charset="0"/>
              </a:rPr>
              <a:t>𝑒</a:t>
            </a:r>
            <a:r>
              <a:rPr lang="el-GR" altLang="zh-TW" sz="2000" b="0" i="0" u="none" strike="noStrike" baseline="30000" dirty="0">
                <a:solidFill>
                  <a:srgbClr val="000000"/>
                </a:solidFill>
                <a:latin typeface="Cambria Math" panose="02040503050406030204" pitchFamily="18" charset="0"/>
              </a:rPr>
              <a:t>−</a:t>
            </a:r>
            <a:r>
              <a:rPr lang="zh-TW" altLang="el-GR" sz="2000" b="0" i="0" u="none" strike="noStrike" baseline="30000" dirty="0">
                <a:solidFill>
                  <a:srgbClr val="000000"/>
                </a:solidFill>
                <a:latin typeface="Cambria Math" panose="02040503050406030204" pitchFamily="18" charset="0"/>
              </a:rPr>
              <a:t>𝑟</a:t>
            </a:r>
            <a:r>
              <a:rPr lang="zh-TW" altLang="el-GR" sz="1600" b="0" i="0" u="none" strike="noStrike" baseline="30000" dirty="0">
                <a:solidFill>
                  <a:srgbClr val="000000"/>
                </a:solidFill>
                <a:latin typeface="Cambria Math" panose="02040503050406030204" pitchFamily="18" charset="0"/>
              </a:rPr>
              <a:t>𝑡</a:t>
            </a:r>
            <a:r>
              <a:rPr lang="el-GR" altLang="zh-TW" sz="1600" b="0" i="0" u="none" strike="noStrike" baseline="30000" dirty="0">
                <a:solidFill>
                  <a:srgbClr val="000000"/>
                </a:solidFill>
                <a:latin typeface="Cambria Math" panose="02040503050406030204" pitchFamily="18" charset="0"/>
              </a:rPr>
              <a:t>,</a:t>
            </a:r>
            <a:r>
              <a:rPr lang="zh-TW" altLang="el-GR" sz="1600" b="0" i="0" u="none" strike="noStrike" baseline="30000" dirty="0">
                <a:solidFill>
                  <a:srgbClr val="000000"/>
                </a:solidFill>
                <a:latin typeface="Cambria Math" panose="02040503050406030204" pitchFamily="18" charset="0"/>
              </a:rPr>
              <a:t>𝑛</a:t>
            </a:r>
            <a:r>
              <a:rPr lang="el-GR" altLang="zh-TW" sz="2000" b="0" i="0" u="none" strike="noStrike" baseline="30000" dirty="0">
                <a:solidFill>
                  <a:srgbClr val="000000"/>
                </a:solidFill>
                <a:latin typeface="Cambria Math" panose="02040503050406030204" pitchFamily="18" charset="0"/>
              </a:rPr>
              <a:t>Δ</a:t>
            </a:r>
            <a:r>
              <a:rPr lang="zh-TW" altLang="el-GR" sz="2000" b="0" i="0" u="none" strike="noStrike" baseline="30000" dirty="0">
                <a:solidFill>
                  <a:srgbClr val="000000"/>
                </a:solidFill>
                <a:latin typeface="Cambria Math" panose="02040503050406030204" pitchFamily="18" charset="0"/>
              </a:rPr>
              <a:t>𝑡</a:t>
            </a:r>
            <a:r>
              <a:rPr lang="zh-TW" altLang="en-US" sz="2000" b="0" i="0" u="none" strike="noStrike" baseline="30000" dirty="0">
                <a:solidFill>
                  <a:srgbClr val="000000"/>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zh-TW" altLang="el-GR" sz="2000" dirty="0">
                <a:solidFill>
                  <a:srgbClr val="00B050"/>
                </a:solidFill>
                <a:latin typeface="Cambria Math" panose="02040503050406030204" pitchFamily="18" charset="0"/>
              </a:rPr>
              <a:t>𝜃</a:t>
            </a:r>
            <a:r>
              <a:rPr lang="zh-TW" altLang="el-GR" sz="1200" b="0" i="0" u="none" strike="noStrike" baseline="0" dirty="0">
                <a:solidFill>
                  <a:srgbClr val="00B050"/>
                </a:solidFill>
                <a:latin typeface="Cambria Math" panose="02040503050406030204" pitchFamily="18" charset="0"/>
              </a:rPr>
              <a:t>𝑡</a:t>
            </a:r>
            <a:r>
              <a:rPr lang="zh-TW" altLang="en-US" sz="1200" b="0" i="0" u="none" strike="noStrike" baseline="0" dirty="0">
                <a:solidFill>
                  <a:srgbClr val="00B050"/>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zh-TW" altLang="en-US" sz="2000" dirty="0">
                <a:solidFill>
                  <a:srgbClr val="000000"/>
                </a:solidFill>
                <a:latin typeface="Cambria Math" panose="02040503050406030204" pitchFamily="18" charset="0"/>
              </a:rPr>
              <a:t> </a:t>
            </a:r>
            <a:r>
              <a:rPr lang="zh-TW" altLang="el-GR" sz="2000" dirty="0">
                <a:solidFill>
                  <a:srgbClr val="000000"/>
                </a:solidFill>
                <a:latin typeface="Cambria Math" panose="02040503050406030204" pitchFamily="18" charset="0"/>
              </a:rPr>
              <a:t>𝑉𝑎𝑙𝑢𝑒</a:t>
            </a:r>
            <a:r>
              <a:rPr lang="el-GR" altLang="zh-TW" sz="2000" dirty="0">
                <a:solidFill>
                  <a:srgbClr val="000000"/>
                </a:solidFill>
                <a:latin typeface="Cambria Math" panose="02040503050406030204" pitchFamily="18" charset="0"/>
              </a:rPr>
              <a:t>(</a:t>
            </a:r>
            <a:r>
              <a:rPr lang="zh-TW" altLang="el-GR" sz="2000" dirty="0">
                <a:solidFill>
                  <a:srgbClr val="000000"/>
                </a:solidFill>
                <a:latin typeface="Cambria Math" panose="02040503050406030204" pitchFamily="18" charset="0"/>
              </a:rPr>
              <a:t>𝐿</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+1,</a:t>
            </a:r>
            <a:r>
              <a:rPr lang="zh-TW" altLang="el-GR" sz="1200" b="0" i="0" u="none" strike="noStrike" baseline="0" dirty="0">
                <a:solidFill>
                  <a:schemeClr val="accent2"/>
                </a:solidFill>
                <a:latin typeface="Cambria Math" panose="02040503050406030204" pitchFamily="18" charset="0"/>
              </a:rPr>
              <a:t>𝑛</a:t>
            </a:r>
            <a:r>
              <a:rPr lang="el-GR" altLang="zh-TW" sz="1200" b="0" i="0" u="none" strike="noStrike" baseline="0" dirty="0">
                <a:solidFill>
                  <a:schemeClr val="accent2"/>
                </a:solidFill>
                <a:latin typeface="Cambria Math" panose="02040503050406030204" pitchFamily="18" charset="0"/>
              </a:rPr>
              <a:t>+1</a:t>
            </a:r>
            <a:r>
              <a:rPr lang="el-GR" altLang="zh-TW" sz="1200" b="0" i="0" u="none" strike="noStrike" baseline="0" dirty="0">
                <a:solidFill>
                  <a:srgbClr val="000000"/>
                </a:solidFill>
                <a:latin typeface="Cambria Math" panose="02040503050406030204" pitchFamily="18" charset="0"/>
              </a:rPr>
              <a:t>,∗</a:t>
            </a:r>
            <a:r>
              <a:rPr lang="el-GR" altLang="zh-TW" sz="2000" dirty="0">
                <a:solidFill>
                  <a:srgbClr val="000000"/>
                </a:solidFill>
                <a:latin typeface="Cambria Math" panose="02040503050406030204" pitchFamily="18" charset="0"/>
              </a:rPr>
              <a:t>⁡</a:t>
            </a:r>
            <a:r>
              <a:rPr lang="en-US" altLang="zh-TW" sz="2000" dirty="0">
                <a:solidFill>
                  <a:srgbClr val="000000"/>
                </a:solidFill>
                <a:latin typeface="Cambria Math" panose="02040503050406030204" pitchFamily="18" charset="0"/>
              </a:rPr>
              <a:t> , </a:t>
            </a:r>
            <a:r>
              <a:rPr lang="zh-TW" altLang="el-GR" sz="2000" dirty="0">
                <a:solidFill>
                  <a:srgbClr val="000000"/>
                </a:solidFill>
                <a:latin typeface="Cambria Math" panose="02040503050406030204" pitchFamily="18" charset="0"/>
              </a:rPr>
              <a:t>𝐻</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+1,</a:t>
            </a:r>
            <a:r>
              <a:rPr lang="zh-TW" altLang="el-GR" sz="1200" b="0" i="0" u="none" strike="noStrike" baseline="0" dirty="0">
                <a:solidFill>
                  <a:schemeClr val="accent2"/>
                </a:solidFill>
                <a:latin typeface="Cambria Math" panose="02040503050406030204" pitchFamily="18" charset="0"/>
              </a:rPr>
              <a:t>𝑛</a:t>
            </a:r>
            <a:r>
              <a:rPr lang="el-GR" altLang="zh-TW" sz="1200" b="0" i="0" u="none" strike="noStrike" baseline="0" dirty="0">
                <a:solidFill>
                  <a:schemeClr val="accent2"/>
                </a:solidFill>
                <a:latin typeface="Cambria Math" panose="02040503050406030204" pitchFamily="18" charset="0"/>
              </a:rPr>
              <a:t>+1</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B050"/>
                </a:solidFill>
                <a:latin typeface="Cambria Math" panose="02040503050406030204" pitchFamily="18" charset="0"/>
              </a:rPr>
              <a:t>𝑖</a:t>
            </a:r>
            <a:r>
              <a:rPr lang="el-GR" altLang="zh-TW" sz="1200" b="0" i="0" u="none" strike="noStrike" baseline="0" dirty="0">
                <a:solidFill>
                  <a:srgbClr val="00B050"/>
                </a:solidFill>
                <a:latin typeface="Cambria Math" panose="02040503050406030204" pitchFamily="18" charset="0"/>
              </a:rPr>
              <a:t>+1</a:t>
            </a:r>
            <a:r>
              <a:rPr lang="el-GR" altLang="zh-TW" sz="2000" dirty="0">
                <a:solidFill>
                  <a:srgbClr val="000000"/>
                </a:solidFill>
                <a:latin typeface="Cambria Math" panose="02040503050406030204" pitchFamily="18" charset="0"/>
              </a:rPr>
              <a:t>)</a:t>
            </a:r>
            <a:r>
              <a:rPr lang="en-US" altLang="zh-TW" sz="2000" dirty="0">
                <a:solidFill>
                  <a:srgbClr val="000000"/>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en-US" altLang="zh-TW" sz="2000" dirty="0">
                <a:solidFill>
                  <a:srgbClr val="000000"/>
                </a:solidFill>
                <a:latin typeface="Cambria Math" panose="02040503050406030204" pitchFamily="18" charset="0"/>
              </a:rPr>
              <a:t> </a:t>
            </a:r>
            <a:r>
              <a:rPr lang="el-GR" altLang="zh-TW" sz="2000" dirty="0">
                <a:solidFill>
                  <a:srgbClr val="00B050"/>
                </a:solidFill>
                <a:latin typeface="Cambria Math" panose="02040503050406030204" pitchFamily="18" charset="0"/>
              </a:rPr>
              <a:t>(1−</a:t>
            </a:r>
            <a:r>
              <a:rPr lang="zh-TW" altLang="el-GR" sz="2000" dirty="0">
                <a:solidFill>
                  <a:srgbClr val="00B050"/>
                </a:solidFill>
                <a:latin typeface="Cambria Math" panose="02040503050406030204" pitchFamily="18" charset="0"/>
              </a:rPr>
              <a:t>𝜃</a:t>
            </a:r>
            <a:r>
              <a:rPr lang="zh-TW" altLang="el-GR" sz="1200" b="0" i="0" u="none" strike="noStrike" baseline="0" dirty="0">
                <a:solidFill>
                  <a:srgbClr val="00B050"/>
                </a:solidFill>
                <a:latin typeface="Cambria Math" panose="02040503050406030204" pitchFamily="18" charset="0"/>
              </a:rPr>
              <a:t>𝑡</a:t>
            </a:r>
            <a:r>
              <a:rPr lang="el-GR" altLang="zh-TW" sz="2000" dirty="0">
                <a:solidFill>
                  <a:srgbClr val="00B050"/>
                </a:solidFill>
                <a:latin typeface="Cambria Math" panose="02040503050406030204" pitchFamily="18" charset="0"/>
              </a:rPr>
              <a:t>)</a:t>
            </a:r>
            <a:r>
              <a:rPr lang="en-US" altLang="zh-TW" sz="2000" dirty="0">
                <a:solidFill>
                  <a:srgbClr val="000000"/>
                </a:solidFill>
                <a:latin typeface="Cambria Math" panose="02040503050406030204" pitchFamily="18" charset="0"/>
              </a:rPr>
              <a:t> </a:t>
            </a:r>
            <a:r>
              <a:rPr lang="el-GR" altLang="zh-TW" sz="2000" dirty="0">
                <a:solidFill>
                  <a:srgbClr val="000000"/>
                </a:solidFill>
                <a:latin typeface="Cambria Math" panose="02040503050406030204" pitchFamily="18" charset="0"/>
              </a:rPr>
              <a:t>∙</a:t>
            </a:r>
            <a:r>
              <a:rPr lang="en-US" altLang="zh-TW" sz="2000" dirty="0">
                <a:solidFill>
                  <a:srgbClr val="000000"/>
                </a:solidFill>
                <a:latin typeface="Cambria Math" panose="02040503050406030204" pitchFamily="18" charset="0"/>
              </a:rPr>
              <a:t> </a:t>
            </a:r>
            <a:r>
              <a:rPr lang="zh-TW" altLang="el-GR" sz="2000" dirty="0">
                <a:solidFill>
                  <a:srgbClr val="000000"/>
                </a:solidFill>
                <a:latin typeface="Cambria Math" panose="02040503050406030204" pitchFamily="18" charset="0"/>
              </a:rPr>
              <a:t>𝑉𝑎𝑙𝑢𝑒</a:t>
            </a:r>
            <a:r>
              <a:rPr lang="el-GR" altLang="zh-TW" sz="2000" dirty="0">
                <a:solidFill>
                  <a:srgbClr val="000000"/>
                </a:solidFill>
                <a:latin typeface="Cambria Math" panose="02040503050406030204" pitchFamily="18" charset="0"/>
              </a:rPr>
              <a:t>(</a:t>
            </a:r>
            <a:r>
              <a:rPr lang="zh-TW" altLang="el-GR" sz="2000" dirty="0">
                <a:solidFill>
                  <a:srgbClr val="000000"/>
                </a:solidFill>
                <a:latin typeface="Cambria Math" panose="02040503050406030204" pitchFamily="18" charset="0"/>
              </a:rPr>
              <a:t>𝐿</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+1</a:t>
            </a:r>
            <a:r>
              <a:rPr lang="el-GR" altLang="zh-TW" sz="1200" b="0" i="0" u="none" strike="noStrike" baseline="0" dirty="0">
                <a:solidFill>
                  <a:schemeClr val="accent2"/>
                </a:solidFill>
                <a:latin typeface="Cambria Math" panose="02040503050406030204" pitchFamily="18" charset="0"/>
              </a:rPr>
              <a:t>,</a:t>
            </a:r>
            <a:r>
              <a:rPr lang="zh-TW" altLang="el-GR" sz="1200" b="0" i="0" u="none" strike="noStrike" baseline="0" dirty="0">
                <a:solidFill>
                  <a:schemeClr val="accent2"/>
                </a:solidFill>
                <a:latin typeface="Cambria Math" panose="02040503050406030204" pitchFamily="18" charset="0"/>
              </a:rPr>
              <a:t>𝑛</a:t>
            </a:r>
            <a:r>
              <a:rPr lang="el-GR" altLang="zh-TW" sz="1200" b="0" i="0" u="none" strike="noStrike" baseline="0" dirty="0">
                <a:solidFill>
                  <a:schemeClr val="accent2"/>
                </a:solidFill>
                <a:latin typeface="Cambria Math" panose="02040503050406030204" pitchFamily="18" charset="0"/>
              </a:rPr>
              <a:t>+1</a:t>
            </a:r>
            <a:r>
              <a:rPr lang="el-GR" altLang="zh-TW" sz="1200" b="0" i="0" u="none" strike="noStrike" baseline="0" dirty="0">
                <a:solidFill>
                  <a:srgbClr val="000000"/>
                </a:solidFill>
                <a:latin typeface="Cambria Math" panose="02040503050406030204" pitchFamily="18" charset="0"/>
              </a:rPr>
              <a:t>,∗</a:t>
            </a:r>
            <a:r>
              <a:rPr lang="el-GR" altLang="zh-TW" sz="2000" dirty="0">
                <a:solidFill>
                  <a:srgbClr val="000000"/>
                </a:solidFill>
                <a:latin typeface="Cambria Math" panose="02040503050406030204" pitchFamily="18" charset="0"/>
              </a:rPr>
              <a:t>⁡</a:t>
            </a:r>
            <a:r>
              <a:rPr lang="en-US" altLang="zh-TW" sz="2000" dirty="0">
                <a:solidFill>
                  <a:srgbClr val="000000"/>
                </a:solidFill>
                <a:latin typeface="Cambria Math" panose="02040503050406030204" pitchFamily="18" charset="0"/>
              </a:rPr>
              <a:t> , </a:t>
            </a:r>
            <a:r>
              <a:rPr lang="zh-TW" altLang="el-GR" sz="2000" dirty="0">
                <a:solidFill>
                  <a:srgbClr val="000000"/>
                </a:solidFill>
                <a:latin typeface="Cambria Math" panose="02040503050406030204" pitchFamily="18" charset="0"/>
              </a:rPr>
              <a:t>𝐻</a:t>
            </a:r>
            <a:r>
              <a:rPr lang="zh-TW" altLang="el-GR" sz="1200" b="0" i="0" u="none" strike="noStrike" baseline="0" dirty="0">
                <a:solidFill>
                  <a:srgbClr val="000000"/>
                </a:solidFill>
                <a:latin typeface="Cambria Math" panose="02040503050406030204" pitchFamily="18" charset="0"/>
              </a:rPr>
              <a:t>𝑡</a:t>
            </a:r>
            <a:r>
              <a:rPr lang="el-GR" altLang="zh-TW" sz="1200" b="0" i="0" u="none" strike="noStrike" baseline="0" dirty="0">
                <a:solidFill>
                  <a:srgbClr val="000000"/>
                </a:solidFill>
                <a:latin typeface="Cambria Math" panose="02040503050406030204" pitchFamily="18" charset="0"/>
              </a:rPr>
              <a:t>+1,</a:t>
            </a:r>
            <a:r>
              <a:rPr lang="zh-TW" altLang="el-GR" sz="1200" b="0" i="0" u="none" strike="noStrike" baseline="0" dirty="0">
                <a:solidFill>
                  <a:schemeClr val="accent2"/>
                </a:solidFill>
                <a:latin typeface="Cambria Math" panose="02040503050406030204" pitchFamily="18" charset="0"/>
              </a:rPr>
              <a:t>𝑛</a:t>
            </a:r>
            <a:r>
              <a:rPr lang="el-GR" altLang="zh-TW" sz="1200" b="0" i="0" u="none" strike="noStrike" baseline="0" dirty="0">
                <a:solidFill>
                  <a:schemeClr val="accent2"/>
                </a:solidFill>
                <a:latin typeface="Cambria Math" panose="02040503050406030204" pitchFamily="18" charset="0"/>
              </a:rPr>
              <a:t>+1</a:t>
            </a:r>
            <a:r>
              <a:rPr lang="el-GR" altLang="zh-TW" sz="1200" b="0" i="0" u="none" strike="noStrike" baseline="0" dirty="0">
                <a:solidFill>
                  <a:srgbClr val="000000"/>
                </a:solidFill>
                <a:latin typeface="Cambria Math" panose="02040503050406030204" pitchFamily="18" charset="0"/>
              </a:rPr>
              <a:t>,</a:t>
            </a:r>
            <a:r>
              <a:rPr lang="zh-TW" altLang="el-GR" sz="1200" b="0" i="0" u="none" strike="noStrike" baseline="0" dirty="0">
                <a:solidFill>
                  <a:srgbClr val="00B050"/>
                </a:solidFill>
                <a:latin typeface="Cambria Math" panose="02040503050406030204" pitchFamily="18" charset="0"/>
              </a:rPr>
              <a:t>𝑖</a:t>
            </a:r>
            <a:r>
              <a:rPr lang="el-GR" altLang="zh-TW" sz="2000" dirty="0">
                <a:solidFill>
                  <a:srgbClr val="000000"/>
                </a:solidFill>
                <a:latin typeface="Cambria Math" panose="02040503050406030204" pitchFamily="18" charset="0"/>
              </a:rPr>
              <a:t>)] </a:t>
            </a:r>
            <a:endParaRPr lang="zh-TW" altLang="en-US" sz="2000" dirty="0"/>
          </a:p>
        </p:txBody>
      </p:sp>
      <p:sp>
        <p:nvSpPr>
          <p:cNvPr id="13" name="矩形 12">
            <a:extLst>
              <a:ext uri="{FF2B5EF4-FFF2-40B4-BE49-F238E27FC236}">
                <a16:creationId xmlns:a16="http://schemas.microsoft.com/office/drawing/2014/main" id="{D501C5E0-71FD-4ADF-A4C4-598EBB87E8CC}"/>
              </a:ext>
            </a:extLst>
          </p:cNvPr>
          <p:cNvSpPr/>
          <p:nvPr/>
        </p:nvSpPr>
        <p:spPr>
          <a:xfrm>
            <a:off x="1585311" y="4461122"/>
            <a:ext cx="6096000" cy="923330"/>
          </a:xfrm>
          <a:prstGeom prst="rect">
            <a:avLst/>
          </a:prstGeom>
        </p:spPr>
        <p:txBody>
          <a:bodyPr>
            <a:spAutoFit/>
          </a:bodyPr>
          <a:lstStyle/>
          <a:p>
            <a:r>
              <a:rPr lang="zh-TW" altLang="en-US"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B050"/>
                </a:solidFill>
                <a:latin typeface="Cambria Math" panose="02040503050406030204" pitchFamily="18" charset="0"/>
                <a:ea typeface="新細明體" panose="02020500000000000000" pitchFamily="18" charset="-120"/>
              </a:rPr>
              <a:t>    𝜃</a:t>
            </a:r>
            <a:r>
              <a:rPr lang="zh-TW" altLang="en-US" sz="1100" b="0" i="0" u="none" strike="noStrike" baseline="0" dirty="0">
                <a:solidFill>
                  <a:srgbClr val="00B050"/>
                </a:solidFill>
                <a:latin typeface="Cambria Math" panose="02040503050406030204" pitchFamily="18" charset="0"/>
                <a:ea typeface="新細明體" panose="02020500000000000000" pitchFamily="18" charset="-120"/>
              </a:rPr>
              <a:t>𝑡</a:t>
            </a:r>
            <a:r>
              <a:rPr lang="zh-TW" altLang="en-US" sz="1100" b="0" i="0" u="none" strike="noStrike" baseline="0"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：第</a:t>
            </a:r>
            <a:r>
              <a:rPr lang="en-US" altLang="zh-TW" dirty="0">
                <a:solidFill>
                  <a:srgbClr val="000000"/>
                </a:solidFill>
                <a:latin typeface="新細明體" panose="02020500000000000000" pitchFamily="18" charset="-12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期房價上漲的機率</a:t>
            </a:r>
          </a:p>
          <a:p>
            <a:r>
              <a:rPr lang="en-US" altLang="zh-TW" dirty="0">
                <a:solidFill>
                  <a:srgbClr val="00B050"/>
                </a:solidFill>
                <a:latin typeface="Cambria Math" panose="02040503050406030204" pitchFamily="18" charset="0"/>
                <a:ea typeface="新細明體" panose="02020500000000000000" pitchFamily="18" charset="-120"/>
              </a:rPr>
              <a:t>1−</a:t>
            </a:r>
            <a:r>
              <a:rPr lang="zh-TW" altLang="en-US" dirty="0">
                <a:solidFill>
                  <a:srgbClr val="00B050"/>
                </a:solidFill>
                <a:latin typeface="Cambria Math" panose="02040503050406030204" pitchFamily="18" charset="0"/>
                <a:ea typeface="新細明體" panose="02020500000000000000" pitchFamily="18" charset="-120"/>
              </a:rPr>
              <a:t>𝜃</a:t>
            </a:r>
            <a:r>
              <a:rPr lang="zh-TW" altLang="en-US" sz="1100" b="0" i="0" u="none" strike="noStrike" baseline="0" dirty="0">
                <a:solidFill>
                  <a:srgbClr val="00B050"/>
                </a:solidFill>
                <a:latin typeface="Cambria Math" panose="02040503050406030204" pitchFamily="18" charset="0"/>
                <a:ea typeface="新細明體" panose="02020500000000000000" pitchFamily="18" charset="-120"/>
              </a:rPr>
              <a:t>𝑡</a:t>
            </a:r>
            <a:r>
              <a:rPr lang="zh-TW" altLang="en-US" dirty="0">
                <a:solidFill>
                  <a:srgbClr val="000000"/>
                </a:solidFill>
                <a:latin typeface="新細明體" panose="02020500000000000000" pitchFamily="18" charset="-120"/>
                <a:ea typeface="新細明體" panose="02020500000000000000" pitchFamily="18" charset="-120"/>
              </a:rPr>
              <a:t>：第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期房價下跌的機率</a:t>
            </a:r>
            <a:endParaRPr lang="zh-TW" altLang="en-US" dirty="0"/>
          </a:p>
        </p:txBody>
      </p:sp>
      <p:sp>
        <p:nvSpPr>
          <p:cNvPr id="14" name="矩形 13">
            <a:extLst>
              <a:ext uri="{FF2B5EF4-FFF2-40B4-BE49-F238E27FC236}">
                <a16:creationId xmlns:a16="http://schemas.microsoft.com/office/drawing/2014/main" id="{9B227F31-50E1-453A-9B1F-0AAD4BCE2DFF}"/>
              </a:ext>
            </a:extLst>
          </p:cNvPr>
          <p:cNvSpPr/>
          <p:nvPr/>
        </p:nvSpPr>
        <p:spPr>
          <a:xfrm>
            <a:off x="4191739" y="1259766"/>
            <a:ext cx="7713216" cy="307777"/>
          </a:xfrm>
          <a:prstGeom prst="rect">
            <a:avLst/>
          </a:prstGeom>
        </p:spPr>
        <p:txBody>
          <a:bodyPr wrap="square">
            <a:spAutoFit/>
          </a:bodyPr>
          <a:lstStyle/>
          <a:p>
            <a:r>
              <a:rPr lang="zh-TW" altLang="en-US" sz="1400" dirty="0">
                <a:latin typeface="Cambria Math" panose="02040503050406030204" pitchFamily="18" charset="0"/>
              </a:rPr>
              <a:t>𝑉𝑎𝑙𝑢𝑒</a:t>
            </a:r>
            <a:r>
              <a:rPr lang="en-US" altLang="zh-TW" sz="1400" dirty="0">
                <a:latin typeface="Cambria Math" panose="02040503050406030204" pitchFamily="18" charset="0"/>
              </a:rPr>
              <a:t>(</a:t>
            </a:r>
            <a:r>
              <a:rPr lang="zh-TW" altLang="en-US" sz="1400" dirty="0">
                <a:latin typeface="Cambria Math" panose="02040503050406030204" pitchFamily="18" charset="0"/>
              </a:rPr>
              <a:t>𝐿</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𝑜</a:t>
            </a:r>
            <a:r>
              <a:rPr lang="en-US" altLang="zh-TW" sz="1400" dirty="0">
                <a:latin typeface="Cambria Math" panose="02040503050406030204" pitchFamily="18" charset="0"/>
              </a:rPr>
              <a:t>,</a:t>
            </a:r>
            <a:r>
              <a:rPr lang="zh-TW" altLang="en-US" sz="1400" dirty="0">
                <a:latin typeface="Cambria Math" panose="02040503050406030204" pitchFamily="18" charset="0"/>
              </a:rPr>
              <a:t>𝐻</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𝑖</a:t>
            </a:r>
            <a:r>
              <a:rPr lang="en-US" altLang="zh-TW" sz="1400" dirty="0">
                <a:latin typeface="Cambria Math" panose="02040503050406030204" pitchFamily="18" charset="0"/>
              </a:rPr>
              <a:t>|</a:t>
            </a:r>
            <a:r>
              <a:rPr lang="zh-TW" altLang="en-US" sz="1400" dirty="0">
                <a:latin typeface="Cambria Math" panose="02040503050406030204" pitchFamily="18" charset="0"/>
              </a:rPr>
              <a:t>𝑃</a:t>
            </a:r>
            <a:r>
              <a:rPr lang="zh-TW" altLang="en-US" sz="1000" b="0" i="0" u="none" strike="noStrike" baseline="0" dirty="0">
                <a:latin typeface="Cambria Math" panose="02040503050406030204" pitchFamily="18" charset="0"/>
              </a:rPr>
              <a:t>𝑡</a:t>
            </a:r>
            <a:r>
              <a:rPr lang="en-US" altLang="zh-TW" sz="1400" dirty="0">
                <a:latin typeface="Cambria Math" panose="02040503050406030204" pitchFamily="18" charset="0"/>
              </a:rPr>
              <a:t>)</a:t>
            </a:r>
            <a:r>
              <a:rPr lang="zh-TW" altLang="en-US" sz="1400" dirty="0">
                <a:latin typeface="Cambria Math" panose="02040503050406030204" pitchFamily="18" charset="0"/>
              </a:rPr>
              <a:t> </a:t>
            </a:r>
            <a:r>
              <a:rPr lang="en-US" altLang="zh-TW" sz="1400" dirty="0">
                <a:latin typeface="Cambria Math" panose="02040503050406030204" pitchFamily="18" charset="0"/>
              </a:rPr>
              <a:t>=</a:t>
            </a:r>
            <a:r>
              <a:rPr lang="zh-TW" altLang="en-US" sz="1400" dirty="0">
                <a:latin typeface="Cambria Math" panose="02040503050406030204" pitchFamily="18" charset="0"/>
              </a:rPr>
              <a:t> </a:t>
            </a:r>
            <a:r>
              <a:rPr lang="zh-TW" altLang="en-US" sz="1400" dirty="0">
                <a:solidFill>
                  <a:srgbClr val="0070C0"/>
                </a:solidFill>
                <a:latin typeface="Cambria Math" panose="02040503050406030204" pitchFamily="18" charset="0"/>
              </a:rPr>
              <a:t>𝑉𝑎𝑙𝑢𝑒</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𝐿</a:t>
            </a:r>
            <a:r>
              <a:rPr lang="zh-TW" altLang="en-US" sz="1000" b="0" i="0" u="none" strike="noStrike" baseline="0" dirty="0">
                <a:solidFill>
                  <a:srgbClr val="0070C0"/>
                </a:solidFill>
                <a:latin typeface="Cambria Math" panose="02040503050406030204" pitchFamily="18" charset="0"/>
              </a:rPr>
              <a:t>𝑡</a:t>
            </a:r>
            <a:r>
              <a:rPr lang="en-US" altLang="zh-TW" sz="1000" b="0" i="0" u="none" strike="noStrike" baseline="0" dirty="0">
                <a:solidFill>
                  <a:srgbClr val="0070C0"/>
                </a:solidFill>
                <a:latin typeface="Cambria Math" panose="02040503050406030204" pitchFamily="18" charset="0"/>
              </a:rPr>
              <a:t>,</a:t>
            </a:r>
            <a:r>
              <a:rPr lang="zh-TW" altLang="en-US" sz="1000" b="0" i="0" u="none" strike="noStrike" baseline="0" dirty="0">
                <a:solidFill>
                  <a:srgbClr val="0070C0"/>
                </a:solidFill>
                <a:latin typeface="Cambria Math" panose="02040503050406030204" pitchFamily="18" charset="0"/>
              </a:rPr>
              <a:t>𝑛</a:t>
            </a:r>
            <a:r>
              <a:rPr lang="en-US" altLang="zh-TW" sz="1000" b="0" i="0" u="none" strike="noStrike" baseline="0" dirty="0">
                <a:solidFill>
                  <a:srgbClr val="0070C0"/>
                </a:solidFill>
                <a:latin typeface="Cambria Math" panose="02040503050406030204" pitchFamily="18" charset="0"/>
              </a:rPr>
              <a:t>,</a:t>
            </a:r>
            <a:r>
              <a:rPr lang="zh-TW" altLang="en-US" sz="1000" b="0" i="0" u="none" strike="noStrike" baseline="0" dirty="0">
                <a:solidFill>
                  <a:srgbClr val="0070C0"/>
                </a:solidFill>
                <a:latin typeface="Cambria Math" panose="02040503050406030204" pitchFamily="18" charset="0"/>
              </a:rPr>
              <a:t>𝑜</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𝐻</a:t>
            </a:r>
            <a:r>
              <a:rPr lang="zh-TW" altLang="en-US" sz="1000" b="0" i="0" u="none" strike="noStrike" baseline="0" dirty="0">
                <a:solidFill>
                  <a:srgbClr val="0070C0"/>
                </a:solidFill>
                <a:latin typeface="Cambria Math" panose="02040503050406030204" pitchFamily="18" charset="0"/>
              </a:rPr>
              <a:t>𝑡</a:t>
            </a:r>
            <a:r>
              <a:rPr lang="en-US" altLang="zh-TW" sz="1000" b="0" i="0" u="none" strike="noStrike" baseline="0" dirty="0">
                <a:solidFill>
                  <a:srgbClr val="0070C0"/>
                </a:solidFill>
                <a:latin typeface="Cambria Math" panose="02040503050406030204" pitchFamily="18" charset="0"/>
              </a:rPr>
              <a:t>,</a:t>
            </a:r>
            <a:r>
              <a:rPr lang="zh-TW" altLang="en-US" sz="1000" b="0" i="0" u="none" strike="noStrike" baseline="0" dirty="0">
                <a:solidFill>
                  <a:srgbClr val="0070C0"/>
                </a:solidFill>
                <a:latin typeface="Cambria Math" panose="02040503050406030204" pitchFamily="18" charset="0"/>
              </a:rPr>
              <a:t>𝑛</a:t>
            </a:r>
            <a:r>
              <a:rPr lang="en-US" altLang="zh-TW" sz="1000" b="0" i="0" u="none" strike="noStrike" baseline="0" dirty="0">
                <a:solidFill>
                  <a:srgbClr val="0070C0"/>
                </a:solidFill>
                <a:latin typeface="Cambria Math" panose="02040503050406030204" pitchFamily="18" charset="0"/>
              </a:rPr>
              <a:t>,</a:t>
            </a:r>
            <a:r>
              <a:rPr lang="zh-TW" altLang="en-US" sz="1000" b="0" i="0" u="none" strike="noStrike" baseline="0" dirty="0">
                <a:solidFill>
                  <a:srgbClr val="0070C0"/>
                </a:solidFill>
                <a:latin typeface="Cambria Math" panose="02040503050406030204" pitchFamily="18" charset="0"/>
              </a:rPr>
              <a:t>𝑖</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𝑃</a:t>
            </a:r>
            <a:r>
              <a:rPr lang="zh-TW" altLang="en-US" sz="1000" b="0" i="0" u="none" strike="noStrike" baseline="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a:t>
            </a:r>
            <a:r>
              <a:rPr lang="zh-TW" altLang="en-US" sz="1400" dirty="0">
                <a:solidFill>
                  <a:srgbClr val="0070C0"/>
                </a:solidFill>
                <a:latin typeface="Cambria Math" panose="02040503050406030204" pitchFamily="18" charset="0"/>
              </a:rPr>
              <a:t>𝑝</a:t>
            </a:r>
            <a:r>
              <a:rPr lang="zh-TW" altLang="en-US" sz="1000" b="0" i="0" u="none" strike="noStrike" baseline="0" dirty="0">
                <a:solidFill>
                  <a:srgbClr val="0070C0"/>
                </a:solidFill>
                <a:latin typeface="Cambria Math" panose="02040503050406030204" pitchFamily="18" charset="0"/>
              </a:rPr>
              <a:t>𝑢</a:t>
            </a:r>
            <a:r>
              <a:rPr lang="en-US" altLang="zh-TW" sz="1400" dirty="0">
                <a:solidFill>
                  <a:srgbClr val="0070C0"/>
                </a:solidFill>
                <a:latin typeface="Cambria Math" panose="02040503050406030204" pitchFamily="18" charset="0"/>
              </a:rPr>
              <a:t>)</a:t>
            </a:r>
            <a:r>
              <a:rPr lang="zh-TW" altLang="en-US" sz="1400" dirty="0">
                <a:latin typeface="Cambria Math" panose="02040503050406030204" pitchFamily="18" charset="0"/>
              </a:rPr>
              <a:t> </a:t>
            </a:r>
            <a:r>
              <a:rPr lang="en-US" altLang="zh-TW" sz="1400" dirty="0">
                <a:latin typeface="Cambria Math" panose="02040503050406030204" pitchFamily="18" charset="0"/>
              </a:rPr>
              <a:t>+</a:t>
            </a:r>
            <a:r>
              <a:rPr lang="zh-TW" altLang="en-US" sz="1400" dirty="0">
                <a:latin typeface="Cambria Math" panose="02040503050406030204" pitchFamily="18" charset="0"/>
              </a:rPr>
              <a:t> 𝑉𝑎𝑙𝑢𝑒</a:t>
            </a:r>
            <a:r>
              <a:rPr lang="en-US" altLang="zh-TW" sz="1400" dirty="0">
                <a:latin typeface="Cambria Math" panose="02040503050406030204" pitchFamily="18" charset="0"/>
              </a:rPr>
              <a:t>(</a:t>
            </a:r>
            <a:r>
              <a:rPr lang="zh-TW" altLang="en-US" sz="1400" dirty="0">
                <a:latin typeface="Cambria Math" panose="02040503050406030204" pitchFamily="18" charset="0"/>
              </a:rPr>
              <a:t>𝐿</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𝑜</a:t>
            </a:r>
            <a:r>
              <a:rPr lang="en-US" altLang="zh-TW" sz="1400" dirty="0">
                <a:latin typeface="Cambria Math" panose="02040503050406030204" pitchFamily="18" charset="0"/>
              </a:rPr>
              <a:t>,</a:t>
            </a:r>
            <a:r>
              <a:rPr lang="zh-TW" altLang="en-US" sz="1400" dirty="0">
                <a:latin typeface="Cambria Math" panose="02040503050406030204" pitchFamily="18" charset="0"/>
              </a:rPr>
              <a:t>𝐻</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𝑖</a:t>
            </a:r>
            <a:r>
              <a:rPr lang="en-US" altLang="zh-TW" sz="1400" dirty="0">
                <a:latin typeface="Cambria Math" panose="02040503050406030204" pitchFamily="18" charset="0"/>
              </a:rPr>
              <a:t>|</a:t>
            </a:r>
            <a:r>
              <a:rPr lang="zh-TW" altLang="en-US" sz="1400" dirty="0">
                <a:latin typeface="Cambria Math" panose="02040503050406030204" pitchFamily="18" charset="0"/>
              </a:rPr>
              <a:t>𝑃</a:t>
            </a:r>
            <a:r>
              <a:rPr lang="zh-TW" altLang="en-US" sz="1000" b="0" i="0" u="none" strike="noStrike" baseline="0" dirty="0">
                <a:latin typeface="Cambria Math" panose="02040503050406030204" pitchFamily="18" charset="0"/>
              </a:rPr>
              <a:t>𝑡</a:t>
            </a:r>
            <a:r>
              <a:rPr lang="en-US" altLang="zh-TW" sz="1400" dirty="0">
                <a:latin typeface="Cambria Math" panose="02040503050406030204" pitchFamily="18" charset="0"/>
              </a:rPr>
              <a:t>,</a:t>
            </a:r>
            <a:r>
              <a:rPr lang="zh-TW" altLang="en-US" sz="1400" dirty="0">
                <a:latin typeface="Cambria Math" panose="02040503050406030204" pitchFamily="18" charset="0"/>
              </a:rPr>
              <a:t>𝑝</a:t>
            </a:r>
            <a:r>
              <a:rPr lang="zh-TW" altLang="en-US" sz="1000" b="0" i="0" u="none" strike="noStrike" baseline="0" dirty="0">
                <a:latin typeface="Cambria Math" panose="02040503050406030204" pitchFamily="18" charset="0"/>
              </a:rPr>
              <a:t>𝑚</a:t>
            </a:r>
            <a:r>
              <a:rPr lang="en-US" altLang="zh-TW" sz="1400" dirty="0">
                <a:latin typeface="Cambria Math" panose="02040503050406030204" pitchFamily="18" charset="0"/>
              </a:rPr>
              <a:t>)</a:t>
            </a:r>
            <a:r>
              <a:rPr lang="zh-TW" altLang="en-US" sz="1400" dirty="0">
                <a:latin typeface="Cambria Math" panose="02040503050406030204" pitchFamily="18" charset="0"/>
              </a:rPr>
              <a:t> </a:t>
            </a:r>
            <a:r>
              <a:rPr lang="en-US" altLang="zh-TW" sz="1400" dirty="0">
                <a:latin typeface="Cambria Math" panose="02040503050406030204" pitchFamily="18" charset="0"/>
              </a:rPr>
              <a:t>+</a:t>
            </a:r>
            <a:r>
              <a:rPr lang="zh-TW" altLang="en-US" sz="1400" dirty="0">
                <a:latin typeface="Cambria Math" panose="02040503050406030204" pitchFamily="18" charset="0"/>
              </a:rPr>
              <a:t> 𝑉𝑎𝑙𝑢𝑒</a:t>
            </a:r>
            <a:r>
              <a:rPr lang="en-US" altLang="zh-TW" sz="1400" dirty="0">
                <a:latin typeface="Cambria Math" panose="02040503050406030204" pitchFamily="18" charset="0"/>
              </a:rPr>
              <a:t>(</a:t>
            </a:r>
            <a:r>
              <a:rPr lang="zh-TW" altLang="en-US" sz="1400" dirty="0">
                <a:latin typeface="Cambria Math" panose="02040503050406030204" pitchFamily="18" charset="0"/>
              </a:rPr>
              <a:t>𝐿</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𝑜</a:t>
            </a:r>
            <a:r>
              <a:rPr lang="en-US" altLang="zh-TW" sz="1400" dirty="0">
                <a:latin typeface="Cambria Math" panose="02040503050406030204" pitchFamily="18" charset="0"/>
              </a:rPr>
              <a:t>,</a:t>
            </a:r>
            <a:r>
              <a:rPr lang="zh-TW" altLang="en-US" sz="1400" dirty="0">
                <a:latin typeface="Cambria Math" panose="02040503050406030204" pitchFamily="18" charset="0"/>
              </a:rPr>
              <a:t>𝐻</a:t>
            </a:r>
            <a:r>
              <a:rPr lang="zh-TW" altLang="en-US" sz="1000" b="0" i="0" u="none" strike="noStrike" baseline="0" dirty="0">
                <a:latin typeface="Cambria Math" panose="02040503050406030204" pitchFamily="18" charset="0"/>
              </a:rPr>
              <a:t>𝑡</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𝑛</a:t>
            </a:r>
            <a:r>
              <a:rPr lang="en-US" altLang="zh-TW" sz="1000" b="0" i="0" u="none" strike="noStrike" baseline="0" dirty="0">
                <a:latin typeface="Cambria Math" panose="02040503050406030204" pitchFamily="18" charset="0"/>
              </a:rPr>
              <a:t>,</a:t>
            </a:r>
            <a:r>
              <a:rPr lang="zh-TW" altLang="en-US" sz="1000" b="0" i="0" u="none" strike="noStrike" baseline="0" dirty="0">
                <a:latin typeface="Cambria Math" panose="02040503050406030204" pitchFamily="18" charset="0"/>
              </a:rPr>
              <a:t>𝑖</a:t>
            </a:r>
            <a:r>
              <a:rPr lang="en-US" altLang="zh-TW" sz="1400" dirty="0">
                <a:latin typeface="Cambria Math" panose="02040503050406030204" pitchFamily="18" charset="0"/>
              </a:rPr>
              <a:t>|</a:t>
            </a:r>
            <a:r>
              <a:rPr lang="zh-TW" altLang="en-US" sz="1400" dirty="0">
                <a:latin typeface="Cambria Math" panose="02040503050406030204" pitchFamily="18" charset="0"/>
              </a:rPr>
              <a:t>𝑃</a:t>
            </a:r>
            <a:r>
              <a:rPr lang="zh-TW" altLang="en-US" sz="1000" b="0" i="0" u="none" strike="noStrike" baseline="0" dirty="0">
                <a:latin typeface="Cambria Math" panose="02040503050406030204" pitchFamily="18" charset="0"/>
              </a:rPr>
              <a:t>𝑡</a:t>
            </a:r>
            <a:r>
              <a:rPr lang="en-US" altLang="zh-TW" sz="1400" dirty="0">
                <a:latin typeface="Cambria Math" panose="02040503050406030204" pitchFamily="18" charset="0"/>
              </a:rPr>
              <a:t>,</a:t>
            </a:r>
            <a:r>
              <a:rPr lang="zh-TW" altLang="en-US" sz="1400" dirty="0">
                <a:latin typeface="Cambria Math" panose="02040503050406030204" pitchFamily="18" charset="0"/>
              </a:rPr>
              <a:t>𝑝</a:t>
            </a:r>
            <a:r>
              <a:rPr lang="zh-TW" altLang="en-US" sz="1000" b="0" i="0" u="none" strike="noStrike" baseline="0" dirty="0">
                <a:latin typeface="Cambria Math" panose="02040503050406030204" pitchFamily="18" charset="0"/>
              </a:rPr>
              <a:t>𝑑</a:t>
            </a:r>
            <a:r>
              <a:rPr lang="en-US" altLang="zh-TW" sz="1400" dirty="0">
                <a:latin typeface="Cambria Math" panose="02040503050406030204" pitchFamily="18" charset="0"/>
              </a:rPr>
              <a:t>) </a:t>
            </a:r>
            <a:endParaRPr lang="zh-TW" altLang="en-US" sz="1400" dirty="0"/>
          </a:p>
        </p:txBody>
      </p:sp>
      <p:cxnSp>
        <p:nvCxnSpPr>
          <p:cNvPr id="16" name="直線單箭頭接點 15">
            <a:extLst>
              <a:ext uri="{FF2B5EF4-FFF2-40B4-BE49-F238E27FC236}">
                <a16:creationId xmlns:a16="http://schemas.microsoft.com/office/drawing/2014/main" id="{6F8C8DCD-3F87-43B3-9C95-B0F4C4DE1B49}"/>
              </a:ext>
            </a:extLst>
          </p:cNvPr>
          <p:cNvCxnSpPr/>
          <p:nvPr/>
        </p:nvCxnSpPr>
        <p:spPr>
          <a:xfrm flipV="1">
            <a:off x="4101483" y="1544715"/>
            <a:ext cx="2175030" cy="1884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9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5" name="文字方塊 4">
            <a:extLst>
              <a:ext uri="{FF2B5EF4-FFF2-40B4-BE49-F238E27FC236}">
                <a16:creationId xmlns:a16="http://schemas.microsoft.com/office/drawing/2014/main" id="{5ABB2D9A-5350-48DB-AEDC-2F7C5913058E}"/>
              </a:ext>
            </a:extLst>
          </p:cNvPr>
          <p:cNvSpPr txBox="1"/>
          <p:nvPr/>
        </p:nvSpPr>
        <p:spPr>
          <a:xfrm>
            <a:off x="559295" y="845156"/>
            <a:ext cx="4618467" cy="369332"/>
          </a:xfrm>
          <a:prstGeom prst="rect">
            <a:avLst/>
          </a:prstGeom>
          <a:noFill/>
        </p:spPr>
        <p:txBody>
          <a:bodyPr wrap="square" rtlCol="0">
            <a:spAutoFit/>
          </a:bodyPr>
          <a:lstStyle/>
          <a:p>
            <a:r>
              <a:rPr lang="zh-TW" altLang="en-US" dirty="0"/>
              <a:t>存活損失</a:t>
            </a:r>
            <a:r>
              <a:rPr lang="en-US" altLang="zh-TW" dirty="0"/>
              <a:t>(</a:t>
            </a:r>
            <a:r>
              <a:rPr lang="zh-TW" altLang="en-US" dirty="0"/>
              <a:t>加入夫妻共保</a:t>
            </a:r>
            <a:r>
              <a:rPr lang="en-US" altLang="zh-TW" dirty="0"/>
              <a:t>)</a:t>
            </a:r>
          </a:p>
        </p:txBody>
      </p:sp>
      <p:sp>
        <p:nvSpPr>
          <p:cNvPr id="2" name="矩形 1">
            <a:extLst>
              <a:ext uri="{FF2B5EF4-FFF2-40B4-BE49-F238E27FC236}">
                <a16:creationId xmlns:a16="http://schemas.microsoft.com/office/drawing/2014/main" id="{9EE046EF-C051-4E8E-A36D-5A3E31B5B6DA}"/>
              </a:ext>
            </a:extLst>
          </p:cNvPr>
          <p:cNvSpPr/>
          <p:nvPr/>
        </p:nvSpPr>
        <p:spPr>
          <a:xfrm>
            <a:off x="1111213" y="1882856"/>
            <a:ext cx="10321770"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在加入了夫妻共保的之後，除了前述的利率、房價變化情形以外，還要考慮該期夫妻雙方的存活狀況，以及對應的聯立死亡機率。</a:t>
            </a:r>
            <a:endParaRPr lang="zh-TW" altLang="en-US" dirty="0"/>
          </a:p>
        </p:txBody>
      </p:sp>
      <p:sp>
        <p:nvSpPr>
          <p:cNvPr id="6" name="文字方塊 5">
            <a:extLst>
              <a:ext uri="{FF2B5EF4-FFF2-40B4-BE49-F238E27FC236}">
                <a16:creationId xmlns:a16="http://schemas.microsoft.com/office/drawing/2014/main" id="{2A0B3F8A-2E92-45B5-9C06-BFBE67331CD4}"/>
              </a:ext>
            </a:extLst>
          </p:cNvPr>
          <p:cNvSpPr txBox="1"/>
          <p:nvPr/>
        </p:nvSpPr>
        <p:spPr>
          <a:xfrm>
            <a:off x="3068900" y="3524504"/>
            <a:ext cx="1800493" cy="369332"/>
          </a:xfrm>
          <a:prstGeom prst="rect">
            <a:avLst/>
          </a:prstGeom>
          <a:noFill/>
        </p:spPr>
        <p:txBody>
          <a:bodyPr wrap="none" rtlCol="0">
            <a:spAutoFit/>
          </a:bodyPr>
          <a:lstStyle/>
          <a:p>
            <a:r>
              <a:rPr lang="zh-TW" altLang="en-US" dirty="0"/>
              <a:t>本期雙方皆存活</a:t>
            </a:r>
            <a:endParaRPr lang="en-US" altLang="zh-TW" dirty="0"/>
          </a:p>
        </p:txBody>
      </p:sp>
      <p:cxnSp>
        <p:nvCxnSpPr>
          <p:cNvPr id="7" name="直線接點 6">
            <a:extLst>
              <a:ext uri="{FF2B5EF4-FFF2-40B4-BE49-F238E27FC236}">
                <a16:creationId xmlns:a16="http://schemas.microsoft.com/office/drawing/2014/main" id="{5E34E488-63C5-4913-A948-013ABCE21AA8}"/>
              </a:ext>
            </a:extLst>
          </p:cNvPr>
          <p:cNvCxnSpPr>
            <a:cxnSpLocks/>
          </p:cNvCxnSpPr>
          <p:nvPr/>
        </p:nvCxnSpPr>
        <p:spPr>
          <a:xfrm flipH="1">
            <a:off x="5067463" y="3382221"/>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B10A0C8E-637E-43DD-A57C-9C065F3C5135}"/>
              </a:ext>
            </a:extLst>
          </p:cNvPr>
          <p:cNvCxnSpPr>
            <a:cxnSpLocks/>
          </p:cNvCxnSpPr>
          <p:nvPr/>
        </p:nvCxnSpPr>
        <p:spPr>
          <a:xfrm>
            <a:off x="5067463" y="3709170"/>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3E0AD3CE-AD9B-4BDA-90E9-0CFED381FB52}"/>
              </a:ext>
            </a:extLst>
          </p:cNvPr>
          <p:cNvCxnSpPr>
            <a:cxnSpLocks/>
          </p:cNvCxnSpPr>
          <p:nvPr/>
        </p:nvCxnSpPr>
        <p:spPr>
          <a:xfrm>
            <a:off x="5067463" y="3709170"/>
            <a:ext cx="6713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91F8D58F-57F1-4A8E-BD31-1EF6725F6CD8}"/>
              </a:ext>
            </a:extLst>
          </p:cNvPr>
          <p:cNvSpPr txBox="1"/>
          <p:nvPr/>
        </p:nvSpPr>
        <p:spPr>
          <a:xfrm>
            <a:off x="5797343" y="2794298"/>
            <a:ext cx="2031325" cy="369332"/>
          </a:xfrm>
          <a:prstGeom prst="rect">
            <a:avLst/>
          </a:prstGeom>
          <a:noFill/>
        </p:spPr>
        <p:txBody>
          <a:bodyPr wrap="none" rtlCol="0">
            <a:spAutoFit/>
          </a:bodyPr>
          <a:lstStyle/>
          <a:p>
            <a:r>
              <a:rPr lang="zh-TW" altLang="en-US" dirty="0"/>
              <a:t>下一期雙方皆存活</a:t>
            </a:r>
          </a:p>
        </p:txBody>
      </p:sp>
      <p:sp>
        <p:nvSpPr>
          <p:cNvPr id="11" name="文字方塊 10">
            <a:extLst>
              <a:ext uri="{FF2B5EF4-FFF2-40B4-BE49-F238E27FC236}">
                <a16:creationId xmlns:a16="http://schemas.microsoft.com/office/drawing/2014/main" id="{3CA9CEE4-A328-4BD5-9C5A-CEAF0CE966D4}"/>
              </a:ext>
            </a:extLst>
          </p:cNvPr>
          <p:cNvSpPr txBox="1"/>
          <p:nvPr/>
        </p:nvSpPr>
        <p:spPr>
          <a:xfrm>
            <a:off x="5791079" y="3584127"/>
            <a:ext cx="1800493" cy="369332"/>
          </a:xfrm>
          <a:prstGeom prst="rect">
            <a:avLst/>
          </a:prstGeom>
          <a:noFill/>
        </p:spPr>
        <p:txBody>
          <a:bodyPr wrap="none" rtlCol="0">
            <a:spAutoFit/>
          </a:bodyPr>
          <a:lstStyle/>
          <a:p>
            <a:r>
              <a:rPr lang="zh-TW" altLang="en-US" dirty="0"/>
              <a:t>下一期僅夫存活</a:t>
            </a:r>
          </a:p>
        </p:txBody>
      </p:sp>
      <p:sp>
        <p:nvSpPr>
          <p:cNvPr id="12" name="文字方塊 11">
            <a:extLst>
              <a:ext uri="{FF2B5EF4-FFF2-40B4-BE49-F238E27FC236}">
                <a16:creationId xmlns:a16="http://schemas.microsoft.com/office/drawing/2014/main" id="{980B3F84-FA69-4FBD-9029-00612223BADC}"/>
              </a:ext>
            </a:extLst>
          </p:cNvPr>
          <p:cNvSpPr txBox="1"/>
          <p:nvPr/>
        </p:nvSpPr>
        <p:spPr>
          <a:xfrm>
            <a:off x="5791079" y="3177409"/>
            <a:ext cx="1800493" cy="369332"/>
          </a:xfrm>
          <a:prstGeom prst="rect">
            <a:avLst/>
          </a:prstGeom>
          <a:noFill/>
        </p:spPr>
        <p:txBody>
          <a:bodyPr wrap="none" rtlCol="0">
            <a:spAutoFit/>
          </a:bodyPr>
          <a:lstStyle/>
          <a:p>
            <a:r>
              <a:rPr lang="zh-TW" altLang="en-US" dirty="0"/>
              <a:t>下一期僅妻存活</a:t>
            </a:r>
          </a:p>
        </p:txBody>
      </p:sp>
      <p:sp>
        <p:nvSpPr>
          <p:cNvPr id="14" name="文字方塊 13">
            <a:extLst>
              <a:ext uri="{FF2B5EF4-FFF2-40B4-BE49-F238E27FC236}">
                <a16:creationId xmlns:a16="http://schemas.microsoft.com/office/drawing/2014/main" id="{7B7C2500-CFED-4E08-BBF9-991A90C6B5B5}"/>
              </a:ext>
            </a:extLst>
          </p:cNvPr>
          <p:cNvSpPr txBox="1"/>
          <p:nvPr/>
        </p:nvSpPr>
        <p:spPr>
          <a:xfrm>
            <a:off x="3004346" y="5571249"/>
            <a:ext cx="1569660" cy="369332"/>
          </a:xfrm>
          <a:prstGeom prst="rect">
            <a:avLst/>
          </a:prstGeom>
          <a:noFill/>
        </p:spPr>
        <p:txBody>
          <a:bodyPr wrap="none" rtlCol="0">
            <a:spAutoFit/>
          </a:bodyPr>
          <a:lstStyle/>
          <a:p>
            <a:r>
              <a:rPr lang="zh-TW" altLang="en-US" dirty="0"/>
              <a:t>本期僅夫存活</a:t>
            </a:r>
            <a:endParaRPr lang="en-US" altLang="zh-TW" dirty="0"/>
          </a:p>
        </p:txBody>
      </p:sp>
      <p:sp>
        <p:nvSpPr>
          <p:cNvPr id="15" name="文字方塊 14">
            <a:extLst>
              <a:ext uri="{FF2B5EF4-FFF2-40B4-BE49-F238E27FC236}">
                <a16:creationId xmlns:a16="http://schemas.microsoft.com/office/drawing/2014/main" id="{D4431A26-23C8-47C8-B5D2-E6F43DB57642}"/>
              </a:ext>
            </a:extLst>
          </p:cNvPr>
          <p:cNvSpPr txBox="1"/>
          <p:nvPr/>
        </p:nvSpPr>
        <p:spPr>
          <a:xfrm>
            <a:off x="3004346" y="4814364"/>
            <a:ext cx="1569660" cy="369332"/>
          </a:xfrm>
          <a:prstGeom prst="rect">
            <a:avLst/>
          </a:prstGeom>
          <a:noFill/>
        </p:spPr>
        <p:txBody>
          <a:bodyPr wrap="none" rtlCol="0">
            <a:spAutoFit/>
          </a:bodyPr>
          <a:lstStyle/>
          <a:p>
            <a:r>
              <a:rPr lang="zh-TW" altLang="en-US" dirty="0"/>
              <a:t>本期僅妻存活</a:t>
            </a:r>
            <a:endParaRPr lang="en-US" altLang="zh-TW" dirty="0"/>
          </a:p>
        </p:txBody>
      </p:sp>
      <p:cxnSp>
        <p:nvCxnSpPr>
          <p:cNvPr id="16" name="直線接點 15">
            <a:extLst>
              <a:ext uri="{FF2B5EF4-FFF2-40B4-BE49-F238E27FC236}">
                <a16:creationId xmlns:a16="http://schemas.microsoft.com/office/drawing/2014/main" id="{FDD2358B-951C-497F-A3ED-8F2958CD31BB}"/>
              </a:ext>
            </a:extLst>
          </p:cNvPr>
          <p:cNvCxnSpPr>
            <a:cxnSpLocks/>
          </p:cNvCxnSpPr>
          <p:nvPr/>
        </p:nvCxnSpPr>
        <p:spPr>
          <a:xfrm flipV="1">
            <a:off x="4674092" y="4795530"/>
            <a:ext cx="983399" cy="190169"/>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740C9072-2C9F-40FD-B41E-AA0EA1B8442D}"/>
              </a:ext>
            </a:extLst>
          </p:cNvPr>
          <p:cNvSpPr txBox="1"/>
          <p:nvPr/>
        </p:nvSpPr>
        <p:spPr>
          <a:xfrm>
            <a:off x="5791079" y="5446888"/>
            <a:ext cx="1800493" cy="369332"/>
          </a:xfrm>
          <a:prstGeom prst="rect">
            <a:avLst/>
          </a:prstGeom>
          <a:noFill/>
        </p:spPr>
        <p:txBody>
          <a:bodyPr wrap="none" rtlCol="0">
            <a:spAutoFit/>
          </a:bodyPr>
          <a:lstStyle/>
          <a:p>
            <a:r>
              <a:rPr lang="zh-TW" altLang="en-US" dirty="0"/>
              <a:t>下一期僅夫存活</a:t>
            </a:r>
          </a:p>
        </p:txBody>
      </p:sp>
      <p:sp>
        <p:nvSpPr>
          <p:cNvPr id="18" name="文字方塊 17">
            <a:extLst>
              <a:ext uri="{FF2B5EF4-FFF2-40B4-BE49-F238E27FC236}">
                <a16:creationId xmlns:a16="http://schemas.microsoft.com/office/drawing/2014/main" id="{C8CBC56C-76EE-4BCD-920A-5DD45C64940E}"/>
              </a:ext>
            </a:extLst>
          </p:cNvPr>
          <p:cNvSpPr txBox="1"/>
          <p:nvPr/>
        </p:nvSpPr>
        <p:spPr>
          <a:xfrm>
            <a:off x="5791079" y="4657059"/>
            <a:ext cx="1800493" cy="369332"/>
          </a:xfrm>
          <a:prstGeom prst="rect">
            <a:avLst/>
          </a:prstGeom>
          <a:noFill/>
        </p:spPr>
        <p:txBody>
          <a:bodyPr wrap="none" rtlCol="0">
            <a:spAutoFit/>
          </a:bodyPr>
          <a:lstStyle/>
          <a:p>
            <a:r>
              <a:rPr lang="zh-TW" altLang="en-US" dirty="0"/>
              <a:t>下一期僅妻存活</a:t>
            </a:r>
          </a:p>
        </p:txBody>
      </p:sp>
      <p:sp>
        <p:nvSpPr>
          <p:cNvPr id="19" name="文字方塊 18">
            <a:extLst>
              <a:ext uri="{FF2B5EF4-FFF2-40B4-BE49-F238E27FC236}">
                <a16:creationId xmlns:a16="http://schemas.microsoft.com/office/drawing/2014/main" id="{EB59F530-1D4B-4258-99C0-31BC44091966}"/>
              </a:ext>
            </a:extLst>
          </p:cNvPr>
          <p:cNvSpPr txBox="1"/>
          <p:nvPr/>
        </p:nvSpPr>
        <p:spPr>
          <a:xfrm>
            <a:off x="2641746" y="3543107"/>
            <a:ext cx="362600" cy="369332"/>
          </a:xfrm>
          <a:prstGeom prst="rect">
            <a:avLst/>
          </a:prstGeom>
          <a:noFill/>
        </p:spPr>
        <p:txBody>
          <a:bodyPr wrap="none" rtlCol="0">
            <a:spAutoFit/>
          </a:bodyPr>
          <a:lstStyle/>
          <a:p>
            <a:r>
              <a:rPr lang="en-US" altLang="zh-TW" dirty="0"/>
              <a:t>1.</a:t>
            </a:r>
            <a:endParaRPr lang="zh-TW" altLang="en-US" dirty="0"/>
          </a:p>
        </p:txBody>
      </p:sp>
      <p:sp>
        <p:nvSpPr>
          <p:cNvPr id="20" name="文字方塊 19">
            <a:extLst>
              <a:ext uri="{FF2B5EF4-FFF2-40B4-BE49-F238E27FC236}">
                <a16:creationId xmlns:a16="http://schemas.microsoft.com/office/drawing/2014/main" id="{FC8D2B86-0C5B-4097-B395-273CD5A3F25D}"/>
              </a:ext>
            </a:extLst>
          </p:cNvPr>
          <p:cNvSpPr txBox="1"/>
          <p:nvPr/>
        </p:nvSpPr>
        <p:spPr>
          <a:xfrm>
            <a:off x="2583328" y="5201917"/>
            <a:ext cx="362600" cy="369332"/>
          </a:xfrm>
          <a:prstGeom prst="rect">
            <a:avLst/>
          </a:prstGeom>
          <a:noFill/>
        </p:spPr>
        <p:txBody>
          <a:bodyPr wrap="square" rtlCol="0">
            <a:spAutoFit/>
          </a:bodyPr>
          <a:lstStyle/>
          <a:p>
            <a:r>
              <a:rPr lang="en-US" altLang="zh-TW" dirty="0"/>
              <a:t>2.</a:t>
            </a:r>
            <a:endParaRPr lang="zh-TW" altLang="en-US" dirty="0"/>
          </a:p>
        </p:txBody>
      </p:sp>
      <p:sp>
        <p:nvSpPr>
          <p:cNvPr id="21" name="文字方塊 20">
            <a:extLst>
              <a:ext uri="{FF2B5EF4-FFF2-40B4-BE49-F238E27FC236}">
                <a16:creationId xmlns:a16="http://schemas.microsoft.com/office/drawing/2014/main" id="{3B7D93BC-388D-4135-B371-EDC90BDA379B}"/>
              </a:ext>
            </a:extLst>
          </p:cNvPr>
          <p:cNvSpPr txBox="1"/>
          <p:nvPr/>
        </p:nvSpPr>
        <p:spPr>
          <a:xfrm>
            <a:off x="5800080" y="3944319"/>
            <a:ext cx="1800493" cy="369332"/>
          </a:xfrm>
          <a:prstGeom prst="rect">
            <a:avLst/>
          </a:prstGeom>
          <a:noFill/>
        </p:spPr>
        <p:txBody>
          <a:bodyPr wrap="none" rtlCol="0">
            <a:spAutoFit/>
          </a:bodyPr>
          <a:lstStyle/>
          <a:p>
            <a:r>
              <a:rPr lang="zh-TW" altLang="en-US" dirty="0"/>
              <a:t>下一期無人存活</a:t>
            </a:r>
          </a:p>
        </p:txBody>
      </p:sp>
      <p:cxnSp>
        <p:nvCxnSpPr>
          <p:cNvPr id="22" name="直線接點 21">
            <a:extLst>
              <a:ext uri="{FF2B5EF4-FFF2-40B4-BE49-F238E27FC236}">
                <a16:creationId xmlns:a16="http://schemas.microsoft.com/office/drawing/2014/main" id="{A6B0DD82-B525-441F-9BD4-12D8EA46CC7A}"/>
              </a:ext>
            </a:extLst>
          </p:cNvPr>
          <p:cNvCxnSpPr>
            <a:cxnSpLocks/>
          </p:cNvCxnSpPr>
          <p:nvPr/>
        </p:nvCxnSpPr>
        <p:spPr>
          <a:xfrm flipH="1">
            <a:off x="5058462" y="3026549"/>
            <a:ext cx="680333" cy="68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98C21681-A046-4750-9160-8CD2D6B55F3F}"/>
              </a:ext>
            </a:extLst>
          </p:cNvPr>
          <p:cNvCxnSpPr>
            <a:cxnSpLocks/>
          </p:cNvCxnSpPr>
          <p:nvPr/>
        </p:nvCxnSpPr>
        <p:spPr>
          <a:xfrm>
            <a:off x="4690843" y="4999030"/>
            <a:ext cx="983399" cy="2028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AC753185-45BE-4C1F-8B15-2034E6331C41}"/>
              </a:ext>
            </a:extLst>
          </p:cNvPr>
          <p:cNvSpPr txBox="1"/>
          <p:nvPr/>
        </p:nvSpPr>
        <p:spPr>
          <a:xfrm>
            <a:off x="5774328" y="5026391"/>
            <a:ext cx="1800493" cy="369332"/>
          </a:xfrm>
          <a:prstGeom prst="rect">
            <a:avLst/>
          </a:prstGeom>
          <a:noFill/>
        </p:spPr>
        <p:txBody>
          <a:bodyPr wrap="none" rtlCol="0">
            <a:spAutoFit/>
          </a:bodyPr>
          <a:lstStyle/>
          <a:p>
            <a:r>
              <a:rPr lang="zh-TW" altLang="en-US" dirty="0"/>
              <a:t>下一期無人存活</a:t>
            </a:r>
          </a:p>
        </p:txBody>
      </p:sp>
      <p:cxnSp>
        <p:nvCxnSpPr>
          <p:cNvPr id="28" name="直線接點 27">
            <a:extLst>
              <a:ext uri="{FF2B5EF4-FFF2-40B4-BE49-F238E27FC236}">
                <a16:creationId xmlns:a16="http://schemas.microsoft.com/office/drawing/2014/main" id="{81FF7BFA-BBBB-42A6-8635-1BCDEFB92B3D}"/>
              </a:ext>
            </a:extLst>
          </p:cNvPr>
          <p:cNvCxnSpPr>
            <a:cxnSpLocks/>
          </p:cNvCxnSpPr>
          <p:nvPr/>
        </p:nvCxnSpPr>
        <p:spPr>
          <a:xfrm flipV="1">
            <a:off x="4674092" y="5577081"/>
            <a:ext cx="983399" cy="190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306E995B-07AA-42E6-9831-977C6372D407}"/>
              </a:ext>
            </a:extLst>
          </p:cNvPr>
          <p:cNvCxnSpPr>
            <a:cxnSpLocks/>
          </p:cNvCxnSpPr>
          <p:nvPr/>
        </p:nvCxnSpPr>
        <p:spPr>
          <a:xfrm>
            <a:off x="4690843" y="5780581"/>
            <a:ext cx="983399" cy="202887"/>
          </a:xfrm>
          <a:prstGeom prst="line">
            <a:avLst/>
          </a:prstGeom>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64F33941-C5EC-43DA-9DCF-0508E810A7E6}"/>
              </a:ext>
            </a:extLst>
          </p:cNvPr>
          <p:cNvSpPr txBox="1"/>
          <p:nvPr/>
        </p:nvSpPr>
        <p:spPr>
          <a:xfrm>
            <a:off x="5791079" y="5824376"/>
            <a:ext cx="1800493" cy="369332"/>
          </a:xfrm>
          <a:prstGeom prst="rect">
            <a:avLst/>
          </a:prstGeom>
          <a:noFill/>
        </p:spPr>
        <p:txBody>
          <a:bodyPr wrap="none" rtlCol="0">
            <a:spAutoFit/>
          </a:bodyPr>
          <a:lstStyle/>
          <a:p>
            <a:r>
              <a:rPr lang="zh-TW" altLang="en-US" dirty="0"/>
              <a:t>下一期無人存活</a:t>
            </a:r>
          </a:p>
        </p:txBody>
      </p:sp>
    </p:spTree>
    <p:extLst>
      <p:ext uri="{BB962C8B-B14F-4D97-AF65-F5344CB8AC3E}">
        <p14:creationId xmlns:p14="http://schemas.microsoft.com/office/powerpoint/2010/main" val="283875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4" name="文字方塊 3">
            <a:extLst>
              <a:ext uri="{FF2B5EF4-FFF2-40B4-BE49-F238E27FC236}">
                <a16:creationId xmlns:a16="http://schemas.microsoft.com/office/drawing/2014/main" id="{C6A76DC1-FDE2-4213-896B-E18684E42E52}"/>
              </a:ext>
            </a:extLst>
          </p:cNvPr>
          <p:cNvSpPr txBox="1"/>
          <p:nvPr/>
        </p:nvSpPr>
        <p:spPr>
          <a:xfrm>
            <a:off x="557214" y="1418428"/>
            <a:ext cx="2618024" cy="369332"/>
          </a:xfrm>
          <a:prstGeom prst="rect">
            <a:avLst/>
          </a:prstGeom>
          <a:noFill/>
        </p:spPr>
        <p:txBody>
          <a:bodyPr wrap="none" rtlCol="0">
            <a:spAutoFit/>
          </a:bodyPr>
          <a:lstStyle/>
          <a:p>
            <a:r>
              <a:rPr lang="zh-TW" altLang="en-US" dirty="0"/>
              <a:t>死亡損失</a:t>
            </a:r>
            <a:r>
              <a:rPr lang="en-US" altLang="zh-TW" dirty="0"/>
              <a:t>(</a:t>
            </a:r>
            <a:r>
              <a:rPr lang="zh-TW" altLang="en-US" dirty="0"/>
              <a:t>加入夫妻共保</a:t>
            </a:r>
            <a:r>
              <a:rPr lang="en-US" altLang="zh-TW" dirty="0"/>
              <a:t>)</a:t>
            </a:r>
            <a:endParaRPr lang="zh-TW" altLang="en-US" dirty="0"/>
          </a:p>
        </p:txBody>
      </p:sp>
      <p:sp>
        <p:nvSpPr>
          <p:cNvPr id="5" name="文字方塊 4">
            <a:extLst>
              <a:ext uri="{FF2B5EF4-FFF2-40B4-BE49-F238E27FC236}">
                <a16:creationId xmlns:a16="http://schemas.microsoft.com/office/drawing/2014/main" id="{5ABB2D9A-5350-48DB-AEDC-2F7C5913058E}"/>
              </a:ext>
            </a:extLst>
          </p:cNvPr>
          <p:cNvSpPr txBox="1"/>
          <p:nvPr/>
        </p:nvSpPr>
        <p:spPr>
          <a:xfrm>
            <a:off x="557214" y="848366"/>
            <a:ext cx="4618467" cy="923330"/>
          </a:xfrm>
          <a:prstGeom prst="rect">
            <a:avLst/>
          </a:prstGeom>
          <a:noFill/>
        </p:spPr>
        <p:txBody>
          <a:bodyPr wrap="square" rtlCol="0">
            <a:spAutoFit/>
          </a:bodyPr>
          <a:lstStyle/>
          <a:p>
            <a:pPr marL="342900" indent="-342900">
              <a:buAutoNum type="arabicPeriod"/>
            </a:pPr>
            <a:r>
              <a:rPr lang="zh-TW" altLang="en-US" dirty="0"/>
              <a:t>雙方存活情況下</a:t>
            </a:r>
            <a:endParaRPr lang="en-US" altLang="zh-TW" dirty="0"/>
          </a:p>
          <a:p>
            <a:r>
              <a:rPr lang="zh-TW" altLang="en-US" dirty="0"/>
              <a:t>存活損失</a:t>
            </a:r>
            <a:r>
              <a:rPr lang="en-US" altLang="zh-TW" dirty="0"/>
              <a:t>(</a:t>
            </a:r>
            <a:r>
              <a:rPr lang="zh-TW" altLang="en-US" dirty="0"/>
              <a:t>考慮夫妻共保、利率</a:t>
            </a:r>
            <a:r>
              <a:rPr lang="en-US" altLang="zh-TW" dirty="0"/>
              <a:t>)</a:t>
            </a:r>
          </a:p>
          <a:p>
            <a:endParaRPr lang="en-US" altLang="zh-TW" dirty="0"/>
          </a:p>
        </p:txBody>
      </p:sp>
      <p:sp>
        <p:nvSpPr>
          <p:cNvPr id="29" name="文字方塊 28">
            <a:extLst>
              <a:ext uri="{FF2B5EF4-FFF2-40B4-BE49-F238E27FC236}">
                <a16:creationId xmlns:a16="http://schemas.microsoft.com/office/drawing/2014/main" id="{D8A2C218-0656-4745-BC5B-D58707237A4F}"/>
              </a:ext>
            </a:extLst>
          </p:cNvPr>
          <p:cNvSpPr txBox="1"/>
          <p:nvPr/>
        </p:nvSpPr>
        <p:spPr>
          <a:xfrm>
            <a:off x="984368" y="2792494"/>
            <a:ext cx="1800493" cy="338554"/>
          </a:xfrm>
          <a:prstGeom prst="rect">
            <a:avLst/>
          </a:prstGeom>
          <a:noFill/>
        </p:spPr>
        <p:txBody>
          <a:bodyPr wrap="square" rtlCol="0">
            <a:spAutoFit/>
          </a:bodyPr>
          <a:lstStyle/>
          <a:p>
            <a:r>
              <a:rPr lang="zh-TW" altLang="en-US" sz="1600" dirty="0"/>
              <a:t>本期雙方皆存活</a:t>
            </a:r>
            <a:endParaRPr lang="en-US" altLang="zh-TW" sz="1600" dirty="0"/>
          </a:p>
        </p:txBody>
      </p:sp>
      <p:cxnSp>
        <p:nvCxnSpPr>
          <p:cNvPr id="30" name="直線接點 29">
            <a:extLst>
              <a:ext uri="{FF2B5EF4-FFF2-40B4-BE49-F238E27FC236}">
                <a16:creationId xmlns:a16="http://schemas.microsoft.com/office/drawing/2014/main" id="{1EC8F4E3-5C13-4415-980C-1E7C1E2AF24D}"/>
              </a:ext>
            </a:extLst>
          </p:cNvPr>
          <p:cNvCxnSpPr>
            <a:cxnSpLocks/>
            <a:stCxn id="35" idx="1"/>
          </p:cNvCxnSpPr>
          <p:nvPr/>
        </p:nvCxnSpPr>
        <p:spPr>
          <a:xfrm flipH="1">
            <a:off x="2611623" y="2789960"/>
            <a:ext cx="676770" cy="19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FE9225DB-EB30-40FE-83CC-21CB5E7067EE}"/>
              </a:ext>
            </a:extLst>
          </p:cNvPr>
          <p:cNvCxnSpPr>
            <a:cxnSpLocks/>
          </p:cNvCxnSpPr>
          <p:nvPr/>
        </p:nvCxnSpPr>
        <p:spPr>
          <a:xfrm>
            <a:off x="2611622" y="2979077"/>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3D832825-D27F-4F8B-9400-E5B815E5C12C}"/>
              </a:ext>
            </a:extLst>
          </p:cNvPr>
          <p:cNvCxnSpPr>
            <a:cxnSpLocks/>
            <a:endCxn id="34" idx="1"/>
          </p:cNvCxnSpPr>
          <p:nvPr/>
        </p:nvCxnSpPr>
        <p:spPr>
          <a:xfrm>
            <a:off x="2611622" y="2979077"/>
            <a:ext cx="674035" cy="75924"/>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4F54D2BF-D030-4B95-8539-0E15C7DDC60F}"/>
              </a:ext>
            </a:extLst>
          </p:cNvPr>
          <p:cNvSpPr txBox="1"/>
          <p:nvPr/>
        </p:nvSpPr>
        <p:spPr>
          <a:xfrm>
            <a:off x="3285657" y="2370963"/>
            <a:ext cx="2031325" cy="338554"/>
          </a:xfrm>
          <a:prstGeom prst="rect">
            <a:avLst/>
          </a:prstGeom>
          <a:noFill/>
        </p:spPr>
        <p:txBody>
          <a:bodyPr wrap="square" rtlCol="0">
            <a:spAutoFit/>
          </a:bodyPr>
          <a:lstStyle/>
          <a:p>
            <a:r>
              <a:rPr lang="zh-TW" altLang="en-US" sz="1600" dirty="0"/>
              <a:t>下一期</a:t>
            </a:r>
            <a:r>
              <a:rPr lang="zh-TW" altLang="en-US" sz="1600" dirty="0">
                <a:solidFill>
                  <a:srgbClr val="00B050"/>
                </a:solidFill>
              </a:rPr>
              <a:t>雙方皆存活</a:t>
            </a:r>
          </a:p>
        </p:txBody>
      </p:sp>
      <p:sp>
        <p:nvSpPr>
          <p:cNvPr id="34" name="文字方塊 33">
            <a:extLst>
              <a:ext uri="{FF2B5EF4-FFF2-40B4-BE49-F238E27FC236}">
                <a16:creationId xmlns:a16="http://schemas.microsoft.com/office/drawing/2014/main" id="{2721EFA4-454B-4206-A2EC-10F975F324B8}"/>
              </a:ext>
            </a:extLst>
          </p:cNvPr>
          <p:cNvSpPr txBox="1"/>
          <p:nvPr/>
        </p:nvSpPr>
        <p:spPr>
          <a:xfrm>
            <a:off x="3285657" y="2885724"/>
            <a:ext cx="1800493" cy="338554"/>
          </a:xfrm>
          <a:prstGeom prst="rect">
            <a:avLst/>
          </a:prstGeom>
          <a:noFill/>
        </p:spPr>
        <p:txBody>
          <a:bodyPr wrap="square" rtlCol="0">
            <a:spAutoFit/>
          </a:bodyPr>
          <a:lstStyle/>
          <a:p>
            <a:r>
              <a:rPr lang="zh-TW" altLang="en-US" sz="1600" dirty="0"/>
              <a:t>下一期</a:t>
            </a:r>
            <a:r>
              <a:rPr lang="zh-TW" altLang="en-US" sz="1600" dirty="0">
                <a:solidFill>
                  <a:srgbClr val="FF33CC"/>
                </a:solidFill>
              </a:rPr>
              <a:t>僅妻存活</a:t>
            </a:r>
            <a:endParaRPr lang="zh-TW" altLang="en-US" sz="1600" dirty="0">
              <a:solidFill>
                <a:srgbClr val="0070C0"/>
              </a:solidFill>
            </a:endParaRPr>
          </a:p>
        </p:txBody>
      </p:sp>
      <p:sp>
        <p:nvSpPr>
          <p:cNvPr id="35" name="文字方塊 34">
            <a:extLst>
              <a:ext uri="{FF2B5EF4-FFF2-40B4-BE49-F238E27FC236}">
                <a16:creationId xmlns:a16="http://schemas.microsoft.com/office/drawing/2014/main" id="{B108BCC5-945E-4BC1-9D22-1A2C520A80F3}"/>
              </a:ext>
            </a:extLst>
          </p:cNvPr>
          <p:cNvSpPr txBox="1"/>
          <p:nvPr/>
        </p:nvSpPr>
        <p:spPr>
          <a:xfrm>
            <a:off x="3288393" y="2620683"/>
            <a:ext cx="1800493" cy="338554"/>
          </a:xfrm>
          <a:prstGeom prst="rect">
            <a:avLst/>
          </a:prstGeom>
          <a:noFill/>
        </p:spPr>
        <p:txBody>
          <a:bodyPr wrap="square" rtlCol="0">
            <a:spAutoFit/>
          </a:bodyPr>
          <a:lstStyle/>
          <a:p>
            <a:r>
              <a:rPr lang="zh-TW" altLang="en-US" sz="1600" dirty="0"/>
              <a:t>下一期</a:t>
            </a:r>
            <a:r>
              <a:rPr lang="zh-TW" altLang="en-US" sz="1600" dirty="0">
                <a:solidFill>
                  <a:srgbClr val="0070C0"/>
                </a:solidFill>
              </a:rPr>
              <a:t>僅夫存活</a:t>
            </a:r>
            <a:endParaRPr lang="zh-TW" altLang="en-US" sz="1600" dirty="0">
              <a:solidFill>
                <a:srgbClr val="FF33CC"/>
              </a:solidFill>
            </a:endParaRPr>
          </a:p>
        </p:txBody>
      </p:sp>
      <p:sp>
        <p:nvSpPr>
          <p:cNvPr id="36" name="文字方塊 35">
            <a:extLst>
              <a:ext uri="{FF2B5EF4-FFF2-40B4-BE49-F238E27FC236}">
                <a16:creationId xmlns:a16="http://schemas.microsoft.com/office/drawing/2014/main" id="{5F7BDAFD-0FA7-4AE0-877B-CFD50A393448}"/>
              </a:ext>
            </a:extLst>
          </p:cNvPr>
          <p:cNvSpPr txBox="1"/>
          <p:nvPr/>
        </p:nvSpPr>
        <p:spPr>
          <a:xfrm>
            <a:off x="557214" y="2811097"/>
            <a:ext cx="362600" cy="338554"/>
          </a:xfrm>
          <a:prstGeom prst="rect">
            <a:avLst/>
          </a:prstGeom>
          <a:noFill/>
        </p:spPr>
        <p:txBody>
          <a:bodyPr wrap="square" rtlCol="0">
            <a:spAutoFit/>
          </a:bodyPr>
          <a:lstStyle/>
          <a:p>
            <a:r>
              <a:rPr lang="en-US" altLang="zh-TW" sz="1600" dirty="0"/>
              <a:t>1.</a:t>
            </a:r>
            <a:endParaRPr lang="zh-TW" altLang="en-US" sz="1600" dirty="0"/>
          </a:p>
        </p:txBody>
      </p:sp>
      <p:sp>
        <p:nvSpPr>
          <p:cNvPr id="37" name="文字方塊 36">
            <a:extLst>
              <a:ext uri="{FF2B5EF4-FFF2-40B4-BE49-F238E27FC236}">
                <a16:creationId xmlns:a16="http://schemas.microsoft.com/office/drawing/2014/main" id="{B415BE07-1D95-45EA-9F6F-7DF5D686EE9E}"/>
              </a:ext>
            </a:extLst>
          </p:cNvPr>
          <p:cNvSpPr txBox="1"/>
          <p:nvPr/>
        </p:nvSpPr>
        <p:spPr>
          <a:xfrm>
            <a:off x="3285657" y="3131048"/>
            <a:ext cx="1800493" cy="338554"/>
          </a:xfrm>
          <a:prstGeom prst="rect">
            <a:avLst/>
          </a:prstGeom>
          <a:noFill/>
        </p:spPr>
        <p:txBody>
          <a:bodyPr wrap="square" rtlCol="0">
            <a:spAutoFit/>
          </a:bodyPr>
          <a:lstStyle/>
          <a:p>
            <a:r>
              <a:rPr lang="zh-TW" altLang="en-US" sz="1600" dirty="0"/>
              <a:t>下一期</a:t>
            </a:r>
            <a:r>
              <a:rPr lang="zh-TW" altLang="en-US" sz="1600" dirty="0">
                <a:solidFill>
                  <a:schemeClr val="accent4">
                    <a:lumMod val="75000"/>
                  </a:schemeClr>
                </a:solidFill>
              </a:rPr>
              <a:t>無人存活</a:t>
            </a:r>
          </a:p>
        </p:txBody>
      </p:sp>
      <p:cxnSp>
        <p:nvCxnSpPr>
          <p:cNvPr id="38" name="直線接點 37">
            <a:extLst>
              <a:ext uri="{FF2B5EF4-FFF2-40B4-BE49-F238E27FC236}">
                <a16:creationId xmlns:a16="http://schemas.microsoft.com/office/drawing/2014/main" id="{D0563881-D412-455A-868D-CB2C18B9A638}"/>
              </a:ext>
            </a:extLst>
          </p:cNvPr>
          <p:cNvCxnSpPr>
            <a:cxnSpLocks/>
            <a:stCxn id="33" idx="1"/>
          </p:cNvCxnSpPr>
          <p:nvPr/>
        </p:nvCxnSpPr>
        <p:spPr>
          <a:xfrm flipH="1">
            <a:off x="2608887" y="2540240"/>
            <a:ext cx="676770" cy="445474"/>
          </a:xfrm>
          <a:prstGeom prst="line">
            <a:avLst/>
          </a:prstGeom>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A14F018D-16E6-44FF-838B-4C2FD6DB4F5E}"/>
              </a:ext>
            </a:extLst>
          </p:cNvPr>
          <p:cNvSpPr/>
          <p:nvPr/>
        </p:nvSpPr>
        <p:spPr>
          <a:xfrm>
            <a:off x="5910313" y="2232732"/>
            <a:ext cx="3672800" cy="338554"/>
          </a:xfrm>
          <a:prstGeom prst="rect">
            <a:avLst/>
          </a:prstGeom>
        </p:spPr>
        <p:txBody>
          <a:bodyPr wrap="none">
            <a:spAutoFit/>
          </a:bodyPr>
          <a:lstStyle/>
          <a:p>
            <a:r>
              <a:rPr lang="zh-TW" altLang="en-US" sz="1600" dirty="0">
                <a:solidFill>
                  <a:srgbClr val="000000"/>
                </a:solidFill>
                <a:latin typeface="新細明體" panose="02020500000000000000" pitchFamily="18" charset="-120"/>
                <a:ea typeface="新細明體" panose="02020500000000000000" pitchFamily="18" charset="-120"/>
              </a:rPr>
              <a:t>貸款人損失</a:t>
            </a:r>
            <a:r>
              <a:rPr lang="en-US" altLang="zh-TW" sz="1600" dirty="0">
                <a:solidFill>
                  <a:srgbClr val="000000"/>
                </a:solidFill>
                <a:latin typeface="Calibri" panose="020F0502020204030204" pitchFamily="34" charset="0"/>
                <a:ea typeface="新細明體" panose="02020500000000000000" pitchFamily="18" charset="-120"/>
              </a:rPr>
              <a:t>=</a:t>
            </a:r>
            <a:r>
              <a:rPr lang="zh-TW" altLang="en-US" sz="1600" dirty="0">
                <a:solidFill>
                  <a:srgbClr val="000000"/>
                </a:solidFill>
                <a:highlight>
                  <a:srgbClr val="FFFF00"/>
                </a:highlight>
                <a:latin typeface="新細明體" panose="02020500000000000000" pitchFamily="18" charset="-120"/>
                <a:ea typeface="新細明體" panose="02020500000000000000" pitchFamily="18" charset="-120"/>
              </a:rPr>
              <a:t>存活損失</a:t>
            </a:r>
            <a:r>
              <a:rPr lang="en-US" altLang="zh-TW" sz="1600" dirty="0">
                <a:solidFill>
                  <a:srgbClr val="000000"/>
                </a:solidFill>
                <a:latin typeface="Calibri" panose="020F0502020204030204" pitchFamily="34" charset="0"/>
                <a:ea typeface="新細明體" panose="02020500000000000000" pitchFamily="18" charset="-120"/>
              </a:rPr>
              <a:t>+</a:t>
            </a:r>
            <a:r>
              <a:rPr lang="zh-TW" altLang="en-US" sz="1600" dirty="0">
                <a:solidFill>
                  <a:srgbClr val="000000"/>
                </a:solidFill>
                <a:highlight>
                  <a:srgbClr val="00FF00"/>
                </a:highlight>
                <a:latin typeface="新細明體" panose="02020500000000000000" pitchFamily="18" charset="-120"/>
                <a:ea typeface="新細明體" panose="02020500000000000000" pitchFamily="18" charset="-120"/>
              </a:rPr>
              <a:t>雙方皆死亡損失</a:t>
            </a:r>
            <a:endParaRPr lang="zh-TW" altLang="en-US" sz="1600" dirty="0">
              <a:highlight>
                <a:srgbClr val="00FF00"/>
              </a:highlight>
            </a:endParaRPr>
          </a:p>
        </p:txBody>
      </p:sp>
      <p:sp>
        <p:nvSpPr>
          <p:cNvPr id="40" name="矩形 39">
            <a:extLst>
              <a:ext uri="{FF2B5EF4-FFF2-40B4-BE49-F238E27FC236}">
                <a16:creationId xmlns:a16="http://schemas.microsoft.com/office/drawing/2014/main" id="{352C9CAA-C657-4ED9-9228-80714264400D}"/>
              </a:ext>
            </a:extLst>
          </p:cNvPr>
          <p:cNvSpPr/>
          <p:nvPr/>
        </p:nvSpPr>
        <p:spPr>
          <a:xfrm>
            <a:off x="5960228" y="2653994"/>
            <a:ext cx="5895302" cy="1631216"/>
          </a:xfrm>
          <a:prstGeom prst="rect">
            <a:avLst/>
          </a:prstGeom>
        </p:spPr>
        <p:txBody>
          <a:bodyPr wrap="square">
            <a:spAutoFit/>
          </a:bodyPr>
          <a:lstStyle/>
          <a:p>
            <a:r>
              <a:rPr lang="zh-TW" altLang="en-US" sz="2000" b="0" i="0" u="none" strike="noStrike" baseline="0" dirty="0">
                <a:solidFill>
                  <a:srgbClr val="000000"/>
                </a:solidFill>
                <a:latin typeface="Cambria Math" panose="02040503050406030204" pitchFamily="18" charset="0"/>
              </a:rPr>
              <a:t>𝐿𝐿</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𝑜</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𝑖</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𝑝</a:t>
            </a:r>
            <a:endParaRPr lang="en-US" altLang="zh-TW" sz="1200" dirty="0">
              <a:solidFill>
                <a:srgbClr val="000000"/>
              </a:solidFill>
              <a:latin typeface="Cambria Math" panose="02040503050406030204" pitchFamily="18" charset="0"/>
            </a:endParaRPr>
          </a:p>
          <a:p>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𝑉𝑎𝑙𝑢𝑒</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𝐿</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𝑜</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𝑝</a:t>
            </a:r>
            <a:r>
              <a:rPr lang="zh-TW" altLang="en-US" sz="2000" b="0" i="0" u="none" strike="noStrike" baseline="0" dirty="0">
                <a:solidFill>
                  <a:srgbClr val="000000"/>
                </a:solidFill>
                <a:latin typeface="Cambria Math" panose="02040503050406030204" pitchFamily="18" charset="0"/>
              </a:rPr>
              <a:t>⁡</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𝐻</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𝑖</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   </a:t>
            </a:r>
            <a:r>
              <a:rPr lang="zh-TW" altLang="en-US" sz="2000" b="0" i="0" u="none" strike="noStrike" baseline="0" dirty="0">
                <a:solidFill>
                  <a:srgbClr val="000000"/>
                </a:solidFill>
                <a:highlight>
                  <a:srgbClr val="FFFF00"/>
                </a:highlight>
                <a:latin typeface="Cambria Math" panose="02040503050406030204" pitchFamily="18" charset="0"/>
              </a:rPr>
              <a:t>𝑉𝑎𝑙𝑢𝑒</a:t>
            </a:r>
            <a:r>
              <a:rPr lang="en-US" altLang="zh-TW" sz="2000" b="0" i="0" u="none" strike="noStrike" baseline="0" dirty="0">
                <a:solidFill>
                  <a:srgbClr val="000000"/>
                </a:solidFill>
                <a:highlight>
                  <a:srgbClr val="FFFF00"/>
                </a:highlight>
                <a:latin typeface="Cambria Math" panose="02040503050406030204" pitchFamily="18" charset="0"/>
              </a:rPr>
              <a:t>(</a:t>
            </a:r>
            <a:r>
              <a:rPr lang="zh-TW" altLang="en-US" sz="2000" b="0" i="0" u="none" strike="noStrike" baseline="0" dirty="0">
                <a:solidFill>
                  <a:srgbClr val="000000"/>
                </a:solidFill>
                <a:highlight>
                  <a:srgbClr val="FFFF00"/>
                </a:highlight>
                <a:latin typeface="Cambria Math" panose="02040503050406030204" pitchFamily="18" charset="0"/>
              </a:rPr>
              <a:t>𝐿</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𝑜</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𝑝</a:t>
            </a:r>
            <a:r>
              <a:rPr lang="zh-TW" altLang="en-US" sz="2000" b="0" i="0" u="none" strike="noStrike" baseline="0" dirty="0">
                <a:solidFill>
                  <a:srgbClr val="000000"/>
                </a:solidFill>
                <a:highlight>
                  <a:srgbClr val="FFFF00"/>
                </a:highlight>
                <a:latin typeface="Cambria Math" panose="02040503050406030204" pitchFamily="18" charset="0"/>
              </a:rPr>
              <a:t>⁡</a:t>
            </a:r>
            <a:r>
              <a:rPr lang="en-US" altLang="zh-TW" sz="2000" b="0" i="0" u="none" strike="noStrike" baseline="0" dirty="0">
                <a:solidFill>
                  <a:srgbClr val="000000"/>
                </a:solidFill>
                <a:highlight>
                  <a:srgbClr val="FFFF00"/>
                </a:highlight>
                <a:latin typeface="Cambria Math" panose="02040503050406030204" pitchFamily="18" charset="0"/>
              </a:rPr>
              <a:t> , </a:t>
            </a:r>
            <a:r>
              <a:rPr lang="zh-TW" altLang="en-US" sz="2000" b="0" i="0" u="none" strike="noStrike" baseline="0" dirty="0">
                <a:solidFill>
                  <a:srgbClr val="000000"/>
                </a:solidFill>
                <a:highlight>
                  <a:srgbClr val="FFFF00"/>
                </a:highlight>
                <a:latin typeface="Cambria Math" panose="02040503050406030204" pitchFamily="18" charset="0"/>
              </a:rPr>
              <a:t>𝐻</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𝑖 </a:t>
            </a:r>
            <a:r>
              <a:rPr lang="en-US" altLang="zh-TW" sz="2000" b="0" i="0" u="none" strike="noStrike" baseline="0" dirty="0">
                <a:solidFill>
                  <a:srgbClr val="000000"/>
                </a:solidFill>
                <a:highlight>
                  <a:srgbClr val="FFFF00"/>
                </a:highlight>
                <a:latin typeface="Cambria Math" panose="02040503050406030204" pitchFamily="18" charset="0"/>
              </a:rPr>
              <a:t>| </a:t>
            </a:r>
            <a:r>
              <a:rPr lang="zh-TW" altLang="en-US" sz="2000" b="0" i="0" u="none" strike="noStrike" baseline="0" dirty="0">
                <a:solidFill>
                  <a:srgbClr val="00B050"/>
                </a:solidFill>
                <a:highlight>
                  <a:srgbClr val="FFFF00"/>
                </a:highlight>
                <a:latin typeface="Cambria Math" panose="02040503050406030204" pitchFamily="18" charset="0"/>
              </a:rPr>
              <a:t>𝑃</a:t>
            </a:r>
            <a:r>
              <a:rPr lang="zh-TW" altLang="en-US" sz="1200" dirty="0">
                <a:solidFill>
                  <a:srgbClr val="00B050"/>
                </a:solidFill>
                <a:highlight>
                  <a:srgbClr val="FFFF00"/>
                </a:highlight>
                <a:latin typeface="Cambria Math" panose="02040503050406030204" pitchFamily="18" charset="0"/>
              </a:rPr>
              <a:t>𝑡</a:t>
            </a:r>
            <a:r>
              <a:rPr lang="en-US" altLang="zh-TW" sz="2000" b="0" i="0" u="none" strike="noStrike" baseline="30000" dirty="0">
                <a:solidFill>
                  <a:srgbClr val="00B050"/>
                </a:solidFill>
                <a:highlight>
                  <a:srgbClr val="FFFF00"/>
                </a:highlight>
                <a:latin typeface="Cambria Math" panose="02040503050406030204" pitchFamily="18" charset="0"/>
              </a:rPr>
              <a:t>both</a:t>
            </a:r>
            <a:r>
              <a:rPr lang="en-US" altLang="zh-TW" sz="2000" b="0" i="0" u="none" strike="noStrike" baseline="0" dirty="0">
                <a:solidFill>
                  <a:srgbClr val="000000"/>
                </a:solidFill>
                <a:highlight>
                  <a:srgbClr val="FFFF00"/>
                </a:highlight>
                <a:latin typeface="Cambria Math" panose="02040503050406030204" pitchFamily="18" charset="0"/>
              </a:rPr>
              <a:t>) </a:t>
            </a:r>
          </a:p>
          <a:p>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		</a:t>
            </a:r>
            <a:r>
              <a:rPr lang="zh-TW" altLang="en-US" sz="2000" dirty="0">
                <a:solidFill>
                  <a:srgbClr val="000000"/>
                </a:solidFill>
                <a:latin typeface="Cambria Math" panose="02040503050406030204" pitchFamily="18" charset="0"/>
              </a:rPr>
              <a:t>         </a:t>
            </a:r>
            <a:r>
              <a:rPr lang="en-US" altLang="zh-TW" sz="2000" b="0" i="0" u="none" strike="noStrike" baseline="0" dirty="0">
                <a:solidFill>
                  <a:srgbClr val="000000"/>
                </a:solidFill>
                <a:latin typeface="Cambria Math" panose="02040503050406030204" pitchFamily="18" charset="0"/>
              </a:rPr>
              <a:t>+ </a:t>
            </a:r>
            <a:r>
              <a:rPr lang="zh-TW" altLang="en-US" sz="2000" b="0" i="0" u="none" strike="noStrike" baseline="0" dirty="0">
                <a:solidFill>
                  <a:srgbClr val="000000"/>
                </a:solidFill>
                <a:highlight>
                  <a:srgbClr val="FFFF00"/>
                </a:highlight>
                <a:latin typeface="Cambria Math" panose="02040503050406030204" pitchFamily="18" charset="0"/>
              </a:rPr>
              <a:t>𝑉𝑎𝑙𝑢𝑒</a:t>
            </a:r>
            <a:r>
              <a:rPr lang="en-US" altLang="zh-TW" sz="2000" b="0" i="0" u="none" strike="noStrike" baseline="0" dirty="0">
                <a:solidFill>
                  <a:srgbClr val="000000"/>
                </a:solidFill>
                <a:highlight>
                  <a:srgbClr val="FFFF00"/>
                </a:highlight>
                <a:latin typeface="Cambria Math" panose="02040503050406030204" pitchFamily="18" charset="0"/>
              </a:rPr>
              <a:t>(</a:t>
            </a:r>
            <a:r>
              <a:rPr lang="zh-TW" altLang="en-US" sz="2000" b="0" i="0" u="none" strike="noStrike" baseline="0" dirty="0">
                <a:solidFill>
                  <a:srgbClr val="000000"/>
                </a:solidFill>
                <a:highlight>
                  <a:srgbClr val="FFFF00"/>
                </a:highlight>
                <a:latin typeface="Cambria Math" panose="02040503050406030204" pitchFamily="18" charset="0"/>
              </a:rPr>
              <a:t>𝐿</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𝑜</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𝑝</a:t>
            </a:r>
            <a:r>
              <a:rPr lang="zh-TW" altLang="en-US" sz="2000" b="0" i="0" u="none" strike="noStrike" baseline="0" dirty="0">
                <a:solidFill>
                  <a:srgbClr val="000000"/>
                </a:solidFill>
                <a:highlight>
                  <a:srgbClr val="FFFF00"/>
                </a:highlight>
                <a:latin typeface="Cambria Math" panose="02040503050406030204" pitchFamily="18" charset="0"/>
              </a:rPr>
              <a:t>⁡</a:t>
            </a:r>
            <a:r>
              <a:rPr lang="en-US" altLang="zh-TW" sz="2000" b="0" i="0" u="none" strike="noStrike" baseline="0" dirty="0">
                <a:solidFill>
                  <a:srgbClr val="000000"/>
                </a:solidFill>
                <a:highlight>
                  <a:srgbClr val="FFFF00"/>
                </a:highlight>
                <a:latin typeface="Cambria Math" panose="02040503050406030204" pitchFamily="18" charset="0"/>
              </a:rPr>
              <a:t> , </a:t>
            </a:r>
            <a:r>
              <a:rPr lang="zh-TW" altLang="en-US" sz="2000" b="0" i="0" u="none" strike="noStrike" baseline="0" dirty="0">
                <a:solidFill>
                  <a:srgbClr val="000000"/>
                </a:solidFill>
                <a:highlight>
                  <a:srgbClr val="FFFF00"/>
                </a:highlight>
                <a:latin typeface="Cambria Math" panose="02040503050406030204" pitchFamily="18" charset="0"/>
              </a:rPr>
              <a:t>𝐻</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𝑖 </a:t>
            </a:r>
            <a:r>
              <a:rPr lang="en-US" altLang="zh-TW" sz="2000" b="0" i="0" u="none" strike="noStrike" baseline="0" dirty="0">
                <a:solidFill>
                  <a:srgbClr val="000000"/>
                </a:solidFill>
                <a:highlight>
                  <a:srgbClr val="FFFF00"/>
                </a:highlight>
                <a:latin typeface="Cambria Math" panose="02040503050406030204" pitchFamily="18" charset="0"/>
              </a:rPr>
              <a:t>| </a:t>
            </a:r>
            <a:r>
              <a:rPr lang="zh-TW" altLang="en-US" sz="2000" b="0" i="0" u="none" strike="noStrike" baseline="0" dirty="0">
                <a:solidFill>
                  <a:srgbClr val="0070C0"/>
                </a:solidFill>
                <a:highlight>
                  <a:srgbClr val="FFFF00"/>
                </a:highlight>
                <a:latin typeface="Cambria Math" panose="02040503050406030204" pitchFamily="18" charset="0"/>
              </a:rPr>
              <a:t>𝑃</a:t>
            </a:r>
            <a:r>
              <a:rPr lang="zh-TW" altLang="en-US" sz="1200" dirty="0">
                <a:solidFill>
                  <a:srgbClr val="0070C0"/>
                </a:solidFill>
                <a:highlight>
                  <a:srgbClr val="FFFF00"/>
                </a:highlight>
                <a:latin typeface="Cambria Math" panose="02040503050406030204" pitchFamily="18" charset="0"/>
              </a:rPr>
              <a:t>𝑡</a:t>
            </a:r>
            <a:r>
              <a:rPr lang="en-US" altLang="zh-TW" sz="2000" b="0" i="0" u="none" strike="noStrike" baseline="30000" dirty="0">
                <a:solidFill>
                  <a:srgbClr val="0070C0"/>
                </a:solidFill>
                <a:highlight>
                  <a:srgbClr val="FFFF00"/>
                </a:highlight>
                <a:latin typeface="Cambria Math" panose="02040503050406030204" pitchFamily="18" charset="0"/>
              </a:rPr>
              <a:t>MA</a:t>
            </a:r>
            <a:r>
              <a:rPr lang="en-US" altLang="zh-TW" sz="2000" b="0" i="0" u="none" strike="noStrike" baseline="0" dirty="0">
                <a:solidFill>
                  <a:srgbClr val="000000"/>
                </a:solidFill>
                <a:highlight>
                  <a:srgbClr val="FFFF00"/>
                </a:highlight>
                <a:latin typeface="Cambria Math" panose="02040503050406030204" pitchFamily="18" charset="0"/>
              </a:rPr>
              <a:t>)</a:t>
            </a:r>
            <a:endParaRPr lang="en-US" altLang="zh-TW" sz="2000" b="0" i="0" u="none" strike="noStrike" baseline="30000" dirty="0">
              <a:solidFill>
                <a:srgbClr val="000000"/>
              </a:solidFill>
              <a:highlight>
                <a:srgbClr val="FFFF00"/>
              </a:highlight>
              <a:latin typeface="Cambria Math" panose="02040503050406030204" pitchFamily="18" charset="0"/>
            </a:endParaRPr>
          </a:p>
          <a:p>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		       </a:t>
            </a:r>
            <a:r>
              <a:rPr lang="zh-TW" altLang="en-US" sz="2000" dirty="0">
                <a:solidFill>
                  <a:srgbClr val="000000"/>
                </a:solidFill>
                <a:latin typeface="Cambria Math" panose="02040503050406030204" pitchFamily="18" charset="0"/>
              </a:rPr>
              <a:t>  </a:t>
            </a:r>
            <a:r>
              <a:rPr lang="en-US" altLang="zh-TW" sz="2000" b="0" i="0" u="none" strike="noStrike" baseline="0" dirty="0">
                <a:solidFill>
                  <a:srgbClr val="000000"/>
                </a:solidFill>
                <a:latin typeface="Cambria Math" panose="02040503050406030204" pitchFamily="18" charset="0"/>
              </a:rPr>
              <a:t>+ </a:t>
            </a:r>
            <a:r>
              <a:rPr lang="zh-TW" altLang="en-US" sz="2000" b="0" i="0" u="none" strike="noStrike" baseline="0" dirty="0">
                <a:solidFill>
                  <a:srgbClr val="000000"/>
                </a:solidFill>
                <a:highlight>
                  <a:srgbClr val="FFFF00"/>
                </a:highlight>
                <a:latin typeface="Cambria Math" panose="02040503050406030204" pitchFamily="18" charset="0"/>
              </a:rPr>
              <a:t>𝑉𝑎𝑙𝑢𝑒</a:t>
            </a:r>
            <a:r>
              <a:rPr lang="en-US" altLang="zh-TW" sz="2000" b="0" i="0" u="none" strike="noStrike" baseline="0" dirty="0">
                <a:solidFill>
                  <a:srgbClr val="000000"/>
                </a:solidFill>
                <a:highlight>
                  <a:srgbClr val="FFFF00"/>
                </a:highlight>
                <a:latin typeface="Cambria Math" panose="02040503050406030204" pitchFamily="18" charset="0"/>
              </a:rPr>
              <a:t>(</a:t>
            </a:r>
            <a:r>
              <a:rPr lang="zh-TW" altLang="en-US" sz="2000" b="0" i="0" u="none" strike="noStrike" baseline="0" dirty="0">
                <a:solidFill>
                  <a:srgbClr val="000000"/>
                </a:solidFill>
                <a:highlight>
                  <a:srgbClr val="FFFF00"/>
                </a:highlight>
                <a:latin typeface="Cambria Math" panose="02040503050406030204" pitchFamily="18" charset="0"/>
              </a:rPr>
              <a:t>𝐿</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𝑜</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𝑝</a:t>
            </a:r>
            <a:r>
              <a:rPr lang="zh-TW" altLang="en-US" sz="2000" b="0" i="0" u="none" strike="noStrike" baseline="0" dirty="0">
                <a:solidFill>
                  <a:srgbClr val="000000"/>
                </a:solidFill>
                <a:highlight>
                  <a:srgbClr val="FFFF00"/>
                </a:highlight>
                <a:latin typeface="Cambria Math" panose="02040503050406030204" pitchFamily="18" charset="0"/>
              </a:rPr>
              <a:t>⁡</a:t>
            </a:r>
            <a:r>
              <a:rPr lang="en-US" altLang="zh-TW" sz="2000" b="0" i="0" u="none" strike="noStrike" baseline="0" dirty="0">
                <a:solidFill>
                  <a:srgbClr val="000000"/>
                </a:solidFill>
                <a:highlight>
                  <a:srgbClr val="FFFF00"/>
                </a:highlight>
                <a:latin typeface="Cambria Math" panose="02040503050406030204" pitchFamily="18" charset="0"/>
              </a:rPr>
              <a:t> , </a:t>
            </a:r>
            <a:r>
              <a:rPr lang="zh-TW" altLang="en-US" sz="2000" b="0" i="0" u="none" strike="noStrike" baseline="0" dirty="0">
                <a:solidFill>
                  <a:srgbClr val="000000"/>
                </a:solidFill>
                <a:highlight>
                  <a:srgbClr val="FFFF00"/>
                </a:highlight>
                <a:latin typeface="Cambria Math" panose="02040503050406030204" pitchFamily="18" charset="0"/>
              </a:rPr>
              <a:t>𝐻</a:t>
            </a:r>
            <a:r>
              <a:rPr lang="zh-TW" altLang="en-US" sz="1200" dirty="0">
                <a:solidFill>
                  <a:srgbClr val="000000"/>
                </a:solidFill>
                <a:highlight>
                  <a:srgbClr val="FFFF00"/>
                </a:highlight>
                <a:latin typeface="Cambria Math" panose="02040503050406030204" pitchFamily="18" charset="0"/>
              </a:rPr>
              <a:t>𝑡</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𝑛</a:t>
            </a:r>
            <a:r>
              <a:rPr lang="en-US" altLang="zh-TW" sz="1200" dirty="0">
                <a:solidFill>
                  <a:srgbClr val="000000"/>
                </a:solidFill>
                <a:highlight>
                  <a:srgbClr val="FFFF00"/>
                </a:highlight>
                <a:latin typeface="Cambria Math" panose="02040503050406030204" pitchFamily="18" charset="0"/>
              </a:rPr>
              <a:t>,</a:t>
            </a:r>
            <a:r>
              <a:rPr lang="zh-TW" altLang="en-US" sz="1200" dirty="0">
                <a:solidFill>
                  <a:srgbClr val="000000"/>
                </a:solidFill>
                <a:highlight>
                  <a:srgbClr val="FFFF00"/>
                </a:highlight>
                <a:latin typeface="Cambria Math" panose="02040503050406030204" pitchFamily="18" charset="0"/>
              </a:rPr>
              <a:t>𝑖 </a:t>
            </a:r>
            <a:r>
              <a:rPr lang="en-US" altLang="zh-TW" sz="2000" b="0" i="0" u="none" strike="noStrike" baseline="0" dirty="0">
                <a:solidFill>
                  <a:srgbClr val="000000"/>
                </a:solidFill>
                <a:highlight>
                  <a:srgbClr val="FFFF00"/>
                </a:highlight>
                <a:latin typeface="Cambria Math" panose="02040503050406030204" pitchFamily="18" charset="0"/>
              </a:rPr>
              <a:t>| </a:t>
            </a:r>
            <a:r>
              <a:rPr lang="zh-TW" altLang="en-US" sz="2000" b="0" i="0" u="none" strike="noStrike" baseline="0" dirty="0">
                <a:solidFill>
                  <a:srgbClr val="FF33CC"/>
                </a:solidFill>
                <a:highlight>
                  <a:srgbClr val="FFFF00"/>
                </a:highlight>
                <a:latin typeface="Cambria Math" panose="02040503050406030204" pitchFamily="18" charset="0"/>
              </a:rPr>
              <a:t>𝑃</a:t>
            </a:r>
            <a:r>
              <a:rPr lang="zh-TW" altLang="en-US" sz="1200" dirty="0">
                <a:solidFill>
                  <a:srgbClr val="FF33CC"/>
                </a:solidFill>
                <a:highlight>
                  <a:srgbClr val="FFFF00"/>
                </a:highlight>
                <a:latin typeface="Cambria Math" panose="02040503050406030204" pitchFamily="18" charset="0"/>
              </a:rPr>
              <a:t>𝑡</a:t>
            </a:r>
            <a:r>
              <a:rPr lang="en-US" altLang="zh-TW" sz="2000" b="0" i="0" u="none" strike="noStrike" baseline="30000" dirty="0">
                <a:solidFill>
                  <a:srgbClr val="FF33CC"/>
                </a:solidFill>
                <a:highlight>
                  <a:srgbClr val="FFFF00"/>
                </a:highlight>
                <a:latin typeface="Cambria Math" panose="02040503050406030204" pitchFamily="18" charset="0"/>
              </a:rPr>
              <a:t>WA</a:t>
            </a:r>
            <a:r>
              <a:rPr lang="en-US" altLang="zh-TW" sz="2000" b="0" i="0" u="none" strike="noStrike" baseline="0" dirty="0">
                <a:solidFill>
                  <a:srgbClr val="000000"/>
                </a:solidFill>
                <a:highlight>
                  <a:srgbClr val="FFFF00"/>
                </a:highlight>
                <a:latin typeface="Cambria Math" panose="02040503050406030204" pitchFamily="18" charset="0"/>
              </a:rPr>
              <a:t>) </a:t>
            </a:r>
          </a:p>
          <a:p>
            <a:r>
              <a:rPr lang="zh-TW" altLang="en-US" sz="2000" dirty="0">
                <a:solidFill>
                  <a:srgbClr val="000000"/>
                </a:solidFill>
                <a:latin typeface="Cambria Math" panose="02040503050406030204" pitchFamily="18" charset="0"/>
              </a:rPr>
              <a:t>  </a:t>
            </a:r>
            <a:r>
              <a:rPr lang="en-US" altLang="zh-TW" sz="2000" dirty="0">
                <a:solidFill>
                  <a:srgbClr val="000000"/>
                </a:solidFill>
                <a:latin typeface="Cambria Math" panose="02040503050406030204" pitchFamily="18" charset="0"/>
              </a:rPr>
              <a:t> 	 	        </a:t>
            </a:r>
            <a:r>
              <a:rPr lang="zh-TW" altLang="en-US" sz="2000" dirty="0">
                <a:solidFill>
                  <a:srgbClr val="000000"/>
                </a:solidFill>
                <a:latin typeface="Cambria Math" panose="02040503050406030204" pitchFamily="18" charset="0"/>
              </a:rPr>
              <a:t> </a:t>
            </a:r>
            <a:r>
              <a:rPr lang="en-US" altLang="zh-TW" sz="2000" b="0" i="0" u="none" strike="noStrike" baseline="0" dirty="0">
                <a:solidFill>
                  <a:srgbClr val="000000"/>
                </a:solidFill>
                <a:latin typeface="Cambria Math" panose="02040503050406030204" pitchFamily="18" charset="0"/>
              </a:rPr>
              <a:t>+ </a:t>
            </a:r>
            <a:r>
              <a:rPr lang="zh-TW" altLang="en-US" sz="2000" b="0" i="0" u="none" strike="noStrike" baseline="0" dirty="0">
                <a:solidFill>
                  <a:srgbClr val="000000"/>
                </a:solidFill>
                <a:highlight>
                  <a:srgbClr val="00FF00"/>
                </a:highlight>
                <a:latin typeface="Cambria Math" panose="02040503050406030204" pitchFamily="18" charset="0"/>
              </a:rPr>
              <a:t>𝑉𝑎𝑙𝑢𝑒</a:t>
            </a:r>
            <a:r>
              <a:rPr lang="en-US" altLang="zh-TW" sz="2000" b="0" i="0" u="none" strike="noStrike" baseline="0" dirty="0">
                <a:solidFill>
                  <a:srgbClr val="000000"/>
                </a:solidFill>
                <a:highlight>
                  <a:srgbClr val="00FF00"/>
                </a:highlight>
                <a:latin typeface="Cambria Math" panose="02040503050406030204" pitchFamily="18" charset="0"/>
              </a:rPr>
              <a:t>(</a:t>
            </a:r>
            <a:r>
              <a:rPr lang="zh-TW" altLang="en-US" sz="2000" b="0" i="0" u="none" strike="noStrike" baseline="0" dirty="0">
                <a:solidFill>
                  <a:srgbClr val="000000"/>
                </a:solidFill>
                <a:highlight>
                  <a:srgbClr val="00FF00"/>
                </a:highlight>
                <a:latin typeface="Cambria Math" panose="02040503050406030204" pitchFamily="18" charset="0"/>
              </a:rPr>
              <a:t>𝐿</a:t>
            </a:r>
            <a:r>
              <a:rPr lang="zh-TW" altLang="en-US" sz="1200" dirty="0">
                <a:solidFill>
                  <a:srgbClr val="000000"/>
                </a:solidFill>
                <a:highlight>
                  <a:srgbClr val="00FF00"/>
                </a:highlight>
                <a:latin typeface="Cambria Math" panose="02040503050406030204" pitchFamily="18" charset="0"/>
              </a:rPr>
              <a:t>𝑡</a:t>
            </a:r>
            <a:r>
              <a:rPr lang="en-US" altLang="zh-TW" sz="1200" dirty="0">
                <a:solidFill>
                  <a:srgbClr val="000000"/>
                </a:solidFill>
                <a:highlight>
                  <a:srgbClr val="00FF00"/>
                </a:highlight>
                <a:latin typeface="Cambria Math" panose="02040503050406030204" pitchFamily="18" charset="0"/>
              </a:rPr>
              <a:t>,</a:t>
            </a:r>
            <a:r>
              <a:rPr lang="zh-TW" altLang="en-US" sz="1200" dirty="0">
                <a:solidFill>
                  <a:srgbClr val="000000"/>
                </a:solidFill>
                <a:highlight>
                  <a:srgbClr val="00FF00"/>
                </a:highlight>
                <a:latin typeface="Cambria Math" panose="02040503050406030204" pitchFamily="18" charset="0"/>
              </a:rPr>
              <a:t>𝑛</a:t>
            </a:r>
            <a:r>
              <a:rPr lang="en-US" altLang="zh-TW" sz="1200" dirty="0">
                <a:solidFill>
                  <a:srgbClr val="000000"/>
                </a:solidFill>
                <a:highlight>
                  <a:srgbClr val="00FF00"/>
                </a:highlight>
                <a:latin typeface="Cambria Math" panose="02040503050406030204" pitchFamily="18" charset="0"/>
              </a:rPr>
              <a:t>,</a:t>
            </a:r>
            <a:r>
              <a:rPr lang="zh-TW" altLang="en-US" sz="1200" dirty="0">
                <a:solidFill>
                  <a:srgbClr val="000000"/>
                </a:solidFill>
                <a:highlight>
                  <a:srgbClr val="00FF00"/>
                </a:highlight>
                <a:latin typeface="Cambria Math" panose="02040503050406030204" pitchFamily="18" charset="0"/>
              </a:rPr>
              <a:t>𝑜</a:t>
            </a:r>
            <a:r>
              <a:rPr lang="en-US" altLang="zh-TW" sz="1200" dirty="0">
                <a:solidFill>
                  <a:srgbClr val="000000"/>
                </a:solidFill>
                <a:highlight>
                  <a:srgbClr val="00FF00"/>
                </a:highlight>
                <a:latin typeface="Cambria Math" panose="02040503050406030204" pitchFamily="18" charset="0"/>
              </a:rPr>
              <a:t>,</a:t>
            </a:r>
            <a:r>
              <a:rPr lang="zh-TW" altLang="en-US" sz="1200" dirty="0">
                <a:solidFill>
                  <a:srgbClr val="000000"/>
                </a:solidFill>
                <a:highlight>
                  <a:srgbClr val="00FF00"/>
                </a:highlight>
                <a:latin typeface="Cambria Math" panose="02040503050406030204" pitchFamily="18" charset="0"/>
              </a:rPr>
              <a:t>𝑝</a:t>
            </a:r>
            <a:r>
              <a:rPr lang="zh-TW" altLang="en-US" sz="2000" b="0" i="0" u="none" strike="noStrike" baseline="0" dirty="0">
                <a:solidFill>
                  <a:srgbClr val="000000"/>
                </a:solidFill>
                <a:highlight>
                  <a:srgbClr val="00FF00"/>
                </a:highlight>
                <a:latin typeface="Cambria Math" panose="02040503050406030204" pitchFamily="18" charset="0"/>
              </a:rPr>
              <a:t>⁡</a:t>
            </a:r>
            <a:r>
              <a:rPr lang="en-US" altLang="zh-TW" sz="2000" dirty="0">
                <a:solidFill>
                  <a:srgbClr val="000000"/>
                </a:solidFill>
                <a:highlight>
                  <a:srgbClr val="00FF00"/>
                </a:highlight>
                <a:latin typeface="Cambria Math" panose="02040503050406030204" pitchFamily="18" charset="0"/>
              </a:rPr>
              <a:t> , </a:t>
            </a:r>
            <a:r>
              <a:rPr lang="zh-TW" altLang="en-US" sz="2000" b="0" i="0" u="none" strike="noStrike" baseline="0" dirty="0">
                <a:solidFill>
                  <a:srgbClr val="000000"/>
                </a:solidFill>
                <a:highlight>
                  <a:srgbClr val="00FF00"/>
                </a:highlight>
                <a:latin typeface="Cambria Math" panose="02040503050406030204" pitchFamily="18" charset="0"/>
              </a:rPr>
              <a:t>𝐻</a:t>
            </a:r>
            <a:r>
              <a:rPr lang="zh-TW" altLang="en-US" sz="1200" dirty="0">
                <a:solidFill>
                  <a:srgbClr val="000000"/>
                </a:solidFill>
                <a:highlight>
                  <a:srgbClr val="00FF00"/>
                </a:highlight>
                <a:latin typeface="Cambria Math" panose="02040503050406030204" pitchFamily="18" charset="0"/>
              </a:rPr>
              <a:t>𝑡</a:t>
            </a:r>
            <a:r>
              <a:rPr lang="en-US" altLang="zh-TW" sz="1200" dirty="0">
                <a:solidFill>
                  <a:srgbClr val="000000"/>
                </a:solidFill>
                <a:highlight>
                  <a:srgbClr val="00FF00"/>
                </a:highlight>
                <a:latin typeface="Cambria Math" panose="02040503050406030204" pitchFamily="18" charset="0"/>
              </a:rPr>
              <a:t>,</a:t>
            </a:r>
            <a:r>
              <a:rPr lang="zh-TW" altLang="en-US" sz="1200" dirty="0">
                <a:solidFill>
                  <a:srgbClr val="000000"/>
                </a:solidFill>
                <a:highlight>
                  <a:srgbClr val="00FF00"/>
                </a:highlight>
                <a:latin typeface="Cambria Math" panose="02040503050406030204" pitchFamily="18" charset="0"/>
              </a:rPr>
              <a:t>𝑛</a:t>
            </a:r>
            <a:r>
              <a:rPr lang="en-US" altLang="zh-TW" sz="1200" dirty="0">
                <a:solidFill>
                  <a:srgbClr val="000000"/>
                </a:solidFill>
                <a:highlight>
                  <a:srgbClr val="00FF00"/>
                </a:highlight>
                <a:latin typeface="Cambria Math" panose="02040503050406030204" pitchFamily="18" charset="0"/>
              </a:rPr>
              <a:t>,</a:t>
            </a:r>
            <a:r>
              <a:rPr lang="zh-TW" altLang="en-US" sz="1200" dirty="0">
                <a:solidFill>
                  <a:srgbClr val="000000"/>
                </a:solidFill>
                <a:highlight>
                  <a:srgbClr val="00FF00"/>
                </a:highlight>
                <a:latin typeface="Cambria Math" panose="02040503050406030204" pitchFamily="18" charset="0"/>
              </a:rPr>
              <a:t>𝑖 </a:t>
            </a:r>
            <a:r>
              <a:rPr lang="en-US" altLang="zh-TW" sz="2000" b="0" i="0" u="none" strike="noStrike" baseline="0" dirty="0">
                <a:solidFill>
                  <a:srgbClr val="000000"/>
                </a:solidFill>
                <a:highlight>
                  <a:srgbClr val="00FF00"/>
                </a:highlight>
                <a:latin typeface="Cambria Math" panose="02040503050406030204" pitchFamily="18" charset="0"/>
              </a:rPr>
              <a:t>| </a:t>
            </a:r>
            <a:r>
              <a:rPr lang="zh-TW" altLang="en-US" sz="2000" b="0" i="0" u="none" strike="noStrike" baseline="0" dirty="0">
                <a:solidFill>
                  <a:schemeClr val="accent4">
                    <a:lumMod val="75000"/>
                  </a:schemeClr>
                </a:solidFill>
                <a:highlight>
                  <a:srgbClr val="00FF00"/>
                </a:highlight>
                <a:latin typeface="Cambria Math" panose="02040503050406030204" pitchFamily="18" charset="0"/>
              </a:rPr>
              <a:t>𝑄</a:t>
            </a:r>
            <a:r>
              <a:rPr lang="zh-TW" altLang="en-US" sz="1200" dirty="0">
                <a:solidFill>
                  <a:schemeClr val="accent4">
                    <a:lumMod val="75000"/>
                  </a:schemeClr>
                </a:solidFill>
                <a:highlight>
                  <a:srgbClr val="00FF00"/>
                </a:highlight>
                <a:latin typeface="Cambria Math" panose="02040503050406030204" pitchFamily="18" charset="0"/>
              </a:rPr>
              <a:t>𝑡</a:t>
            </a:r>
            <a:r>
              <a:rPr lang="en-US" altLang="zh-TW" sz="2000" b="0" i="0" u="none" strike="noStrike" baseline="30000" dirty="0">
                <a:solidFill>
                  <a:schemeClr val="accent4">
                    <a:lumMod val="75000"/>
                  </a:schemeClr>
                </a:solidFill>
                <a:highlight>
                  <a:srgbClr val="00FF00"/>
                </a:highlight>
                <a:latin typeface="Cambria Math" panose="02040503050406030204" pitchFamily="18" charset="0"/>
              </a:rPr>
              <a:t>both</a:t>
            </a:r>
            <a:r>
              <a:rPr lang="en-US" altLang="zh-TW" sz="2000" b="0" i="0" u="none" strike="noStrike" baseline="0" dirty="0">
                <a:solidFill>
                  <a:srgbClr val="000000"/>
                </a:solidFill>
                <a:highlight>
                  <a:srgbClr val="00FF00"/>
                </a:highlight>
                <a:latin typeface="Cambria Math" panose="02040503050406030204" pitchFamily="18" charset="0"/>
              </a:rPr>
              <a:t>)</a:t>
            </a:r>
            <a:endParaRPr lang="en-US" altLang="zh-TW" sz="2000" b="0" i="0" u="none" strike="noStrike" baseline="30000" dirty="0">
              <a:solidFill>
                <a:srgbClr val="000000"/>
              </a:solidFill>
              <a:highlight>
                <a:srgbClr val="00FF00"/>
              </a:highlight>
              <a:latin typeface="Cambria Math" panose="02040503050406030204" pitchFamily="18" charset="0"/>
            </a:endParaRPr>
          </a:p>
        </p:txBody>
      </p:sp>
      <p:sp>
        <p:nvSpPr>
          <p:cNvPr id="41" name="矩形 40">
            <a:extLst>
              <a:ext uri="{FF2B5EF4-FFF2-40B4-BE49-F238E27FC236}">
                <a16:creationId xmlns:a16="http://schemas.microsoft.com/office/drawing/2014/main" id="{A3DD7E06-1969-47A1-AD80-B4B949DA8203}"/>
              </a:ext>
            </a:extLst>
          </p:cNvPr>
          <p:cNvSpPr/>
          <p:nvPr/>
        </p:nvSpPr>
        <p:spPr>
          <a:xfrm>
            <a:off x="1137903" y="4537464"/>
            <a:ext cx="6096000" cy="1046440"/>
          </a:xfrm>
          <a:prstGeom prst="rect">
            <a:avLst/>
          </a:prstGeom>
        </p:spPr>
        <p:txBody>
          <a:bodyPr>
            <a:spAutoFit/>
          </a:bodyPr>
          <a:lstStyle/>
          <a:p>
            <a:r>
              <a:rPr lang="zh-TW" altLang="en-US" sz="1200" dirty="0">
                <a:solidFill>
                  <a:schemeClr val="bg2">
                    <a:lumMod val="50000"/>
                  </a:schemeClr>
                </a:solidFill>
                <a:latin typeface="新細明體" panose="02020500000000000000" pitchFamily="18" charset="-120"/>
                <a:ea typeface="新細明體" panose="02020500000000000000" pitchFamily="18" charset="-120"/>
              </a:rPr>
              <a:t>其中：</a:t>
            </a:r>
          </a:p>
          <a:p>
            <a:r>
              <a:rPr lang="zh-TW" altLang="en-US" sz="1200" dirty="0">
                <a:solidFill>
                  <a:schemeClr val="bg2">
                    <a:lumMod val="50000"/>
                  </a:schemeClr>
                </a:solidFill>
                <a:latin typeface="Cambria Math" panose="02040503050406030204" pitchFamily="18" charset="0"/>
                <a:ea typeface="新細明體" panose="02020500000000000000" pitchFamily="18" charset="-120"/>
              </a:rPr>
              <a:t>⁡𝑃</a:t>
            </a:r>
            <a:r>
              <a:rPr lang="zh-TW" altLang="en-US" sz="9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zh-TW" altLang="en-US"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𝑏𝑜𝑡</a:t>
            </a:r>
            <a:r>
              <a:rPr lang="en-US" altLang="zh-TW"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ℎ</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：男女雙方在第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t-1</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期存活，雙方在第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期皆存活的聯立條件機率</a:t>
            </a:r>
          </a:p>
          <a:p>
            <a:r>
              <a:rPr lang="zh-TW" altLang="en-US" sz="1200" dirty="0">
                <a:solidFill>
                  <a:schemeClr val="bg2">
                    <a:lumMod val="50000"/>
                  </a:schemeClr>
                </a:solidFill>
                <a:latin typeface="Cambria Math" panose="02040503050406030204" pitchFamily="18" charset="0"/>
                <a:ea typeface="新細明體" panose="02020500000000000000" pitchFamily="18" charset="-120"/>
              </a:rPr>
              <a:t>𝑃</a:t>
            </a:r>
            <a:r>
              <a:rPr lang="zh-TW" altLang="en-US" sz="9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zh-TW" altLang="en-US"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𝑀𝐴</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：男女雙方在第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t-1</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期存活，女方在第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期死亡，男方在第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期存活的聯立條件機率</a:t>
            </a:r>
          </a:p>
          <a:p>
            <a:r>
              <a:rPr lang="zh-TW" altLang="en-US" sz="1200" dirty="0">
                <a:solidFill>
                  <a:schemeClr val="bg2">
                    <a:lumMod val="50000"/>
                  </a:schemeClr>
                </a:solidFill>
                <a:latin typeface="Cambria Math" panose="02040503050406030204" pitchFamily="18" charset="0"/>
                <a:ea typeface="新細明體" panose="02020500000000000000" pitchFamily="18" charset="-120"/>
              </a:rPr>
              <a:t>𝑃</a:t>
            </a:r>
            <a:r>
              <a:rPr lang="zh-TW" altLang="en-US" sz="9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zh-TW" altLang="en-US"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𝑊𝐴</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：男女雙方在第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t-1</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期存活，女方在第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期存活，男方在第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期死亡的聯立條件機率</a:t>
            </a:r>
          </a:p>
          <a:p>
            <a:r>
              <a:rPr lang="zh-TW" altLang="en-US" sz="1200" dirty="0">
                <a:solidFill>
                  <a:schemeClr val="bg2">
                    <a:lumMod val="50000"/>
                  </a:schemeClr>
                </a:solidFill>
                <a:latin typeface="Cambria Math" panose="02040503050406030204" pitchFamily="18" charset="0"/>
                <a:ea typeface="新細明體" panose="02020500000000000000" pitchFamily="18" charset="-120"/>
              </a:rPr>
              <a:t>𝑄</a:t>
            </a:r>
            <a:r>
              <a:rPr lang="zh-TW" altLang="en-US" sz="9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zh-TW" altLang="en-US"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𝑏𝑜𝑡</a:t>
            </a:r>
            <a:r>
              <a:rPr lang="en-US" altLang="zh-TW" sz="9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ℎ</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：男女雙方在第</a:t>
            </a:r>
            <a:r>
              <a:rPr lang="en-US" altLang="zh-TW" sz="1200" dirty="0">
                <a:solidFill>
                  <a:schemeClr val="bg2">
                    <a:lumMod val="50000"/>
                  </a:schemeClr>
                </a:solidFill>
                <a:latin typeface="Calibri" panose="020F0502020204030204" pitchFamily="34" charset="0"/>
                <a:ea typeface="新細明體" panose="02020500000000000000" pitchFamily="18" charset="-120"/>
              </a:rPr>
              <a:t>t-1</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期存活，雙方第</a:t>
            </a:r>
            <a:r>
              <a:rPr lang="en-US" altLang="zh-TW" sz="1200" dirty="0">
                <a:solidFill>
                  <a:schemeClr val="bg2">
                    <a:lumMod val="50000"/>
                  </a:schemeClr>
                </a:solidFill>
                <a:latin typeface="Calibri" panose="020F0502020204030204" pitchFamily="34" charset="0"/>
                <a:ea typeface="新細明體" panose="02020500000000000000" pitchFamily="18" charset="-120"/>
              </a:rPr>
              <a:t>t</a:t>
            </a:r>
            <a:r>
              <a:rPr lang="zh-TW" altLang="en-US" sz="1200" dirty="0">
                <a:solidFill>
                  <a:schemeClr val="bg2">
                    <a:lumMod val="50000"/>
                  </a:schemeClr>
                </a:solidFill>
                <a:latin typeface="新細明體" panose="02020500000000000000" pitchFamily="18" charset="-120"/>
                <a:ea typeface="新細明體" panose="02020500000000000000" pitchFamily="18" charset="-120"/>
              </a:rPr>
              <a:t>期皆死亡的聯立條件機率</a:t>
            </a:r>
            <a:endParaRPr lang="zh-TW" altLang="en-US" sz="1200" dirty="0">
              <a:solidFill>
                <a:schemeClr val="bg2">
                  <a:lumMod val="50000"/>
                </a:schemeClr>
              </a:solidFill>
            </a:endParaRPr>
          </a:p>
        </p:txBody>
      </p:sp>
      <p:sp>
        <p:nvSpPr>
          <p:cNvPr id="77" name="文字方塊 76">
            <a:extLst>
              <a:ext uri="{FF2B5EF4-FFF2-40B4-BE49-F238E27FC236}">
                <a16:creationId xmlns:a16="http://schemas.microsoft.com/office/drawing/2014/main" id="{1FBE2747-15E6-4C78-B49A-D4B739576D71}"/>
              </a:ext>
            </a:extLst>
          </p:cNvPr>
          <p:cNvSpPr txBox="1"/>
          <p:nvPr/>
        </p:nvSpPr>
        <p:spPr>
          <a:xfrm>
            <a:off x="7746713" y="4691352"/>
            <a:ext cx="4108817" cy="369332"/>
          </a:xfrm>
          <a:prstGeom prst="rect">
            <a:avLst/>
          </a:prstGeom>
          <a:noFill/>
        </p:spPr>
        <p:txBody>
          <a:bodyPr wrap="none" rtlCol="0">
            <a:spAutoFit/>
          </a:bodyPr>
          <a:lstStyle/>
          <a:p>
            <a:r>
              <a:rPr lang="zh-TW" altLang="en-US" dirty="0"/>
              <a:t>下面會將存活損失與死亡損失拆開來看</a:t>
            </a:r>
          </a:p>
        </p:txBody>
      </p:sp>
    </p:spTree>
    <p:extLst>
      <p:ext uri="{BB962C8B-B14F-4D97-AF65-F5344CB8AC3E}">
        <p14:creationId xmlns:p14="http://schemas.microsoft.com/office/powerpoint/2010/main" val="29618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4" name="文字方塊 3">
            <a:extLst>
              <a:ext uri="{FF2B5EF4-FFF2-40B4-BE49-F238E27FC236}">
                <a16:creationId xmlns:a16="http://schemas.microsoft.com/office/drawing/2014/main" id="{C6A76DC1-FDE2-4213-896B-E18684E42E52}"/>
              </a:ext>
            </a:extLst>
          </p:cNvPr>
          <p:cNvSpPr txBox="1"/>
          <p:nvPr/>
        </p:nvSpPr>
        <p:spPr>
          <a:xfrm>
            <a:off x="557215" y="1111063"/>
            <a:ext cx="1107996" cy="369332"/>
          </a:xfrm>
          <a:prstGeom prst="rect">
            <a:avLst/>
          </a:prstGeom>
          <a:noFill/>
        </p:spPr>
        <p:txBody>
          <a:bodyPr wrap="none" rtlCol="0">
            <a:spAutoFit/>
          </a:bodyPr>
          <a:lstStyle/>
          <a:p>
            <a:r>
              <a:rPr lang="zh-TW" altLang="en-US" dirty="0"/>
              <a:t>死亡損失</a:t>
            </a:r>
          </a:p>
        </p:txBody>
      </p:sp>
      <p:sp>
        <p:nvSpPr>
          <p:cNvPr id="2" name="文字方塊 1">
            <a:extLst>
              <a:ext uri="{FF2B5EF4-FFF2-40B4-BE49-F238E27FC236}">
                <a16:creationId xmlns:a16="http://schemas.microsoft.com/office/drawing/2014/main" id="{36845890-6257-42E6-8C89-84CC1FD8A150}"/>
              </a:ext>
            </a:extLst>
          </p:cNvPr>
          <p:cNvSpPr txBox="1"/>
          <p:nvPr/>
        </p:nvSpPr>
        <p:spPr>
          <a:xfrm>
            <a:off x="1531620" y="2301240"/>
            <a:ext cx="1338828" cy="369332"/>
          </a:xfrm>
          <a:prstGeom prst="rect">
            <a:avLst/>
          </a:prstGeom>
          <a:noFill/>
        </p:spPr>
        <p:txBody>
          <a:bodyPr wrap="none" rtlCol="0">
            <a:spAutoFit/>
          </a:bodyPr>
          <a:lstStyle/>
          <a:p>
            <a:r>
              <a:rPr lang="zh-TW" altLang="en-US" dirty="0"/>
              <a:t>死亡損失：</a:t>
            </a:r>
          </a:p>
        </p:txBody>
      </p:sp>
      <p:sp>
        <p:nvSpPr>
          <p:cNvPr id="17" name="矩形 16">
            <a:extLst>
              <a:ext uri="{FF2B5EF4-FFF2-40B4-BE49-F238E27FC236}">
                <a16:creationId xmlns:a16="http://schemas.microsoft.com/office/drawing/2014/main" id="{3BA2A896-027A-4B9B-9F07-60BCB801999E}"/>
              </a:ext>
            </a:extLst>
          </p:cNvPr>
          <p:cNvSpPr/>
          <p:nvPr/>
        </p:nvSpPr>
        <p:spPr>
          <a:xfrm>
            <a:off x="2269859" y="3096131"/>
            <a:ext cx="8641080" cy="461665"/>
          </a:xfrm>
          <a:prstGeom prst="rect">
            <a:avLst/>
          </a:prstGeom>
        </p:spPr>
        <p:txBody>
          <a:bodyPr wrap="square">
            <a:spAutoFit/>
          </a:bodyPr>
          <a:lstStyle/>
          <a:p>
            <a:r>
              <a:rPr lang="zh-TW" altLang="en-US" sz="2400" b="0" i="0" u="none" strike="noStrike" baseline="0" dirty="0">
                <a:solidFill>
                  <a:srgbClr val="000000"/>
                </a:solidFill>
                <a:highlight>
                  <a:srgbClr val="00FF00"/>
                </a:highlight>
                <a:latin typeface="Cambria Math" panose="02040503050406030204" pitchFamily="18" charset="0"/>
              </a:rPr>
              <a:t>𝑉𝑎𝑙𝑢𝑒</a:t>
            </a:r>
            <a:r>
              <a:rPr lang="en-US" altLang="zh-TW" sz="2400" b="0" i="0" u="none" strike="noStrike" baseline="0" dirty="0">
                <a:solidFill>
                  <a:srgbClr val="000000"/>
                </a:solidFill>
                <a:highlight>
                  <a:srgbClr val="00FF00"/>
                </a:highlight>
                <a:latin typeface="Cambria Math" panose="02040503050406030204" pitchFamily="18" charset="0"/>
              </a:rPr>
              <a:t>(</a:t>
            </a:r>
            <a:r>
              <a:rPr lang="zh-TW" altLang="en-US" sz="2400" b="0" i="0" u="none" strike="noStrike" baseline="0" dirty="0">
                <a:solidFill>
                  <a:srgbClr val="000000"/>
                </a:solidFill>
                <a:highlight>
                  <a:srgbClr val="00FF00"/>
                </a:highlight>
                <a:latin typeface="Cambria Math" panose="02040503050406030204" pitchFamily="18" charset="0"/>
              </a:rPr>
              <a:t>𝐿</a:t>
            </a:r>
            <a:r>
              <a:rPr lang="zh-TW" altLang="en-US" sz="1400" dirty="0">
                <a:solidFill>
                  <a:srgbClr val="000000"/>
                </a:solidFill>
                <a:highlight>
                  <a:srgbClr val="00FF00"/>
                </a:highlight>
                <a:latin typeface="Cambria Math" panose="02040503050406030204" pitchFamily="18" charset="0"/>
              </a:rPr>
              <a:t>𝑡</a:t>
            </a:r>
            <a:r>
              <a:rPr lang="en-US" altLang="zh-TW" sz="1400" dirty="0">
                <a:solidFill>
                  <a:srgbClr val="000000"/>
                </a:solidFill>
                <a:highlight>
                  <a:srgbClr val="00FF00"/>
                </a:highlight>
                <a:latin typeface="Cambria Math" panose="02040503050406030204" pitchFamily="18" charset="0"/>
              </a:rPr>
              <a:t>,</a:t>
            </a:r>
            <a:r>
              <a:rPr lang="zh-TW" altLang="en-US" sz="1400" dirty="0">
                <a:solidFill>
                  <a:srgbClr val="000000"/>
                </a:solidFill>
                <a:highlight>
                  <a:srgbClr val="00FF00"/>
                </a:highlight>
                <a:latin typeface="Cambria Math" panose="02040503050406030204" pitchFamily="18" charset="0"/>
              </a:rPr>
              <a:t>𝑛</a:t>
            </a:r>
            <a:r>
              <a:rPr lang="en-US" altLang="zh-TW" sz="1400" dirty="0">
                <a:solidFill>
                  <a:srgbClr val="000000"/>
                </a:solidFill>
                <a:highlight>
                  <a:srgbClr val="00FF00"/>
                </a:highlight>
                <a:latin typeface="Cambria Math" panose="02040503050406030204" pitchFamily="18" charset="0"/>
              </a:rPr>
              <a:t>,</a:t>
            </a:r>
            <a:r>
              <a:rPr lang="zh-TW" altLang="en-US" sz="1400" dirty="0">
                <a:solidFill>
                  <a:srgbClr val="000000"/>
                </a:solidFill>
                <a:highlight>
                  <a:srgbClr val="00FF00"/>
                </a:highlight>
                <a:latin typeface="Cambria Math" panose="02040503050406030204" pitchFamily="18" charset="0"/>
              </a:rPr>
              <a:t>𝑜</a:t>
            </a:r>
            <a:r>
              <a:rPr lang="en-US" altLang="zh-TW" sz="1400" dirty="0">
                <a:solidFill>
                  <a:srgbClr val="000000"/>
                </a:solidFill>
                <a:highlight>
                  <a:srgbClr val="00FF00"/>
                </a:highlight>
                <a:latin typeface="Cambria Math" panose="02040503050406030204" pitchFamily="18" charset="0"/>
              </a:rPr>
              <a:t>,</a:t>
            </a:r>
            <a:r>
              <a:rPr lang="zh-TW" altLang="en-US" sz="1400" dirty="0">
                <a:solidFill>
                  <a:srgbClr val="000000"/>
                </a:solidFill>
                <a:highlight>
                  <a:srgbClr val="00FF00"/>
                </a:highlight>
                <a:latin typeface="Cambria Math" panose="02040503050406030204" pitchFamily="18" charset="0"/>
              </a:rPr>
              <a:t>𝑝</a:t>
            </a:r>
            <a:r>
              <a:rPr lang="zh-TW" altLang="en-US" sz="2400" b="0" i="0" u="none" strike="noStrike" baseline="0" dirty="0">
                <a:solidFill>
                  <a:srgbClr val="000000"/>
                </a:solidFill>
                <a:highlight>
                  <a:srgbClr val="00FF00"/>
                </a:highlight>
                <a:latin typeface="Cambria Math" panose="02040503050406030204" pitchFamily="18" charset="0"/>
              </a:rPr>
              <a:t>⁡</a:t>
            </a:r>
            <a:r>
              <a:rPr lang="en-US" altLang="zh-TW" sz="2400" b="0" i="0" u="none" strike="noStrike" baseline="0" dirty="0">
                <a:solidFill>
                  <a:srgbClr val="000000"/>
                </a:solidFill>
                <a:highlight>
                  <a:srgbClr val="00FF00"/>
                </a:highlight>
                <a:latin typeface="Cambria Math" panose="02040503050406030204" pitchFamily="18" charset="0"/>
              </a:rPr>
              <a:t>,</a:t>
            </a:r>
            <a:r>
              <a:rPr lang="zh-TW" altLang="en-US" sz="2400" b="0" i="0" u="none" strike="noStrike" baseline="0" dirty="0">
                <a:solidFill>
                  <a:srgbClr val="000000"/>
                </a:solidFill>
                <a:highlight>
                  <a:srgbClr val="00FF00"/>
                </a:highlight>
                <a:latin typeface="Cambria Math" panose="02040503050406030204" pitchFamily="18" charset="0"/>
              </a:rPr>
              <a:t> 𝐻</a:t>
            </a:r>
            <a:r>
              <a:rPr lang="zh-TW" altLang="en-US" sz="1400" dirty="0">
                <a:solidFill>
                  <a:srgbClr val="000000"/>
                </a:solidFill>
                <a:highlight>
                  <a:srgbClr val="00FF00"/>
                </a:highlight>
                <a:latin typeface="Cambria Math" panose="02040503050406030204" pitchFamily="18" charset="0"/>
              </a:rPr>
              <a:t>𝑡</a:t>
            </a:r>
            <a:r>
              <a:rPr lang="en-US" altLang="zh-TW" sz="1400" dirty="0">
                <a:solidFill>
                  <a:srgbClr val="000000"/>
                </a:solidFill>
                <a:highlight>
                  <a:srgbClr val="00FF00"/>
                </a:highlight>
                <a:latin typeface="Cambria Math" panose="02040503050406030204" pitchFamily="18" charset="0"/>
              </a:rPr>
              <a:t>,</a:t>
            </a:r>
            <a:r>
              <a:rPr lang="zh-TW" altLang="en-US" sz="1400" dirty="0">
                <a:solidFill>
                  <a:srgbClr val="000000"/>
                </a:solidFill>
                <a:highlight>
                  <a:srgbClr val="00FF00"/>
                </a:highlight>
                <a:latin typeface="Cambria Math" panose="02040503050406030204" pitchFamily="18" charset="0"/>
              </a:rPr>
              <a:t>𝑛</a:t>
            </a:r>
            <a:r>
              <a:rPr lang="en-US" altLang="zh-TW" sz="1400" dirty="0">
                <a:solidFill>
                  <a:srgbClr val="000000"/>
                </a:solidFill>
                <a:highlight>
                  <a:srgbClr val="00FF00"/>
                </a:highlight>
                <a:latin typeface="Cambria Math" panose="02040503050406030204" pitchFamily="18" charset="0"/>
              </a:rPr>
              <a:t>,</a:t>
            </a:r>
            <a:r>
              <a:rPr lang="zh-TW" altLang="en-US" sz="1400" dirty="0">
                <a:solidFill>
                  <a:srgbClr val="000000"/>
                </a:solidFill>
                <a:highlight>
                  <a:srgbClr val="00FF00"/>
                </a:highlight>
                <a:latin typeface="Cambria Math" panose="02040503050406030204" pitchFamily="18" charset="0"/>
              </a:rPr>
              <a:t>𝑖 </a:t>
            </a:r>
            <a:r>
              <a:rPr lang="en-US" altLang="zh-TW" sz="2400" b="0" i="0" u="none" strike="noStrike" baseline="0" dirty="0">
                <a:solidFill>
                  <a:srgbClr val="000000"/>
                </a:solidFill>
                <a:highlight>
                  <a:srgbClr val="00FF00"/>
                </a:highlight>
                <a:latin typeface="Cambria Math" panose="02040503050406030204" pitchFamily="18" charset="0"/>
              </a:rPr>
              <a:t>|</a:t>
            </a:r>
            <a:r>
              <a:rPr lang="zh-TW" altLang="en-US" sz="2400" b="0" i="0" u="none" strike="noStrike" baseline="0" dirty="0">
                <a:solidFill>
                  <a:srgbClr val="000000"/>
                </a:solidFill>
                <a:highlight>
                  <a:srgbClr val="00FF00"/>
                </a:highlight>
                <a:latin typeface="Cambria Math" panose="02040503050406030204" pitchFamily="18" charset="0"/>
              </a:rPr>
              <a:t> 𝑄</a:t>
            </a:r>
            <a:r>
              <a:rPr lang="zh-TW" altLang="en-US" sz="1400" dirty="0">
                <a:solidFill>
                  <a:srgbClr val="000000"/>
                </a:solidFill>
                <a:highlight>
                  <a:srgbClr val="00FF00"/>
                </a:highlight>
                <a:latin typeface="Cambria Math" panose="02040503050406030204" pitchFamily="18" charset="0"/>
              </a:rPr>
              <a:t>𝑡</a:t>
            </a:r>
            <a:r>
              <a:rPr lang="zh-TW" altLang="en-US" sz="2000" baseline="30000" dirty="0">
                <a:solidFill>
                  <a:srgbClr val="000000"/>
                </a:solidFill>
                <a:highlight>
                  <a:srgbClr val="00FF00"/>
                </a:highlight>
                <a:latin typeface="Cambria Math" panose="02040503050406030204" pitchFamily="18" charset="0"/>
              </a:rPr>
              <a:t>𝑏𝑜𝑡</a:t>
            </a:r>
            <a:r>
              <a:rPr lang="en-US" altLang="zh-TW" sz="2000" baseline="30000" dirty="0">
                <a:solidFill>
                  <a:srgbClr val="000000"/>
                </a:solidFill>
                <a:highlight>
                  <a:srgbClr val="00FF00"/>
                </a:highlight>
                <a:latin typeface="Cambria Math" panose="02040503050406030204" pitchFamily="18" charset="0"/>
              </a:rPr>
              <a:t>ℎ</a:t>
            </a:r>
            <a:r>
              <a:rPr lang="en-US" altLang="zh-TW" sz="2400" b="0" i="0" u="none" strike="noStrike" baseline="0" dirty="0">
                <a:solidFill>
                  <a:srgbClr val="000000"/>
                </a:solidFill>
                <a:highlight>
                  <a:srgbClr val="00FF00"/>
                </a:highlight>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𝑄</a:t>
            </a:r>
            <a:r>
              <a:rPr lang="zh-TW" altLang="en-US" sz="1400" dirty="0">
                <a:solidFill>
                  <a:srgbClr val="000000"/>
                </a:solidFill>
                <a:latin typeface="Cambria Math" panose="02040503050406030204" pitchFamily="18" charset="0"/>
              </a:rPr>
              <a:t>𝑡</a:t>
            </a:r>
            <a:r>
              <a:rPr lang="zh-TW" altLang="en-US" sz="2000" baseline="30000" dirty="0">
                <a:solidFill>
                  <a:srgbClr val="000000"/>
                </a:solidFill>
                <a:latin typeface="Cambria Math" panose="02040503050406030204" pitchFamily="18" charset="0"/>
              </a:rPr>
              <a:t>𝑏𝑜𝑡</a:t>
            </a:r>
            <a:r>
              <a:rPr lang="en-US" altLang="zh-TW" sz="2000" baseline="30000" dirty="0">
                <a:solidFill>
                  <a:srgbClr val="000000"/>
                </a:solidFill>
                <a:latin typeface="Cambria Math" panose="02040503050406030204" pitchFamily="18" charset="0"/>
              </a:rPr>
              <a:t>ℎ</a:t>
            </a:r>
            <a:r>
              <a:rPr lang="en-US" altLang="zh-TW" sz="160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𝐿</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𝑜</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𝑝 </a:t>
            </a:r>
            <a:r>
              <a:rPr lang="zh-TW" altLang="en-US" sz="2400" b="0" i="0" u="none" strike="noStrike" baseline="0" dirty="0">
                <a:solidFill>
                  <a:srgbClr val="000000"/>
                </a:solidFill>
                <a:latin typeface="Cambria Math" panose="02040503050406030204" pitchFamily="18" charset="0"/>
              </a:rPr>
              <a:t>− 𝐻</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𝑖 </a:t>
            </a:r>
            <a:r>
              <a:rPr lang="en-US" altLang="zh-TW" sz="2400" b="0" i="0" u="none" strike="noStrike" baseline="0" dirty="0">
                <a:solidFill>
                  <a:srgbClr val="000000"/>
                </a:solidFill>
                <a:latin typeface="Cambria Math" panose="02040503050406030204" pitchFamily="18" charset="0"/>
              </a:rPr>
              <a:t>]</a:t>
            </a:r>
            <a:r>
              <a:rPr lang="en-US" altLang="zh-TW" sz="2400" baseline="30000" dirty="0">
                <a:solidFill>
                  <a:srgbClr val="000000"/>
                </a:solidFill>
                <a:latin typeface="Cambria Math" panose="02040503050406030204" pitchFamily="18" charset="0"/>
              </a:rPr>
              <a:t>+</a:t>
            </a:r>
            <a:r>
              <a:rPr lang="en-US" altLang="zh-TW" sz="1400" dirty="0">
                <a:solidFill>
                  <a:srgbClr val="000000"/>
                </a:solidFill>
                <a:latin typeface="Cambria Math" panose="02040503050406030204" pitchFamily="18" charset="0"/>
              </a:rPr>
              <a:t> </a:t>
            </a:r>
            <a:endParaRPr lang="zh-TW" altLang="en-US" sz="1400" dirty="0"/>
          </a:p>
        </p:txBody>
      </p:sp>
      <p:sp>
        <p:nvSpPr>
          <p:cNvPr id="18" name="矩形 17">
            <a:extLst>
              <a:ext uri="{FF2B5EF4-FFF2-40B4-BE49-F238E27FC236}">
                <a16:creationId xmlns:a16="http://schemas.microsoft.com/office/drawing/2014/main" id="{CD651610-CE29-42CC-AD00-2C83A6AE45E4}"/>
              </a:ext>
            </a:extLst>
          </p:cNvPr>
          <p:cNvSpPr/>
          <p:nvPr/>
        </p:nvSpPr>
        <p:spPr>
          <a:xfrm>
            <a:off x="557215" y="831283"/>
            <a:ext cx="2042547" cy="369332"/>
          </a:xfrm>
          <a:prstGeom prst="rect">
            <a:avLst/>
          </a:prstGeom>
        </p:spPr>
        <p:txBody>
          <a:bodyPr wrap="none">
            <a:spAutoFit/>
          </a:bodyPr>
          <a:lstStyle/>
          <a:p>
            <a:r>
              <a:rPr lang="en-US" altLang="zh-TW" dirty="0"/>
              <a:t>1.</a:t>
            </a:r>
            <a:r>
              <a:rPr lang="zh-TW" altLang="en-US" dirty="0"/>
              <a:t> 雙方存活情況下</a:t>
            </a:r>
            <a:endParaRPr lang="en-US" altLang="zh-TW" dirty="0"/>
          </a:p>
        </p:txBody>
      </p:sp>
    </p:spTree>
    <p:extLst>
      <p:ext uri="{BB962C8B-B14F-4D97-AF65-F5344CB8AC3E}">
        <p14:creationId xmlns:p14="http://schemas.microsoft.com/office/powerpoint/2010/main" val="3704224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5" name="文字方塊 4">
            <a:extLst>
              <a:ext uri="{FF2B5EF4-FFF2-40B4-BE49-F238E27FC236}">
                <a16:creationId xmlns:a16="http://schemas.microsoft.com/office/drawing/2014/main" id="{5ABB2D9A-5350-48DB-AEDC-2F7C5913058E}"/>
              </a:ext>
            </a:extLst>
          </p:cNvPr>
          <p:cNvSpPr txBox="1"/>
          <p:nvPr/>
        </p:nvSpPr>
        <p:spPr>
          <a:xfrm>
            <a:off x="552671" y="1158454"/>
            <a:ext cx="4618467" cy="369332"/>
          </a:xfrm>
          <a:prstGeom prst="rect">
            <a:avLst/>
          </a:prstGeom>
          <a:noFill/>
        </p:spPr>
        <p:txBody>
          <a:bodyPr wrap="square" rtlCol="0">
            <a:spAutoFit/>
          </a:bodyPr>
          <a:lstStyle/>
          <a:p>
            <a:r>
              <a:rPr lang="zh-TW" altLang="en-US" dirty="0"/>
              <a:t>存活損失</a:t>
            </a:r>
            <a:r>
              <a:rPr lang="en-US" altLang="zh-TW" dirty="0"/>
              <a:t>(</a:t>
            </a:r>
            <a:r>
              <a:rPr lang="zh-TW" altLang="en-US" dirty="0"/>
              <a:t>加入夫妻共保，考慮利率漲跌</a:t>
            </a:r>
            <a:r>
              <a:rPr lang="en-US" altLang="zh-TW" dirty="0"/>
              <a:t>)</a:t>
            </a:r>
          </a:p>
        </p:txBody>
      </p:sp>
      <p:sp>
        <p:nvSpPr>
          <p:cNvPr id="6" name="文字方塊 5">
            <a:extLst>
              <a:ext uri="{FF2B5EF4-FFF2-40B4-BE49-F238E27FC236}">
                <a16:creationId xmlns:a16="http://schemas.microsoft.com/office/drawing/2014/main" id="{42C3013E-C402-454D-8AFE-FD4DDABBF6C0}"/>
              </a:ext>
            </a:extLst>
          </p:cNvPr>
          <p:cNvSpPr txBox="1"/>
          <p:nvPr/>
        </p:nvSpPr>
        <p:spPr>
          <a:xfrm>
            <a:off x="1430859" y="1987639"/>
            <a:ext cx="1338828" cy="369332"/>
          </a:xfrm>
          <a:prstGeom prst="rect">
            <a:avLst/>
          </a:prstGeom>
          <a:noFill/>
        </p:spPr>
        <p:txBody>
          <a:bodyPr wrap="none" rtlCol="0">
            <a:spAutoFit/>
          </a:bodyPr>
          <a:lstStyle/>
          <a:p>
            <a:r>
              <a:rPr lang="zh-TW" altLang="en-US" dirty="0"/>
              <a:t>存活損失：</a:t>
            </a:r>
          </a:p>
        </p:txBody>
      </p:sp>
      <p:sp>
        <p:nvSpPr>
          <p:cNvPr id="2" name="文字方塊 1">
            <a:extLst>
              <a:ext uri="{FF2B5EF4-FFF2-40B4-BE49-F238E27FC236}">
                <a16:creationId xmlns:a16="http://schemas.microsoft.com/office/drawing/2014/main" id="{542FEABB-B57D-437F-A9D6-BF5DAD3FD7E6}"/>
              </a:ext>
            </a:extLst>
          </p:cNvPr>
          <p:cNvSpPr txBox="1"/>
          <p:nvPr/>
        </p:nvSpPr>
        <p:spPr>
          <a:xfrm>
            <a:off x="2585530" y="2049194"/>
            <a:ext cx="4005770" cy="307777"/>
          </a:xfrm>
          <a:prstGeom prst="rect">
            <a:avLst/>
          </a:prstGeom>
          <a:noFill/>
        </p:spPr>
        <p:txBody>
          <a:bodyPr wrap="square" rtlCol="0">
            <a:spAutoFit/>
          </a:bodyPr>
          <a:lstStyle/>
          <a:p>
            <a:r>
              <a:rPr lang="en-US" altLang="zh-TW" sz="1400" dirty="0">
                <a:solidFill>
                  <a:schemeClr val="accent2"/>
                </a:solidFill>
              </a:rPr>
              <a:t>(</a:t>
            </a:r>
            <a:r>
              <a:rPr lang="zh-TW" altLang="en-US" sz="1400" dirty="0">
                <a:solidFill>
                  <a:schemeClr val="accent2"/>
                </a:solidFill>
              </a:rPr>
              <a:t>先考慮存活情況以及利率漲跌，共有</a:t>
            </a:r>
            <a:r>
              <a:rPr lang="en-US" altLang="zh-TW" sz="1400" dirty="0">
                <a:solidFill>
                  <a:schemeClr val="accent2"/>
                </a:solidFill>
              </a:rPr>
              <a:t>9</a:t>
            </a:r>
            <a:r>
              <a:rPr lang="zh-TW" altLang="en-US" sz="1400" dirty="0">
                <a:solidFill>
                  <a:schemeClr val="accent2"/>
                </a:solidFill>
              </a:rPr>
              <a:t>項</a:t>
            </a:r>
            <a:r>
              <a:rPr lang="en-US" altLang="zh-TW" sz="1400" dirty="0">
                <a:solidFill>
                  <a:schemeClr val="accent2"/>
                </a:solidFill>
              </a:rPr>
              <a:t>)</a:t>
            </a:r>
            <a:endParaRPr lang="zh-TW" altLang="en-US" sz="1400" dirty="0">
              <a:solidFill>
                <a:schemeClr val="accent2"/>
              </a:solidFill>
            </a:endParaRPr>
          </a:p>
        </p:txBody>
      </p:sp>
      <p:sp>
        <p:nvSpPr>
          <p:cNvPr id="7" name="文字方塊 6">
            <a:extLst>
              <a:ext uri="{FF2B5EF4-FFF2-40B4-BE49-F238E27FC236}">
                <a16:creationId xmlns:a16="http://schemas.microsoft.com/office/drawing/2014/main" id="{CF0D8B7C-9A56-4B1F-AB0C-3004C14B02A1}"/>
              </a:ext>
            </a:extLst>
          </p:cNvPr>
          <p:cNvSpPr txBox="1"/>
          <p:nvPr/>
        </p:nvSpPr>
        <p:spPr>
          <a:xfrm>
            <a:off x="6330352" y="1542933"/>
            <a:ext cx="1261884" cy="276999"/>
          </a:xfrm>
          <a:prstGeom prst="rect">
            <a:avLst/>
          </a:prstGeom>
          <a:noFill/>
        </p:spPr>
        <p:txBody>
          <a:bodyPr wrap="none" rtlCol="0">
            <a:spAutoFit/>
          </a:bodyPr>
          <a:lstStyle/>
          <a:p>
            <a:r>
              <a:rPr lang="zh-TW" altLang="en-US" sz="1200" dirty="0"/>
              <a:t>本期雙方皆存活</a:t>
            </a:r>
          </a:p>
        </p:txBody>
      </p:sp>
      <p:cxnSp>
        <p:nvCxnSpPr>
          <p:cNvPr id="8" name="直線接點 7">
            <a:extLst>
              <a:ext uri="{FF2B5EF4-FFF2-40B4-BE49-F238E27FC236}">
                <a16:creationId xmlns:a16="http://schemas.microsoft.com/office/drawing/2014/main" id="{13420971-BC5A-48B1-8AF1-8BFD26E64996}"/>
              </a:ext>
            </a:extLst>
          </p:cNvPr>
          <p:cNvCxnSpPr>
            <a:cxnSpLocks/>
            <a:stCxn id="11" idx="1"/>
            <a:endCxn id="7" idx="3"/>
          </p:cNvCxnSpPr>
          <p:nvPr/>
        </p:nvCxnSpPr>
        <p:spPr>
          <a:xfrm flipH="1">
            <a:off x="7592236" y="1141215"/>
            <a:ext cx="421055" cy="540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9E403D3B-5590-4924-8380-5D7110DF76B2}"/>
              </a:ext>
            </a:extLst>
          </p:cNvPr>
          <p:cNvCxnSpPr>
            <a:cxnSpLocks/>
            <a:stCxn id="7" idx="3"/>
            <a:endCxn id="13" idx="1"/>
          </p:cNvCxnSpPr>
          <p:nvPr/>
        </p:nvCxnSpPr>
        <p:spPr>
          <a:xfrm>
            <a:off x="7592236" y="1681433"/>
            <a:ext cx="464403" cy="572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1BDBEFD5-4940-4661-BBF1-B893E92CDB20}"/>
              </a:ext>
            </a:extLst>
          </p:cNvPr>
          <p:cNvCxnSpPr>
            <a:cxnSpLocks/>
            <a:stCxn id="7" idx="3"/>
            <a:endCxn id="12" idx="1"/>
          </p:cNvCxnSpPr>
          <p:nvPr/>
        </p:nvCxnSpPr>
        <p:spPr>
          <a:xfrm flipV="1">
            <a:off x="7592236" y="1676353"/>
            <a:ext cx="464328" cy="50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148EF70D-466C-4177-AD73-44C925F7791A}"/>
              </a:ext>
            </a:extLst>
          </p:cNvPr>
          <p:cNvSpPr txBox="1"/>
          <p:nvPr/>
        </p:nvSpPr>
        <p:spPr>
          <a:xfrm>
            <a:off x="8013291" y="1002715"/>
            <a:ext cx="1415772" cy="276999"/>
          </a:xfrm>
          <a:prstGeom prst="rect">
            <a:avLst/>
          </a:prstGeom>
          <a:noFill/>
        </p:spPr>
        <p:txBody>
          <a:bodyPr wrap="none" rtlCol="0">
            <a:spAutoFit/>
          </a:bodyPr>
          <a:lstStyle/>
          <a:p>
            <a:r>
              <a:rPr lang="zh-TW" altLang="en-US" sz="1200" dirty="0"/>
              <a:t>下一期</a:t>
            </a:r>
            <a:r>
              <a:rPr lang="zh-TW" altLang="en-US" sz="1200" dirty="0">
                <a:solidFill>
                  <a:schemeClr val="accent2"/>
                </a:solidFill>
              </a:rPr>
              <a:t>雙方皆存活</a:t>
            </a:r>
          </a:p>
        </p:txBody>
      </p:sp>
      <p:sp>
        <p:nvSpPr>
          <p:cNvPr id="12" name="文字方塊 11">
            <a:extLst>
              <a:ext uri="{FF2B5EF4-FFF2-40B4-BE49-F238E27FC236}">
                <a16:creationId xmlns:a16="http://schemas.microsoft.com/office/drawing/2014/main" id="{D62D9F7C-EAA6-46FB-B4EF-A8F5E070201D}"/>
              </a:ext>
            </a:extLst>
          </p:cNvPr>
          <p:cNvSpPr txBox="1"/>
          <p:nvPr/>
        </p:nvSpPr>
        <p:spPr>
          <a:xfrm>
            <a:off x="8056564" y="1537853"/>
            <a:ext cx="1261884" cy="276999"/>
          </a:xfrm>
          <a:prstGeom prst="rect">
            <a:avLst/>
          </a:prstGeom>
          <a:noFill/>
        </p:spPr>
        <p:txBody>
          <a:bodyPr wrap="none" rtlCol="0">
            <a:spAutoFit/>
          </a:bodyPr>
          <a:lstStyle/>
          <a:p>
            <a:r>
              <a:rPr lang="zh-TW" altLang="en-US" sz="1200" dirty="0"/>
              <a:t>下一期</a:t>
            </a:r>
            <a:r>
              <a:rPr lang="zh-TW" altLang="en-US" sz="1200" dirty="0">
                <a:solidFill>
                  <a:schemeClr val="accent1"/>
                </a:solidFill>
              </a:rPr>
              <a:t>僅夫存活</a:t>
            </a:r>
            <a:endParaRPr lang="zh-TW" altLang="en-US" sz="1200" dirty="0">
              <a:solidFill>
                <a:srgbClr val="00B050"/>
              </a:solidFill>
            </a:endParaRPr>
          </a:p>
        </p:txBody>
      </p:sp>
      <p:sp>
        <p:nvSpPr>
          <p:cNvPr id="13" name="文字方塊 12">
            <a:extLst>
              <a:ext uri="{FF2B5EF4-FFF2-40B4-BE49-F238E27FC236}">
                <a16:creationId xmlns:a16="http://schemas.microsoft.com/office/drawing/2014/main" id="{058400DE-9D7D-492B-B775-9760BD40EB83}"/>
              </a:ext>
            </a:extLst>
          </p:cNvPr>
          <p:cNvSpPr txBox="1"/>
          <p:nvPr/>
        </p:nvSpPr>
        <p:spPr>
          <a:xfrm>
            <a:off x="8056639" y="2115663"/>
            <a:ext cx="1261884" cy="276999"/>
          </a:xfrm>
          <a:prstGeom prst="rect">
            <a:avLst/>
          </a:prstGeom>
          <a:noFill/>
        </p:spPr>
        <p:txBody>
          <a:bodyPr wrap="none" rtlCol="0">
            <a:spAutoFit/>
          </a:bodyPr>
          <a:lstStyle/>
          <a:p>
            <a:r>
              <a:rPr lang="zh-TW" altLang="en-US" sz="1200" dirty="0"/>
              <a:t>下一期</a:t>
            </a:r>
            <a:r>
              <a:rPr lang="zh-TW" altLang="en-US" sz="1200" dirty="0">
                <a:solidFill>
                  <a:srgbClr val="FF33CC"/>
                </a:solidFill>
              </a:rPr>
              <a:t>僅妻存活</a:t>
            </a:r>
          </a:p>
        </p:txBody>
      </p:sp>
      <p:sp>
        <p:nvSpPr>
          <p:cNvPr id="33" name="文字方塊 32">
            <a:extLst>
              <a:ext uri="{FF2B5EF4-FFF2-40B4-BE49-F238E27FC236}">
                <a16:creationId xmlns:a16="http://schemas.microsoft.com/office/drawing/2014/main" id="{54F8D92C-208D-45B0-890F-ABA94458FB7E}"/>
              </a:ext>
            </a:extLst>
          </p:cNvPr>
          <p:cNvSpPr txBox="1"/>
          <p:nvPr/>
        </p:nvSpPr>
        <p:spPr>
          <a:xfrm>
            <a:off x="9781096" y="791092"/>
            <a:ext cx="646331" cy="276999"/>
          </a:xfrm>
          <a:prstGeom prst="rect">
            <a:avLst/>
          </a:prstGeom>
          <a:noFill/>
        </p:spPr>
        <p:txBody>
          <a:bodyPr wrap="none" rtlCol="0">
            <a:spAutoFit/>
          </a:bodyPr>
          <a:lstStyle/>
          <a:p>
            <a:r>
              <a:rPr lang="zh-TW" altLang="en-US" sz="1200" dirty="0">
                <a:highlight>
                  <a:srgbClr val="00FF00"/>
                </a:highlight>
              </a:rPr>
              <a:t>利率漲</a:t>
            </a:r>
          </a:p>
        </p:txBody>
      </p:sp>
      <p:cxnSp>
        <p:nvCxnSpPr>
          <p:cNvPr id="40" name="直線接點 39">
            <a:extLst>
              <a:ext uri="{FF2B5EF4-FFF2-40B4-BE49-F238E27FC236}">
                <a16:creationId xmlns:a16="http://schemas.microsoft.com/office/drawing/2014/main" id="{E56D1E66-5009-4053-BBDB-FD3DB7F2A12D}"/>
              </a:ext>
            </a:extLst>
          </p:cNvPr>
          <p:cNvCxnSpPr>
            <a:cxnSpLocks/>
          </p:cNvCxnSpPr>
          <p:nvPr/>
        </p:nvCxnSpPr>
        <p:spPr>
          <a:xfrm flipH="1">
            <a:off x="9429063" y="960045"/>
            <a:ext cx="370547" cy="14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91AACD70-9B75-4D04-8BDC-51DB124D6820}"/>
              </a:ext>
            </a:extLst>
          </p:cNvPr>
          <p:cNvCxnSpPr>
            <a:cxnSpLocks/>
          </p:cNvCxnSpPr>
          <p:nvPr/>
        </p:nvCxnSpPr>
        <p:spPr>
          <a:xfrm>
            <a:off x="9432375" y="1110556"/>
            <a:ext cx="348721" cy="14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id="{917C8C9D-D179-4609-9ADF-D81C42535292}"/>
              </a:ext>
            </a:extLst>
          </p:cNvPr>
          <p:cNvCxnSpPr>
            <a:cxnSpLocks/>
          </p:cNvCxnSpPr>
          <p:nvPr/>
        </p:nvCxnSpPr>
        <p:spPr>
          <a:xfrm>
            <a:off x="9429063" y="1109931"/>
            <a:ext cx="370547"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文字方塊 50">
            <a:extLst>
              <a:ext uri="{FF2B5EF4-FFF2-40B4-BE49-F238E27FC236}">
                <a16:creationId xmlns:a16="http://schemas.microsoft.com/office/drawing/2014/main" id="{1ABB3676-9C4C-436D-BE1F-DCC1806B8262}"/>
              </a:ext>
            </a:extLst>
          </p:cNvPr>
          <p:cNvSpPr txBox="1"/>
          <p:nvPr/>
        </p:nvSpPr>
        <p:spPr>
          <a:xfrm>
            <a:off x="9777784" y="984425"/>
            <a:ext cx="800219" cy="276999"/>
          </a:xfrm>
          <a:prstGeom prst="rect">
            <a:avLst/>
          </a:prstGeom>
          <a:noFill/>
        </p:spPr>
        <p:txBody>
          <a:bodyPr wrap="none" rtlCol="0">
            <a:spAutoFit/>
          </a:bodyPr>
          <a:lstStyle/>
          <a:p>
            <a:r>
              <a:rPr lang="zh-TW" altLang="en-US" sz="1200" dirty="0">
                <a:highlight>
                  <a:srgbClr val="FF0000"/>
                </a:highlight>
              </a:rPr>
              <a:t>利率持平</a:t>
            </a:r>
          </a:p>
        </p:txBody>
      </p:sp>
      <p:sp>
        <p:nvSpPr>
          <p:cNvPr id="52" name="文字方塊 51">
            <a:extLst>
              <a:ext uri="{FF2B5EF4-FFF2-40B4-BE49-F238E27FC236}">
                <a16:creationId xmlns:a16="http://schemas.microsoft.com/office/drawing/2014/main" id="{A671BDDF-8175-4415-8FA4-B22B2B194F51}"/>
              </a:ext>
            </a:extLst>
          </p:cNvPr>
          <p:cNvSpPr txBox="1"/>
          <p:nvPr/>
        </p:nvSpPr>
        <p:spPr>
          <a:xfrm>
            <a:off x="9777784" y="1188561"/>
            <a:ext cx="646331" cy="276999"/>
          </a:xfrm>
          <a:prstGeom prst="rect">
            <a:avLst/>
          </a:prstGeom>
          <a:noFill/>
        </p:spPr>
        <p:txBody>
          <a:bodyPr wrap="none" rtlCol="0">
            <a:spAutoFit/>
          </a:bodyPr>
          <a:lstStyle/>
          <a:p>
            <a:r>
              <a:rPr lang="zh-TW" altLang="en-US" sz="1200" dirty="0">
                <a:highlight>
                  <a:srgbClr val="00FFFF"/>
                </a:highlight>
              </a:rPr>
              <a:t>利率跌</a:t>
            </a:r>
          </a:p>
        </p:txBody>
      </p:sp>
      <p:sp>
        <p:nvSpPr>
          <p:cNvPr id="53" name="文字方塊 52">
            <a:extLst>
              <a:ext uri="{FF2B5EF4-FFF2-40B4-BE49-F238E27FC236}">
                <a16:creationId xmlns:a16="http://schemas.microsoft.com/office/drawing/2014/main" id="{E297E5A2-6268-4E05-8CCC-DA1B171E500F}"/>
              </a:ext>
            </a:extLst>
          </p:cNvPr>
          <p:cNvSpPr txBox="1"/>
          <p:nvPr/>
        </p:nvSpPr>
        <p:spPr>
          <a:xfrm>
            <a:off x="9781096" y="1357514"/>
            <a:ext cx="646331" cy="276999"/>
          </a:xfrm>
          <a:prstGeom prst="rect">
            <a:avLst/>
          </a:prstGeom>
          <a:noFill/>
        </p:spPr>
        <p:txBody>
          <a:bodyPr wrap="none" rtlCol="0">
            <a:spAutoFit/>
          </a:bodyPr>
          <a:lstStyle/>
          <a:p>
            <a:r>
              <a:rPr lang="zh-TW" altLang="en-US" sz="1200" dirty="0">
                <a:highlight>
                  <a:srgbClr val="00FF00"/>
                </a:highlight>
              </a:rPr>
              <a:t>利率漲</a:t>
            </a:r>
          </a:p>
        </p:txBody>
      </p:sp>
      <p:cxnSp>
        <p:nvCxnSpPr>
          <p:cNvPr id="54" name="直線接點 53">
            <a:extLst>
              <a:ext uri="{FF2B5EF4-FFF2-40B4-BE49-F238E27FC236}">
                <a16:creationId xmlns:a16="http://schemas.microsoft.com/office/drawing/2014/main" id="{883CBBEF-1259-4EE1-A187-0991D46AD88A}"/>
              </a:ext>
            </a:extLst>
          </p:cNvPr>
          <p:cNvCxnSpPr>
            <a:cxnSpLocks/>
          </p:cNvCxnSpPr>
          <p:nvPr/>
        </p:nvCxnSpPr>
        <p:spPr>
          <a:xfrm flipH="1">
            <a:off x="9429063" y="1526467"/>
            <a:ext cx="370547" cy="14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092D73DB-DF95-44F6-97BD-02313297F9CB}"/>
              </a:ext>
            </a:extLst>
          </p:cNvPr>
          <p:cNvCxnSpPr>
            <a:cxnSpLocks/>
          </p:cNvCxnSpPr>
          <p:nvPr/>
        </p:nvCxnSpPr>
        <p:spPr>
          <a:xfrm>
            <a:off x="9432375" y="1676978"/>
            <a:ext cx="348721" cy="14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133E8A2C-EE2F-4734-8AAF-A8C79645D71A}"/>
              </a:ext>
            </a:extLst>
          </p:cNvPr>
          <p:cNvCxnSpPr>
            <a:cxnSpLocks/>
          </p:cNvCxnSpPr>
          <p:nvPr/>
        </p:nvCxnSpPr>
        <p:spPr>
          <a:xfrm>
            <a:off x="9429063" y="1676354"/>
            <a:ext cx="37054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文字方塊 56">
            <a:extLst>
              <a:ext uri="{FF2B5EF4-FFF2-40B4-BE49-F238E27FC236}">
                <a16:creationId xmlns:a16="http://schemas.microsoft.com/office/drawing/2014/main" id="{5FF4182D-F041-4FB6-AFA3-35CBFA255967}"/>
              </a:ext>
            </a:extLst>
          </p:cNvPr>
          <p:cNvSpPr txBox="1"/>
          <p:nvPr/>
        </p:nvSpPr>
        <p:spPr>
          <a:xfrm>
            <a:off x="9777784" y="1550847"/>
            <a:ext cx="800219" cy="276999"/>
          </a:xfrm>
          <a:prstGeom prst="rect">
            <a:avLst/>
          </a:prstGeom>
          <a:noFill/>
        </p:spPr>
        <p:txBody>
          <a:bodyPr wrap="none" rtlCol="0">
            <a:spAutoFit/>
          </a:bodyPr>
          <a:lstStyle/>
          <a:p>
            <a:r>
              <a:rPr lang="zh-TW" altLang="en-US" sz="1200" dirty="0">
                <a:highlight>
                  <a:srgbClr val="FF0000"/>
                </a:highlight>
              </a:rPr>
              <a:t>利率持平</a:t>
            </a:r>
          </a:p>
        </p:txBody>
      </p:sp>
      <p:sp>
        <p:nvSpPr>
          <p:cNvPr id="58" name="文字方塊 57">
            <a:extLst>
              <a:ext uri="{FF2B5EF4-FFF2-40B4-BE49-F238E27FC236}">
                <a16:creationId xmlns:a16="http://schemas.microsoft.com/office/drawing/2014/main" id="{640B0F9B-995B-44D9-AB06-F78BB8A1194E}"/>
              </a:ext>
            </a:extLst>
          </p:cNvPr>
          <p:cNvSpPr txBox="1"/>
          <p:nvPr/>
        </p:nvSpPr>
        <p:spPr>
          <a:xfrm>
            <a:off x="9777784" y="1754983"/>
            <a:ext cx="646331" cy="276999"/>
          </a:xfrm>
          <a:prstGeom prst="rect">
            <a:avLst/>
          </a:prstGeom>
          <a:noFill/>
        </p:spPr>
        <p:txBody>
          <a:bodyPr wrap="none" rtlCol="0">
            <a:spAutoFit/>
          </a:bodyPr>
          <a:lstStyle/>
          <a:p>
            <a:r>
              <a:rPr lang="zh-TW" altLang="en-US" sz="1200" dirty="0">
                <a:highlight>
                  <a:srgbClr val="00FFFF"/>
                </a:highlight>
              </a:rPr>
              <a:t>利率跌</a:t>
            </a:r>
          </a:p>
        </p:txBody>
      </p:sp>
      <p:sp>
        <p:nvSpPr>
          <p:cNvPr id="59" name="文字方塊 58">
            <a:extLst>
              <a:ext uri="{FF2B5EF4-FFF2-40B4-BE49-F238E27FC236}">
                <a16:creationId xmlns:a16="http://schemas.microsoft.com/office/drawing/2014/main" id="{4A4A954A-AC4A-4724-AD97-B999F53E87D2}"/>
              </a:ext>
            </a:extLst>
          </p:cNvPr>
          <p:cNvSpPr txBox="1"/>
          <p:nvPr/>
        </p:nvSpPr>
        <p:spPr>
          <a:xfrm>
            <a:off x="9781096" y="1946710"/>
            <a:ext cx="646331" cy="276999"/>
          </a:xfrm>
          <a:prstGeom prst="rect">
            <a:avLst/>
          </a:prstGeom>
          <a:noFill/>
        </p:spPr>
        <p:txBody>
          <a:bodyPr wrap="none" rtlCol="0">
            <a:spAutoFit/>
          </a:bodyPr>
          <a:lstStyle/>
          <a:p>
            <a:r>
              <a:rPr lang="zh-TW" altLang="en-US" sz="1200" dirty="0">
                <a:highlight>
                  <a:srgbClr val="00FF00"/>
                </a:highlight>
              </a:rPr>
              <a:t>利率漲</a:t>
            </a:r>
          </a:p>
        </p:txBody>
      </p:sp>
      <p:cxnSp>
        <p:nvCxnSpPr>
          <p:cNvPr id="60" name="直線接點 59">
            <a:extLst>
              <a:ext uri="{FF2B5EF4-FFF2-40B4-BE49-F238E27FC236}">
                <a16:creationId xmlns:a16="http://schemas.microsoft.com/office/drawing/2014/main" id="{9A14FAA0-138E-448D-9E9E-15184DADC173}"/>
              </a:ext>
            </a:extLst>
          </p:cNvPr>
          <p:cNvCxnSpPr>
            <a:cxnSpLocks/>
          </p:cNvCxnSpPr>
          <p:nvPr/>
        </p:nvCxnSpPr>
        <p:spPr>
          <a:xfrm flipH="1">
            <a:off x="9429063" y="2115663"/>
            <a:ext cx="370547" cy="14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C37902A2-1073-4C5B-9D1D-0E2BC248552C}"/>
              </a:ext>
            </a:extLst>
          </p:cNvPr>
          <p:cNvCxnSpPr>
            <a:cxnSpLocks/>
          </p:cNvCxnSpPr>
          <p:nvPr/>
        </p:nvCxnSpPr>
        <p:spPr>
          <a:xfrm>
            <a:off x="9432375" y="2266174"/>
            <a:ext cx="348721" cy="14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BF7308E2-BFD2-4E0D-A393-A9D06577E559}"/>
              </a:ext>
            </a:extLst>
          </p:cNvPr>
          <p:cNvCxnSpPr>
            <a:cxnSpLocks/>
          </p:cNvCxnSpPr>
          <p:nvPr/>
        </p:nvCxnSpPr>
        <p:spPr>
          <a:xfrm>
            <a:off x="9429063" y="2265550"/>
            <a:ext cx="370547"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文字方塊 62">
            <a:extLst>
              <a:ext uri="{FF2B5EF4-FFF2-40B4-BE49-F238E27FC236}">
                <a16:creationId xmlns:a16="http://schemas.microsoft.com/office/drawing/2014/main" id="{B0D84CE1-9BA2-4AAE-B0B1-6036BF140E8F}"/>
              </a:ext>
            </a:extLst>
          </p:cNvPr>
          <p:cNvSpPr txBox="1"/>
          <p:nvPr/>
        </p:nvSpPr>
        <p:spPr>
          <a:xfrm>
            <a:off x="9777784" y="2140043"/>
            <a:ext cx="800219" cy="276999"/>
          </a:xfrm>
          <a:prstGeom prst="rect">
            <a:avLst/>
          </a:prstGeom>
          <a:noFill/>
        </p:spPr>
        <p:txBody>
          <a:bodyPr wrap="none" rtlCol="0">
            <a:spAutoFit/>
          </a:bodyPr>
          <a:lstStyle/>
          <a:p>
            <a:r>
              <a:rPr lang="zh-TW" altLang="en-US" sz="1200" dirty="0">
                <a:highlight>
                  <a:srgbClr val="FF0000"/>
                </a:highlight>
              </a:rPr>
              <a:t>利率持平</a:t>
            </a:r>
          </a:p>
        </p:txBody>
      </p:sp>
      <p:sp>
        <p:nvSpPr>
          <p:cNvPr id="64" name="文字方塊 63">
            <a:extLst>
              <a:ext uri="{FF2B5EF4-FFF2-40B4-BE49-F238E27FC236}">
                <a16:creationId xmlns:a16="http://schemas.microsoft.com/office/drawing/2014/main" id="{BC0C4FEA-F5C6-4372-8960-AFDFA24A30BF}"/>
              </a:ext>
            </a:extLst>
          </p:cNvPr>
          <p:cNvSpPr txBox="1"/>
          <p:nvPr/>
        </p:nvSpPr>
        <p:spPr>
          <a:xfrm>
            <a:off x="9777784" y="2344179"/>
            <a:ext cx="646331" cy="276999"/>
          </a:xfrm>
          <a:prstGeom prst="rect">
            <a:avLst/>
          </a:prstGeom>
          <a:noFill/>
        </p:spPr>
        <p:txBody>
          <a:bodyPr wrap="none" rtlCol="0">
            <a:spAutoFit/>
          </a:bodyPr>
          <a:lstStyle/>
          <a:p>
            <a:r>
              <a:rPr lang="zh-TW" altLang="en-US" sz="1200" dirty="0">
                <a:highlight>
                  <a:srgbClr val="00FFFF"/>
                </a:highlight>
              </a:rPr>
              <a:t>利率跌</a:t>
            </a:r>
          </a:p>
        </p:txBody>
      </p:sp>
      <p:sp>
        <p:nvSpPr>
          <p:cNvPr id="74" name="矩形 73">
            <a:extLst>
              <a:ext uri="{FF2B5EF4-FFF2-40B4-BE49-F238E27FC236}">
                <a16:creationId xmlns:a16="http://schemas.microsoft.com/office/drawing/2014/main" id="{386D43E8-4FFA-4102-9395-B840C2706F53}"/>
              </a:ext>
            </a:extLst>
          </p:cNvPr>
          <p:cNvSpPr/>
          <p:nvPr/>
        </p:nvSpPr>
        <p:spPr>
          <a:xfrm>
            <a:off x="1826932" y="2733318"/>
            <a:ext cx="9006840" cy="1631216"/>
          </a:xfrm>
          <a:prstGeom prst="rect">
            <a:avLst/>
          </a:prstGeom>
        </p:spPr>
        <p:txBody>
          <a:bodyPr wrap="square">
            <a:spAutoFit/>
          </a:bodyPr>
          <a:lstStyle/>
          <a:p>
            <a:r>
              <a:rPr lang="zh-TW" altLang="en-US" dirty="0">
                <a:solidFill>
                  <a:srgbClr val="000000"/>
                </a:solidFill>
                <a:highlight>
                  <a:srgbClr val="FFFF00"/>
                </a:highlight>
                <a:latin typeface="Cambria Math" panose="02040503050406030204" pitchFamily="18" charset="0"/>
              </a:rPr>
              <a:t>𝑉𝑎𝑙𝑢𝑒</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𝐿</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𝑜</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𝑝</a:t>
            </a:r>
            <a:r>
              <a:rPr lang="zh-TW" altLang="en-US" dirty="0">
                <a:solidFill>
                  <a:srgbClr val="000000"/>
                </a:solidFill>
                <a:highlight>
                  <a:srgbClr val="FFFF00"/>
                </a:highlight>
                <a:latin typeface="Cambria Math" panose="02040503050406030204" pitchFamily="18" charset="0"/>
              </a:rPr>
              <a:t>⁡</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𝐻</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𝑖</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𝑃</a:t>
            </a:r>
            <a:r>
              <a:rPr lang="zh-TW" altLang="en-US" sz="1100" b="0" i="0" u="none" strike="noStrike" baseline="0" dirty="0">
                <a:solidFill>
                  <a:srgbClr val="000000"/>
                </a:solidFill>
                <a:highlight>
                  <a:srgbClr val="FFFF00"/>
                </a:highlight>
                <a:latin typeface="Cambria Math" panose="02040503050406030204" pitchFamily="18" charset="0"/>
              </a:rPr>
              <a:t>𝑡𝑏𝑜𝑡</a:t>
            </a:r>
            <a:r>
              <a:rPr lang="en-US" altLang="zh-TW" sz="1100" b="0" i="0" u="none" strike="noStrike" baseline="0" dirty="0">
                <a:solidFill>
                  <a:srgbClr val="000000"/>
                </a:solidFill>
                <a:highlight>
                  <a:srgbClr val="FFFF00"/>
                </a:highlight>
                <a:latin typeface="Cambria Math" panose="02040503050406030204" pitchFamily="18" charset="0"/>
              </a:rPr>
              <a:t>ℎ</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 </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 𝑉𝑎𝑙𝑢𝑒</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𝐿</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𝑜</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𝑝</a:t>
            </a:r>
            <a:r>
              <a:rPr lang="zh-TW" altLang="en-US" dirty="0">
                <a:solidFill>
                  <a:srgbClr val="000000"/>
                </a:solidFill>
                <a:highlight>
                  <a:srgbClr val="FFFF00"/>
                </a:highlight>
                <a:latin typeface="Cambria Math" panose="02040503050406030204" pitchFamily="18" charset="0"/>
              </a:rPr>
              <a:t>⁡</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𝐻</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𝑖</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𝑃</a:t>
            </a:r>
            <a:r>
              <a:rPr lang="zh-TW" altLang="en-US" sz="1100" b="0" i="0" u="none" strike="noStrike" baseline="0" dirty="0">
                <a:solidFill>
                  <a:srgbClr val="000000"/>
                </a:solidFill>
                <a:highlight>
                  <a:srgbClr val="FFFF00"/>
                </a:highlight>
                <a:latin typeface="Cambria Math" panose="02040503050406030204" pitchFamily="18" charset="0"/>
              </a:rPr>
              <a:t>𝑡𝑀𝐴</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 </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 𝑉𝑎𝑙𝑢𝑒</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𝐿</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𝑜</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𝑝</a:t>
            </a:r>
            <a:r>
              <a:rPr lang="zh-TW" altLang="en-US" dirty="0">
                <a:solidFill>
                  <a:srgbClr val="000000"/>
                </a:solidFill>
                <a:highlight>
                  <a:srgbClr val="FFFF00"/>
                </a:highlight>
                <a:latin typeface="Cambria Math" panose="02040503050406030204" pitchFamily="18" charset="0"/>
              </a:rPr>
              <a:t>⁡</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𝐻</a:t>
            </a:r>
            <a:r>
              <a:rPr lang="zh-TW" altLang="en-US" sz="1100" b="0" i="0" u="none" strike="noStrike" baseline="0" dirty="0">
                <a:solidFill>
                  <a:srgbClr val="000000"/>
                </a:solidFill>
                <a:highlight>
                  <a:srgbClr val="FFFF00"/>
                </a:highlight>
                <a:latin typeface="Cambria Math" panose="02040503050406030204" pitchFamily="18" charset="0"/>
              </a:rPr>
              <a:t>𝑡</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𝑛</a:t>
            </a:r>
            <a:r>
              <a:rPr lang="en-US" altLang="zh-TW" sz="1100" b="0" i="0" u="none" strike="noStrike" baseline="0" dirty="0">
                <a:solidFill>
                  <a:srgbClr val="000000"/>
                </a:solidFill>
                <a:highlight>
                  <a:srgbClr val="FFFF00"/>
                </a:highlight>
                <a:latin typeface="Cambria Math" panose="02040503050406030204" pitchFamily="18" charset="0"/>
              </a:rPr>
              <a:t>,</a:t>
            </a:r>
            <a:r>
              <a:rPr lang="zh-TW" altLang="en-US" sz="1100" b="0" i="0" u="none" strike="noStrike" baseline="0" dirty="0">
                <a:solidFill>
                  <a:srgbClr val="000000"/>
                </a:solidFill>
                <a:highlight>
                  <a:srgbClr val="FFFF00"/>
                </a:highlight>
                <a:latin typeface="Cambria Math" panose="02040503050406030204" pitchFamily="18" charset="0"/>
              </a:rPr>
              <a:t>𝑖</a:t>
            </a:r>
            <a:r>
              <a:rPr lang="en-US" altLang="zh-TW" dirty="0">
                <a:solidFill>
                  <a:srgbClr val="000000"/>
                </a:solidFill>
                <a:highlight>
                  <a:srgbClr val="FFFF00"/>
                </a:highlight>
                <a:latin typeface="Cambria Math" panose="02040503050406030204" pitchFamily="18" charset="0"/>
              </a:rPr>
              <a:t>|</a:t>
            </a:r>
            <a:r>
              <a:rPr lang="zh-TW" altLang="en-US" dirty="0">
                <a:solidFill>
                  <a:srgbClr val="000000"/>
                </a:solidFill>
                <a:highlight>
                  <a:srgbClr val="FFFF00"/>
                </a:highlight>
                <a:latin typeface="Cambria Math" panose="02040503050406030204" pitchFamily="18" charset="0"/>
              </a:rPr>
              <a:t>𝑃</a:t>
            </a:r>
            <a:r>
              <a:rPr lang="zh-TW" altLang="en-US" sz="1100" b="0" i="0" u="none" strike="noStrike" baseline="0" dirty="0">
                <a:solidFill>
                  <a:srgbClr val="000000"/>
                </a:solidFill>
                <a:highlight>
                  <a:srgbClr val="FFFF00"/>
                </a:highlight>
                <a:latin typeface="Cambria Math" panose="02040503050406030204" pitchFamily="18" charset="0"/>
              </a:rPr>
              <a:t>𝑡𝑊𝐴</a:t>
            </a:r>
            <a:r>
              <a:rPr lang="en-US" altLang="zh-TW" dirty="0">
                <a:solidFill>
                  <a:srgbClr val="000000"/>
                </a:solidFill>
                <a:highlight>
                  <a:srgbClr val="FFFF00"/>
                </a:highlight>
                <a:latin typeface="Cambria Math" panose="02040503050406030204" pitchFamily="18" charset="0"/>
              </a:rPr>
              <a:t>)</a:t>
            </a:r>
          </a:p>
          <a:p>
            <a:endParaRPr lang="en-US" altLang="zh-TW" dirty="0">
              <a:solidFill>
                <a:srgbClr val="000000"/>
              </a:solidFill>
              <a:highlight>
                <a:srgbClr val="FFFF00"/>
              </a:highlight>
              <a:latin typeface="Cambria Math" panose="02040503050406030204" pitchFamily="18" charset="0"/>
            </a:endParaRPr>
          </a:p>
          <a:p>
            <a:r>
              <a:rPr lang="en-US" altLang="zh-TW" dirty="0">
                <a:solidFill>
                  <a:srgbClr val="000000"/>
                </a:solidFill>
                <a:latin typeface="Cambria Math" panose="02040503050406030204" pitchFamily="18" charset="0"/>
              </a:rPr>
              <a:t> =</a:t>
            </a:r>
            <a:r>
              <a:rPr lang="zh-TW" altLang="en-US" dirty="0">
                <a:solidFill>
                  <a:srgbClr val="000000"/>
                </a:solidFill>
                <a:latin typeface="Cambria Math" panose="02040503050406030204" pitchFamily="18" charset="0"/>
              </a:rPr>
              <a:t>   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chemeClr val="accent2"/>
                </a:solidFill>
                <a:latin typeface="Cambria Math" panose="02040503050406030204" pitchFamily="18" charset="0"/>
              </a:rPr>
              <a:t>𝑃</a:t>
            </a:r>
            <a:r>
              <a:rPr lang="zh-TW" altLang="en-US" sz="1100" b="0" i="0" u="none" strike="noStrike" baseline="0" dirty="0">
                <a:solidFill>
                  <a:schemeClr val="accent2"/>
                </a:solidFill>
                <a:latin typeface="Cambria Math" panose="02040503050406030204" pitchFamily="18" charset="0"/>
              </a:rPr>
              <a:t>𝑡</a:t>
            </a:r>
            <a:r>
              <a:rPr lang="zh-TW" altLang="en-US" sz="1400" b="0" i="0" u="none" strike="noStrike" baseline="30000" dirty="0">
                <a:solidFill>
                  <a:schemeClr val="accent2"/>
                </a:solidFill>
                <a:latin typeface="Cambria Math" panose="02040503050406030204" pitchFamily="18" charset="0"/>
              </a:rPr>
              <a:t>𝑏𝑜𝑡</a:t>
            </a:r>
            <a:r>
              <a:rPr lang="en-US" altLang="zh-TW" sz="1400" b="0" i="0" u="none" strike="noStrike" baseline="30000" dirty="0">
                <a:solidFill>
                  <a:schemeClr val="accent2"/>
                </a:solidFill>
                <a:latin typeface="Cambria Math" panose="02040503050406030204" pitchFamily="18" charset="0"/>
              </a:rPr>
              <a:t>ℎ</a:t>
            </a:r>
            <a:r>
              <a:rPr lang="en-US" altLang="zh-TW" dirty="0">
                <a:solidFill>
                  <a:srgbClr val="000000"/>
                </a:solidFill>
                <a:latin typeface="Cambria Math" panose="02040503050406030204" pitchFamily="18" charset="0"/>
              </a:rPr>
              <a:t>,</a:t>
            </a:r>
            <a:r>
              <a:rPr lang="zh-TW" altLang="en-US" dirty="0">
                <a:solidFill>
                  <a:srgbClr val="000000"/>
                </a:solidFill>
                <a:highlight>
                  <a:srgbClr val="00FF00"/>
                </a:highlight>
                <a:latin typeface="Cambria Math" panose="02040503050406030204" pitchFamily="18" charset="0"/>
              </a:rPr>
              <a:t>𝑝</a:t>
            </a:r>
            <a:r>
              <a:rPr lang="zh-TW" altLang="en-US" sz="1100" b="0" i="0" u="none" strike="noStrike" baseline="0" dirty="0">
                <a:solidFill>
                  <a:srgbClr val="000000"/>
                </a:solidFill>
                <a:highlight>
                  <a:srgbClr val="00FF00"/>
                </a:highlight>
                <a:latin typeface="Cambria Math" panose="02040503050406030204" pitchFamily="18" charset="0"/>
              </a:rPr>
              <a:t>𝑢</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chemeClr val="accent2"/>
                </a:solidFill>
                <a:latin typeface="Cambria Math" panose="02040503050406030204" pitchFamily="18" charset="0"/>
              </a:rPr>
              <a:t>𝑃</a:t>
            </a:r>
            <a:r>
              <a:rPr lang="zh-TW" altLang="en-US" sz="1100" b="0" i="0" u="none" strike="noStrike" baseline="0" dirty="0">
                <a:solidFill>
                  <a:schemeClr val="accent2"/>
                </a:solidFill>
                <a:latin typeface="Cambria Math" panose="02040503050406030204" pitchFamily="18" charset="0"/>
              </a:rPr>
              <a:t>𝑡</a:t>
            </a:r>
            <a:r>
              <a:rPr lang="zh-TW" altLang="en-US" sz="1400" b="0" i="0" u="none" strike="noStrike" baseline="30000" dirty="0">
                <a:solidFill>
                  <a:schemeClr val="accent2"/>
                </a:solidFill>
                <a:latin typeface="Cambria Math" panose="02040503050406030204" pitchFamily="18" charset="0"/>
              </a:rPr>
              <a:t>𝑏𝑜𝑡</a:t>
            </a:r>
            <a:r>
              <a:rPr lang="en-US" altLang="zh-TW" sz="1400" b="0" i="0" u="none" strike="noStrike" baseline="30000" dirty="0">
                <a:solidFill>
                  <a:schemeClr val="accent2"/>
                </a:solidFill>
                <a:latin typeface="Cambria Math" panose="02040503050406030204" pitchFamily="18" charset="0"/>
              </a:rPr>
              <a:t>ℎ</a:t>
            </a:r>
            <a:r>
              <a:rPr lang="en-US" altLang="zh-TW" dirty="0">
                <a:solidFill>
                  <a:srgbClr val="000000"/>
                </a:solidFill>
                <a:latin typeface="Cambria Math" panose="02040503050406030204" pitchFamily="18" charset="0"/>
              </a:rPr>
              <a:t>,</a:t>
            </a:r>
            <a:r>
              <a:rPr lang="zh-TW" altLang="en-US" dirty="0">
                <a:solidFill>
                  <a:srgbClr val="000000"/>
                </a:solidFill>
                <a:highlight>
                  <a:srgbClr val="FF0000"/>
                </a:highlight>
                <a:latin typeface="Cambria Math" panose="02040503050406030204" pitchFamily="18" charset="0"/>
              </a:rPr>
              <a:t>𝑝</a:t>
            </a:r>
            <a:r>
              <a:rPr lang="zh-TW" altLang="en-US" sz="1100" b="0" i="0" u="none" strike="noStrike" baseline="0" dirty="0">
                <a:solidFill>
                  <a:srgbClr val="000000"/>
                </a:solidFill>
                <a:highlight>
                  <a:srgbClr val="FF0000"/>
                </a:highlight>
                <a:latin typeface="Cambria Math" panose="02040503050406030204" pitchFamily="18" charset="0"/>
              </a:rPr>
              <a:t>𝑚</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chemeClr val="accent2"/>
                </a:solidFill>
                <a:latin typeface="Cambria Math" panose="02040503050406030204" pitchFamily="18" charset="0"/>
              </a:rPr>
              <a:t>𝑃</a:t>
            </a:r>
            <a:r>
              <a:rPr lang="zh-TW" altLang="en-US" sz="1100" b="0" i="0" u="none" strike="noStrike" baseline="0" dirty="0">
                <a:solidFill>
                  <a:schemeClr val="accent2"/>
                </a:solidFill>
                <a:latin typeface="Cambria Math" panose="02040503050406030204" pitchFamily="18" charset="0"/>
              </a:rPr>
              <a:t>𝑡</a:t>
            </a:r>
            <a:r>
              <a:rPr lang="zh-TW" altLang="en-US" sz="1400" b="0" i="0" u="none" strike="noStrike" baseline="30000" dirty="0">
                <a:solidFill>
                  <a:schemeClr val="accent2"/>
                </a:solidFill>
                <a:latin typeface="Cambria Math" panose="02040503050406030204" pitchFamily="18" charset="0"/>
              </a:rPr>
              <a:t>𝑏𝑜𝑡</a:t>
            </a:r>
            <a:r>
              <a:rPr lang="en-US" altLang="zh-TW" sz="1400" b="0" i="0" u="none" strike="noStrike" baseline="30000" dirty="0">
                <a:solidFill>
                  <a:schemeClr val="accent2"/>
                </a:solidFill>
                <a:latin typeface="Cambria Math" panose="02040503050406030204" pitchFamily="18" charset="0"/>
              </a:rPr>
              <a:t>ℎ</a:t>
            </a:r>
            <a:r>
              <a:rPr lang="en-US" altLang="zh-TW" dirty="0">
                <a:solidFill>
                  <a:srgbClr val="000000"/>
                </a:solidFill>
                <a:latin typeface="Cambria Math" panose="02040503050406030204" pitchFamily="18" charset="0"/>
              </a:rPr>
              <a:t>,</a:t>
            </a:r>
            <a:r>
              <a:rPr lang="zh-TW" altLang="en-US" dirty="0">
                <a:solidFill>
                  <a:srgbClr val="000000"/>
                </a:solidFill>
                <a:highlight>
                  <a:srgbClr val="00FFFF"/>
                </a:highlight>
                <a:latin typeface="Cambria Math" panose="02040503050406030204" pitchFamily="18" charset="0"/>
              </a:rPr>
              <a:t>𝑝</a:t>
            </a:r>
            <a:r>
              <a:rPr lang="zh-TW" altLang="en-US" sz="1100" b="0" i="0" u="none" strike="noStrike" baseline="0" dirty="0">
                <a:solidFill>
                  <a:srgbClr val="000000"/>
                </a:solidFill>
                <a:highlight>
                  <a:srgbClr val="00FFFF"/>
                </a:highlight>
                <a:latin typeface="Cambria Math" panose="02040503050406030204" pitchFamily="18" charset="0"/>
              </a:rPr>
              <a:t>𝑑</a:t>
            </a:r>
            <a:r>
              <a:rPr lang="en-US" altLang="zh-TW" dirty="0">
                <a:solidFill>
                  <a:srgbClr val="000000"/>
                </a:solidFill>
                <a:latin typeface="Cambria Math" panose="02040503050406030204" pitchFamily="18" charset="0"/>
              </a:rPr>
              <a:t>)</a:t>
            </a:r>
          </a:p>
          <a:p>
            <a:endParaRPr lang="en-US" altLang="zh-TW" sz="500" dirty="0">
              <a:solidFill>
                <a:srgbClr val="000000"/>
              </a:solidFill>
              <a:latin typeface="Cambria Math" panose="02040503050406030204" pitchFamily="18" charset="0"/>
            </a:endParaRPr>
          </a:p>
          <a:p>
            <a:r>
              <a:rPr lang="en-US" altLang="zh-TW" dirty="0">
                <a:solidFill>
                  <a:srgbClr val="000000"/>
                </a:solidFill>
                <a:latin typeface="Cambria Math" panose="02040503050406030204" pitchFamily="18" charset="0"/>
              </a:rPr>
              <a:t> </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0070C0"/>
                </a:solidFill>
                <a:latin typeface="Cambria Math" panose="02040503050406030204" pitchFamily="18" charset="0"/>
              </a:rPr>
              <a:t>𝑃</a:t>
            </a:r>
            <a:r>
              <a:rPr lang="zh-TW" altLang="en-US" sz="1100" b="0" i="0" u="none" strike="noStrike" baseline="0" dirty="0">
                <a:solidFill>
                  <a:srgbClr val="0070C0"/>
                </a:solidFill>
                <a:latin typeface="Cambria Math" panose="02040503050406030204" pitchFamily="18" charset="0"/>
              </a:rPr>
              <a:t>𝑡</a:t>
            </a:r>
            <a:r>
              <a:rPr lang="zh-TW" altLang="en-US" sz="1400" b="0" i="0" u="none" strike="noStrike" baseline="30000" dirty="0">
                <a:solidFill>
                  <a:srgbClr val="0070C0"/>
                </a:solidFill>
                <a:latin typeface="Cambria Math" panose="02040503050406030204" pitchFamily="18" charset="0"/>
              </a:rPr>
              <a:t>𝑀𝐴</a:t>
            </a:r>
            <a:r>
              <a:rPr lang="en-US" altLang="zh-TW" dirty="0">
                <a:solidFill>
                  <a:srgbClr val="000000"/>
                </a:solidFill>
                <a:latin typeface="Cambria Math" panose="02040503050406030204" pitchFamily="18" charset="0"/>
              </a:rPr>
              <a:t>,</a:t>
            </a:r>
            <a:r>
              <a:rPr lang="zh-TW" altLang="en-US" dirty="0">
                <a:solidFill>
                  <a:srgbClr val="000000"/>
                </a:solidFill>
                <a:highlight>
                  <a:srgbClr val="00FF00"/>
                </a:highlight>
                <a:latin typeface="Cambria Math" panose="02040503050406030204" pitchFamily="18" charset="0"/>
              </a:rPr>
              <a:t>𝑝</a:t>
            </a:r>
            <a:r>
              <a:rPr lang="zh-TW" altLang="en-US" sz="1100" b="0" i="0" u="none" strike="noStrike" baseline="0" dirty="0">
                <a:solidFill>
                  <a:srgbClr val="000000"/>
                </a:solidFill>
                <a:highlight>
                  <a:srgbClr val="00FF00"/>
                </a:highlight>
                <a:latin typeface="Cambria Math" panose="02040503050406030204" pitchFamily="18" charset="0"/>
              </a:rPr>
              <a:t>𝑢</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70C0"/>
                </a:solidFill>
                <a:latin typeface="Cambria Math" panose="02040503050406030204" pitchFamily="18" charset="0"/>
              </a:rPr>
              <a:t>𝑃</a:t>
            </a:r>
            <a:r>
              <a:rPr lang="zh-TW" altLang="en-US" sz="1100" b="0" i="0" u="none" strike="noStrike" baseline="0" dirty="0">
                <a:solidFill>
                  <a:srgbClr val="0070C0"/>
                </a:solidFill>
                <a:latin typeface="Cambria Math" panose="02040503050406030204" pitchFamily="18" charset="0"/>
              </a:rPr>
              <a:t>𝑡</a:t>
            </a:r>
            <a:r>
              <a:rPr lang="zh-TW" altLang="en-US" sz="1400" b="0" i="0" u="none" strike="noStrike" baseline="30000" dirty="0">
                <a:solidFill>
                  <a:srgbClr val="0070C0"/>
                </a:solidFill>
                <a:latin typeface="Cambria Math" panose="02040503050406030204" pitchFamily="18" charset="0"/>
              </a:rPr>
              <a:t>𝑀𝐴</a:t>
            </a:r>
            <a:r>
              <a:rPr lang="en-US" altLang="zh-TW" dirty="0">
                <a:solidFill>
                  <a:srgbClr val="000000"/>
                </a:solidFill>
                <a:latin typeface="Cambria Math" panose="02040503050406030204" pitchFamily="18" charset="0"/>
              </a:rPr>
              <a:t>,</a:t>
            </a:r>
            <a:r>
              <a:rPr lang="zh-TW" altLang="en-US" dirty="0">
                <a:solidFill>
                  <a:srgbClr val="000000"/>
                </a:solidFill>
                <a:highlight>
                  <a:srgbClr val="FF0000"/>
                </a:highlight>
                <a:latin typeface="Cambria Math" panose="02040503050406030204" pitchFamily="18" charset="0"/>
              </a:rPr>
              <a:t>𝑝</a:t>
            </a:r>
            <a:r>
              <a:rPr lang="zh-TW" altLang="en-US" sz="1100" b="0" i="0" u="none" strike="noStrike" baseline="0" dirty="0">
                <a:solidFill>
                  <a:srgbClr val="000000"/>
                </a:solidFill>
                <a:highlight>
                  <a:srgbClr val="FF0000"/>
                </a:highlight>
                <a:latin typeface="Cambria Math" panose="02040503050406030204" pitchFamily="18" charset="0"/>
              </a:rPr>
              <a:t>𝑚</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0070C0"/>
                </a:solidFill>
                <a:latin typeface="Cambria Math" panose="02040503050406030204" pitchFamily="18" charset="0"/>
              </a:rPr>
              <a:t>𝑃</a:t>
            </a:r>
            <a:r>
              <a:rPr lang="zh-TW" altLang="en-US" sz="1100" b="0" i="0" u="none" strike="noStrike" baseline="0" dirty="0">
                <a:solidFill>
                  <a:srgbClr val="0070C0"/>
                </a:solidFill>
                <a:latin typeface="Cambria Math" panose="02040503050406030204" pitchFamily="18" charset="0"/>
              </a:rPr>
              <a:t>𝑡</a:t>
            </a:r>
            <a:r>
              <a:rPr lang="zh-TW" altLang="en-US" sz="1400" b="0" i="0" u="none" strike="noStrike" baseline="30000" dirty="0">
                <a:solidFill>
                  <a:srgbClr val="0070C0"/>
                </a:solidFill>
                <a:latin typeface="Cambria Math" panose="02040503050406030204" pitchFamily="18" charset="0"/>
              </a:rPr>
              <a:t>𝑀𝐴</a:t>
            </a:r>
            <a:r>
              <a:rPr lang="en-US" altLang="zh-TW" dirty="0">
                <a:solidFill>
                  <a:srgbClr val="000000"/>
                </a:solidFill>
                <a:latin typeface="Cambria Math" panose="02040503050406030204" pitchFamily="18" charset="0"/>
              </a:rPr>
              <a:t>,</a:t>
            </a:r>
            <a:r>
              <a:rPr lang="zh-TW" altLang="en-US" dirty="0">
                <a:solidFill>
                  <a:srgbClr val="000000"/>
                </a:solidFill>
                <a:highlight>
                  <a:srgbClr val="00FFFF"/>
                </a:highlight>
                <a:latin typeface="Cambria Math" panose="02040503050406030204" pitchFamily="18" charset="0"/>
              </a:rPr>
              <a:t>𝑝</a:t>
            </a:r>
            <a:r>
              <a:rPr lang="zh-TW" altLang="en-US" sz="1100" b="0" i="0" u="none" strike="noStrike" baseline="0" dirty="0">
                <a:solidFill>
                  <a:srgbClr val="000000"/>
                </a:solidFill>
                <a:highlight>
                  <a:srgbClr val="00FFFF"/>
                </a:highlight>
                <a:latin typeface="Cambria Math" panose="02040503050406030204" pitchFamily="18" charset="0"/>
              </a:rPr>
              <a:t>𝑑</a:t>
            </a:r>
            <a:r>
              <a:rPr lang="en-US" altLang="zh-TW" dirty="0">
                <a:solidFill>
                  <a:srgbClr val="000000"/>
                </a:solidFill>
                <a:latin typeface="Cambria Math" panose="02040503050406030204" pitchFamily="18" charset="0"/>
              </a:rPr>
              <a:t>)</a:t>
            </a:r>
          </a:p>
          <a:p>
            <a:endParaRPr lang="en-US" altLang="zh-TW" sz="500" dirty="0">
              <a:solidFill>
                <a:srgbClr val="000000"/>
              </a:solidFill>
              <a:latin typeface="Cambria Math" panose="02040503050406030204" pitchFamily="18" charset="0"/>
            </a:endParaRPr>
          </a:p>
          <a:p>
            <a:r>
              <a:rPr lang="en-US" altLang="zh-TW" dirty="0">
                <a:solidFill>
                  <a:srgbClr val="000000"/>
                </a:solidFill>
                <a:latin typeface="Cambria Math" panose="02040503050406030204" pitchFamily="18" charset="0"/>
              </a:rPr>
              <a:t> </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FF33CC"/>
                </a:solidFill>
                <a:latin typeface="Cambria Math" panose="02040503050406030204" pitchFamily="18" charset="0"/>
              </a:rPr>
              <a:t>𝑃</a:t>
            </a:r>
            <a:r>
              <a:rPr lang="zh-TW" altLang="en-US" sz="1100" b="0" i="0" u="none" strike="noStrike" baseline="0" dirty="0">
                <a:solidFill>
                  <a:srgbClr val="FF33CC"/>
                </a:solidFill>
                <a:latin typeface="Cambria Math" panose="02040503050406030204" pitchFamily="18" charset="0"/>
              </a:rPr>
              <a:t>𝑡</a:t>
            </a:r>
            <a:r>
              <a:rPr lang="zh-TW" altLang="en-US" sz="1400" b="0" i="0" u="none" strike="noStrike" baseline="30000" dirty="0">
                <a:solidFill>
                  <a:srgbClr val="FF33CC"/>
                </a:solidFill>
                <a:latin typeface="Cambria Math" panose="02040503050406030204" pitchFamily="18" charset="0"/>
              </a:rPr>
              <a:t>𝑊𝐴</a:t>
            </a:r>
            <a:r>
              <a:rPr lang="en-US" altLang="zh-TW" dirty="0">
                <a:solidFill>
                  <a:srgbClr val="000000"/>
                </a:solidFill>
                <a:latin typeface="Cambria Math" panose="02040503050406030204" pitchFamily="18" charset="0"/>
              </a:rPr>
              <a:t>,</a:t>
            </a:r>
            <a:r>
              <a:rPr lang="zh-TW" altLang="en-US" dirty="0">
                <a:solidFill>
                  <a:srgbClr val="000000"/>
                </a:solidFill>
                <a:highlight>
                  <a:srgbClr val="00FF00"/>
                </a:highlight>
                <a:latin typeface="Cambria Math" panose="02040503050406030204" pitchFamily="18" charset="0"/>
              </a:rPr>
              <a:t>𝑝</a:t>
            </a:r>
            <a:r>
              <a:rPr lang="zh-TW" altLang="en-US" sz="1100" b="0" i="0" u="none" strike="noStrike" baseline="0" dirty="0">
                <a:solidFill>
                  <a:srgbClr val="000000"/>
                </a:solidFill>
                <a:highlight>
                  <a:srgbClr val="00FF00"/>
                </a:highlight>
                <a:latin typeface="Cambria Math" panose="02040503050406030204" pitchFamily="18" charset="0"/>
              </a:rPr>
              <a:t>𝑢</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FF33CC"/>
                </a:solidFill>
                <a:latin typeface="Cambria Math" panose="02040503050406030204" pitchFamily="18" charset="0"/>
              </a:rPr>
              <a:t>𝑃</a:t>
            </a:r>
            <a:r>
              <a:rPr lang="zh-TW" altLang="en-US" sz="1100" b="0" i="0" u="none" strike="noStrike" baseline="0" dirty="0">
                <a:solidFill>
                  <a:srgbClr val="FF33CC"/>
                </a:solidFill>
                <a:latin typeface="Cambria Math" panose="02040503050406030204" pitchFamily="18" charset="0"/>
              </a:rPr>
              <a:t>𝑡</a:t>
            </a:r>
            <a:r>
              <a:rPr lang="zh-TW" altLang="en-US" sz="1400" b="0" i="0" u="none" strike="noStrike" baseline="30000" dirty="0">
                <a:solidFill>
                  <a:srgbClr val="FF33CC"/>
                </a:solidFill>
                <a:latin typeface="Cambria Math" panose="02040503050406030204" pitchFamily="18" charset="0"/>
              </a:rPr>
              <a:t>𝑊𝐴</a:t>
            </a:r>
            <a:r>
              <a:rPr lang="en-US" altLang="zh-TW" dirty="0">
                <a:solidFill>
                  <a:srgbClr val="000000"/>
                </a:solidFill>
                <a:latin typeface="Cambria Math" panose="02040503050406030204" pitchFamily="18" charset="0"/>
              </a:rPr>
              <a:t>,</a:t>
            </a:r>
            <a:r>
              <a:rPr lang="zh-TW" altLang="en-US" dirty="0">
                <a:solidFill>
                  <a:srgbClr val="000000"/>
                </a:solidFill>
                <a:highlight>
                  <a:srgbClr val="FF0000"/>
                </a:highlight>
                <a:latin typeface="Cambria Math" panose="02040503050406030204" pitchFamily="18" charset="0"/>
              </a:rPr>
              <a:t>𝑝</a:t>
            </a:r>
            <a:r>
              <a:rPr lang="zh-TW" altLang="en-US" sz="1100" b="0" i="0" u="none" strike="noStrike" baseline="0" dirty="0">
                <a:solidFill>
                  <a:srgbClr val="000000"/>
                </a:solidFill>
                <a:highlight>
                  <a:srgbClr val="FF0000"/>
                </a:highlight>
                <a:latin typeface="Cambria Math" panose="02040503050406030204" pitchFamily="18" charset="0"/>
              </a:rPr>
              <a:t>𝑚</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𝑉𝑎𝑙𝑢𝑒</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𝐿</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𝑜</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𝑝</a:t>
            </a:r>
            <a:r>
              <a:rPr lang="zh-TW" altLang="en-US"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𝐻</a:t>
            </a:r>
            <a:r>
              <a:rPr lang="zh-TW" altLang="en-US" sz="1100" b="0" i="0" u="none" strike="noStrike" baseline="0" dirty="0">
                <a:solidFill>
                  <a:srgbClr val="000000"/>
                </a:solidFill>
                <a:latin typeface="Cambria Math" panose="02040503050406030204" pitchFamily="18" charset="0"/>
              </a:rPr>
              <a:t>𝑡</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𝑛</a:t>
            </a:r>
            <a:r>
              <a:rPr lang="en-US" altLang="zh-TW" sz="1100" b="0" i="0" u="none" strike="noStrike" baseline="0" dirty="0">
                <a:solidFill>
                  <a:srgbClr val="000000"/>
                </a:solidFill>
                <a:latin typeface="Cambria Math" panose="02040503050406030204" pitchFamily="18" charset="0"/>
              </a:rPr>
              <a:t>,</a:t>
            </a:r>
            <a:r>
              <a:rPr lang="zh-TW" altLang="en-US" sz="1100" b="0" i="0" u="none" strike="noStrike" baseline="0" dirty="0">
                <a:solidFill>
                  <a:srgbClr val="000000"/>
                </a:solidFill>
                <a:latin typeface="Cambria Math" panose="02040503050406030204" pitchFamily="18" charset="0"/>
              </a:rPr>
              <a:t>𝑖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n-US" dirty="0">
                <a:solidFill>
                  <a:srgbClr val="FF33CC"/>
                </a:solidFill>
                <a:latin typeface="Cambria Math" panose="02040503050406030204" pitchFamily="18" charset="0"/>
              </a:rPr>
              <a:t>𝑃</a:t>
            </a:r>
            <a:r>
              <a:rPr lang="zh-TW" altLang="en-US" sz="1100" b="0" i="0" u="none" strike="noStrike" baseline="0" dirty="0">
                <a:solidFill>
                  <a:srgbClr val="FF33CC"/>
                </a:solidFill>
                <a:latin typeface="Cambria Math" panose="02040503050406030204" pitchFamily="18" charset="0"/>
              </a:rPr>
              <a:t>𝑡</a:t>
            </a:r>
            <a:r>
              <a:rPr lang="zh-TW" altLang="en-US" sz="1400" b="0" i="0" u="none" strike="noStrike" baseline="30000" dirty="0">
                <a:solidFill>
                  <a:srgbClr val="FF33CC"/>
                </a:solidFill>
                <a:latin typeface="Cambria Math" panose="02040503050406030204" pitchFamily="18" charset="0"/>
              </a:rPr>
              <a:t>𝑊𝐴</a:t>
            </a:r>
            <a:r>
              <a:rPr lang="en-US" altLang="zh-TW" dirty="0">
                <a:solidFill>
                  <a:srgbClr val="000000"/>
                </a:solidFill>
                <a:latin typeface="Cambria Math" panose="02040503050406030204" pitchFamily="18" charset="0"/>
              </a:rPr>
              <a:t>,</a:t>
            </a:r>
            <a:r>
              <a:rPr lang="zh-TW" altLang="en-US" dirty="0">
                <a:solidFill>
                  <a:srgbClr val="000000"/>
                </a:solidFill>
                <a:highlight>
                  <a:srgbClr val="00FFFF"/>
                </a:highlight>
                <a:latin typeface="Cambria Math" panose="02040503050406030204" pitchFamily="18" charset="0"/>
              </a:rPr>
              <a:t>𝑝</a:t>
            </a:r>
            <a:r>
              <a:rPr lang="zh-TW" altLang="en-US" sz="1100" b="0" i="0" u="none" strike="noStrike" baseline="0" dirty="0">
                <a:solidFill>
                  <a:srgbClr val="000000"/>
                </a:solidFill>
                <a:highlight>
                  <a:srgbClr val="00FFFF"/>
                </a:highlight>
                <a:latin typeface="Cambria Math" panose="02040503050406030204" pitchFamily="18" charset="0"/>
              </a:rPr>
              <a:t>𝑑</a:t>
            </a:r>
            <a:r>
              <a:rPr lang="en-US" altLang="zh-TW" dirty="0">
                <a:solidFill>
                  <a:srgbClr val="000000"/>
                </a:solidFill>
                <a:latin typeface="Cambria Math" panose="02040503050406030204" pitchFamily="18" charset="0"/>
              </a:rPr>
              <a:t>) </a:t>
            </a:r>
            <a:endParaRPr lang="zh-TW" altLang="en-US" dirty="0"/>
          </a:p>
        </p:txBody>
      </p:sp>
      <p:sp>
        <p:nvSpPr>
          <p:cNvPr id="75" name="矩形 74">
            <a:extLst>
              <a:ext uri="{FF2B5EF4-FFF2-40B4-BE49-F238E27FC236}">
                <a16:creationId xmlns:a16="http://schemas.microsoft.com/office/drawing/2014/main" id="{B066F1C9-6795-4F22-9869-1D81AC2B0955}"/>
              </a:ext>
            </a:extLst>
          </p:cNvPr>
          <p:cNvSpPr/>
          <p:nvPr/>
        </p:nvSpPr>
        <p:spPr>
          <a:xfrm>
            <a:off x="555983" y="848517"/>
            <a:ext cx="2042547" cy="369332"/>
          </a:xfrm>
          <a:prstGeom prst="rect">
            <a:avLst/>
          </a:prstGeom>
        </p:spPr>
        <p:txBody>
          <a:bodyPr wrap="none">
            <a:spAutoFit/>
          </a:bodyPr>
          <a:lstStyle/>
          <a:p>
            <a:r>
              <a:rPr lang="en-US" altLang="zh-TW" dirty="0"/>
              <a:t>1.</a:t>
            </a:r>
            <a:r>
              <a:rPr lang="zh-TW" altLang="en-US" dirty="0"/>
              <a:t> 雙方存活情況下</a:t>
            </a:r>
            <a:endParaRPr lang="en-US" altLang="zh-TW" dirty="0"/>
          </a:p>
        </p:txBody>
      </p:sp>
    </p:spTree>
    <p:extLst>
      <p:ext uri="{BB962C8B-B14F-4D97-AF65-F5344CB8AC3E}">
        <p14:creationId xmlns:p14="http://schemas.microsoft.com/office/powerpoint/2010/main" val="303200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5" name="文字方塊 4">
            <a:extLst>
              <a:ext uri="{FF2B5EF4-FFF2-40B4-BE49-F238E27FC236}">
                <a16:creationId xmlns:a16="http://schemas.microsoft.com/office/drawing/2014/main" id="{5ABB2D9A-5350-48DB-AEDC-2F7C5913058E}"/>
              </a:ext>
            </a:extLst>
          </p:cNvPr>
          <p:cNvSpPr txBox="1"/>
          <p:nvPr/>
        </p:nvSpPr>
        <p:spPr>
          <a:xfrm>
            <a:off x="557214" y="1070503"/>
            <a:ext cx="5538786" cy="369332"/>
          </a:xfrm>
          <a:prstGeom prst="rect">
            <a:avLst/>
          </a:prstGeom>
          <a:noFill/>
        </p:spPr>
        <p:txBody>
          <a:bodyPr wrap="square" rtlCol="0">
            <a:spAutoFit/>
          </a:bodyPr>
          <a:lstStyle/>
          <a:p>
            <a:r>
              <a:rPr lang="zh-TW" altLang="en-US" dirty="0"/>
              <a:t>存活損失</a:t>
            </a:r>
            <a:r>
              <a:rPr lang="en-US" altLang="zh-TW" dirty="0"/>
              <a:t>(</a:t>
            </a:r>
            <a:r>
              <a:rPr lang="zh-TW" altLang="en-US" dirty="0"/>
              <a:t>加入夫妻共保，考慮利率、房價漲跌</a:t>
            </a:r>
            <a:r>
              <a:rPr lang="en-US" altLang="zh-TW" dirty="0"/>
              <a:t>)</a:t>
            </a:r>
          </a:p>
        </p:txBody>
      </p:sp>
      <p:sp>
        <p:nvSpPr>
          <p:cNvPr id="6" name="文字方塊 5">
            <a:extLst>
              <a:ext uri="{FF2B5EF4-FFF2-40B4-BE49-F238E27FC236}">
                <a16:creationId xmlns:a16="http://schemas.microsoft.com/office/drawing/2014/main" id="{7F3458C8-45BC-47E1-AC2C-6DF80DD3EC34}"/>
              </a:ext>
            </a:extLst>
          </p:cNvPr>
          <p:cNvSpPr txBox="1"/>
          <p:nvPr/>
        </p:nvSpPr>
        <p:spPr>
          <a:xfrm>
            <a:off x="1430859" y="1987639"/>
            <a:ext cx="1338828" cy="369332"/>
          </a:xfrm>
          <a:prstGeom prst="rect">
            <a:avLst/>
          </a:prstGeom>
          <a:noFill/>
        </p:spPr>
        <p:txBody>
          <a:bodyPr wrap="none" rtlCol="0">
            <a:spAutoFit/>
          </a:bodyPr>
          <a:lstStyle/>
          <a:p>
            <a:r>
              <a:rPr lang="zh-TW" altLang="en-US" dirty="0"/>
              <a:t>存活損失：</a:t>
            </a:r>
          </a:p>
        </p:txBody>
      </p:sp>
      <p:sp>
        <p:nvSpPr>
          <p:cNvPr id="7" name="文字方塊 6">
            <a:extLst>
              <a:ext uri="{FF2B5EF4-FFF2-40B4-BE49-F238E27FC236}">
                <a16:creationId xmlns:a16="http://schemas.microsoft.com/office/drawing/2014/main" id="{1321286B-8DBC-4375-A590-AA519FE452D5}"/>
              </a:ext>
            </a:extLst>
          </p:cNvPr>
          <p:cNvSpPr txBox="1"/>
          <p:nvPr/>
        </p:nvSpPr>
        <p:spPr>
          <a:xfrm>
            <a:off x="2585530" y="2049194"/>
            <a:ext cx="4005770" cy="307777"/>
          </a:xfrm>
          <a:prstGeom prst="rect">
            <a:avLst/>
          </a:prstGeom>
          <a:noFill/>
        </p:spPr>
        <p:txBody>
          <a:bodyPr wrap="square" rtlCol="0">
            <a:spAutoFit/>
          </a:bodyPr>
          <a:lstStyle/>
          <a:p>
            <a:r>
              <a:rPr lang="en-US" altLang="zh-TW" sz="1400" dirty="0">
                <a:solidFill>
                  <a:schemeClr val="accent2"/>
                </a:solidFill>
              </a:rPr>
              <a:t>(</a:t>
            </a:r>
            <a:r>
              <a:rPr lang="zh-TW" altLang="en-US" sz="1400" dirty="0">
                <a:solidFill>
                  <a:schemeClr val="accent2"/>
                </a:solidFill>
              </a:rPr>
              <a:t>考慮存活情況、利率漲跌以及</a:t>
            </a:r>
            <a:r>
              <a:rPr lang="zh-TW" altLang="en-US" sz="1400" dirty="0">
                <a:solidFill>
                  <a:srgbClr val="00B050"/>
                </a:solidFill>
              </a:rPr>
              <a:t>房價漲跌</a:t>
            </a:r>
            <a:r>
              <a:rPr lang="en-US" altLang="zh-TW" sz="1400" dirty="0">
                <a:solidFill>
                  <a:schemeClr val="accent2"/>
                </a:solidFill>
              </a:rPr>
              <a:t>)</a:t>
            </a:r>
            <a:endParaRPr lang="zh-TW" altLang="en-US" sz="1400" dirty="0">
              <a:solidFill>
                <a:schemeClr val="accent2"/>
              </a:solidFill>
            </a:endParaRPr>
          </a:p>
        </p:txBody>
      </p:sp>
      <p:sp>
        <p:nvSpPr>
          <p:cNvPr id="8" name="矩形 7">
            <a:extLst>
              <a:ext uri="{FF2B5EF4-FFF2-40B4-BE49-F238E27FC236}">
                <a16:creationId xmlns:a16="http://schemas.microsoft.com/office/drawing/2014/main" id="{2C4A3EF3-0062-4948-9D3C-07E1FA71A59E}"/>
              </a:ext>
            </a:extLst>
          </p:cNvPr>
          <p:cNvSpPr/>
          <p:nvPr/>
        </p:nvSpPr>
        <p:spPr>
          <a:xfrm>
            <a:off x="557214" y="814898"/>
            <a:ext cx="2042547" cy="369332"/>
          </a:xfrm>
          <a:prstGeom prst="rect">
            <a:avLst/>
          </a:prstGeom>
        </p:spPr>
        <p:txBody>
          <a:bodyPr wrap="none">
            <a:spAutoFit/>
          </a:bodyPr>
          <a:lstStyle/>
          <a:p>
            <a:r>
              <a:rPr lang="en-US" altLang="zh-TW" dirty="0"/>
              <a:t>1.</a:t>
            </a:r>
            <a:r>
              <a:rPr lang="zh-TW" altLang="en-US" dirty="0"/>
              <a:t> 雙方存活情況下</a:t>
            </a:r>
            <a:endParaRPr lang="en-US" altLang="zh-TW" dirty="0"/>
          </a:p>
        </p:txBody>
      </p:sp>
      <p:sp>
        <p:nvSpPr>
          <p:cNvPr id="2" name="文字方塊 1">
            <a:extLst>
              <a:ext uri="{FF2B5EF4-FFF2-40B4-BE49-F238E27FC236}">
                <a16:creationId xmlns:a16="http://schemas.microsoft.com/office/drawing/2014/main" id="{C0A7AFD9-E92B-478B-8423-0A6C5FDDBCFB}"/>
              </a:ext>
            </a:extLst>
          </p:cNvPr>
          <p:cNvSpPr txBox="1"/>
          <p:nvPr/>
        </p:nvSpPr>
        <p:spPr>
          <a:xfrm>
            <a:off x="1578486" y="2406985"/>
            <a:ext cx="5346335" cy="276999"/>
          </a:xfrm>
          <a:prstGeom prst="rect">
            <a:avLst/>
          </a:prstGeom>
          <a:noFill/>
        </p:spPr>
        <p:txBody>
          <a:bodyPr wrap="none" rtlCol="0">
            <a:spAutoFit/>
          </a:bodyPr>
          <a:lstStyle/>
          <a:p>
            <a:r>
              <a:rPr lang="en-US" altLang="zh-TW" sz="1200" dirty="0">
                <a:solidFill>
                  <a:schemeClr val="bg2">
                    <a:lumMod val="50000"/>
                  </a:schemeClr>
                </a:solidFill>
              </a:rPr>
              <a:t>(</a:t>
            </a:r>
            <a:r>
              <a:rPr lang="zh-TW" altLang="en-US" sz="1200" dirty="0">
                <a:solidFill>
                  <a:schemeClr val="bg2">
                    <a:lumMod val="50000"/>
                  </a:schemeClr>
                </a:solidFill>
              </a:rPr>
              <a:t>上一頁的九項中，每一項都要考慮房價漲跌。這裡以</a:t>
            </a:r>
            <a:r>
              <a:rPr lang="zh-TW" altLang="en-US" sz="1200" dirty="0">
                <a:solidFill>
                  <a:srgbClr val="FF0000"/>
                </a:solidFill>
              </a:rPr>
              <a:t>利率漲的三種情形</a:t>
            </a:r>
            <a:r>
              <a:rPr lang="zh-TW" altLang="en-US" sz="1200" dirty="0">
                <a:solidFill>
                  <a:schemeClr val="bg2">
                    <a:lumMod val="50000"/>
                  </a:schemeClr>
                </a:solidFill>
              </a:rPr>
              <a:t>為例</a:t>
            </a:r>
            <a:r>
              <a:rPr lang="en-US" altLang="zh-TW" sz="1200" dirty="0">
                <a:solidFill>
                  <a:schemeClr val="bg2">
                    <a:lumMod val="50000"/>
                  </a:schemeClr>
                </a:solidFill>
              </a:rPr>
              <a:t>)</a:t>
            </a:r>
            <a:endParaRPr lang="zh-TW" altLang="en-US" sz="1200" dirty="0">
              <a:solidFill>
                <a:schemeClr val="bg2">
                  <a:lumMod val="50000"/>
                </a:schemeClr>
              </a:solidFill>
            </a:endParaRPr>
          </a:p>
        </p:txBody>
      </p:sp>
      <p:sp>
        <p:nvSpPr>
          <p:cNvPr id="9" name="矩形 8">
            <a:extLst>
              <a:ext uri="{FF2B5EF4-FFF2-40B4-BE49-F238E27FC236}">
                <a16:creationId xmlns:a16="http://schemas.microsoft.com/office/drawing/2014/main" id="{54A736FD-C651-4CC2-9EAF-57841492EA62}"/>
              </a:ext>
            </a:extLst>
          </p:cNvPr>
          <p:cNvSpPr/>
          <p:nvPr/>
        </p:nvSpPr>
        <p:spPr>
          <a:xfrm>
            <a:off x="5535876" y="761390"/>
            <a:ext cx="6324692" cy="1107996"/>
          </a:xfrm>
          <a:prstGeom prst="rect">
            <a:avLst/>
          </a:prstGeom>
        </p:spPr>
        <p:txBody>
          <a:bodyPr wrap="square">
            <a:spAutoFit/>
          </a:bodyPr>
          <a:lstStyle/>
          <a:p>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a:t>
            </a:r>
            <a:r>
              <a:rPr lang="en-US" altLang="zh-TW" sz="1200" dirty="0">
                <a:latin typeface="Cambria Math" panose="02040503050406030204" pitchFamily="18" charset="0"/>
              </a:rPr>
              <a:t>|⁡</a:t>
            </a:r>
            <a:r>
              <a:rPr lang="zh-TW" altLang="en-US" sz="1200" dirty="0">
                <a:latin typeface="Cambria Math" panose="02040503050406030204" pitchFamily="18" charset="0"/>
              </a:rPr>
              <a:t>𝑃</a:t>
            </a:r>
            <a:r>
              <a:rPr lang="zh-TW" altLang="en-US" sz="900" b="0" i="0" u="none" strike="noStrike" baseline="0" dirty="0">
                <a:latin typeface="Cambria Math" panose="02040503050406030204" pitchFamily="18" charset="0"/>
              </a:rPr>
              <a:t>𝑡𝑏𝑜𝑡</a:t>
            </a:r>
            <a:r>
              <a:rPr lang="en-US" altLang="zh-TW" sz="900" b="0" i="0" u="none" strike="noStrike" baseline="0" dirty="0">
                <a:latin typeface="Cambria Math" panose="02040503050406030204" pitchFamily="18" charset="0"/>
              </a:rPr>
              <a:t>ℎ</a:t>
            </a:r>
            <a:r>
              <a:rPr lang="en-US" altLang="zh-TW" sz="1200" dirty="0">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 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a:t>
            </a:r>
            <a:r>
              <a:rPr lang="en-US" altLang="zh-TW" sz="1200" dirty="0">
                <a:latin typeface="Cambria Math" panose="02040503050406030204" pitchFamily="18" charset="0"/>
              </a:rPr>
              <a:t>|</a:t>
            </a:r>
            <a:r>
              <a:rPr lang="zh-TW" altLang="en-US" sz="1200" dirty="0">
                <a:latin typeface="Cambria Math" panose="02040503050406030204" pitchFamily="18" charset="0"/>
              </a:rPr>
              <a:t>𝑃</a:t>
            </a:r>
            <a:r>
              <a:rPr lang="zh-TW" altLang="en-US" sz="900" b="0" i="0" u="none" strike="noStrike" baseline="0" dirty="0">
                <a:latin typeface="Cambria Math" panose="02040503050406030204" pitchFamily="18" charset="0"/>
              </a:rPr>
              <a:t>𝑡𝑀𝐴</a:t>
            </a:r>
            <a:r>
              <a:rPr lang="en-US" altLang="zh-TW" sz="1200" dirty="0">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 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a:t>
            </a:r>
            <a:r>
              <a:rPr lang="en-US" altLang="zh-TW" sz="1200" dirty="0">
                <a:latin typeface="Cambria Math" panose="02040503050406030204" pitchFamily="18" charset="0"/>
              </a:rPr>
              <a:t>|</a:t>
            </a:r>
            <a:r>
              <a:rPr lang="zh-TW" altLang="en-US" sz="1200" dirty="0">
                <a:latin typeface="Cambria Math" panose="02040503050406030204" pitchFamily="18" charset="0"/>
              </a:rPr>
              <a:t>𝑃</a:t>
            </a:r>
            <a:r>
              <a:rPr lang="zh-TW" altLang="en-US" sz="900" b="0" i="0" u="none" strike="noStrike" baseline="0" dirty="0">
                <a:latin typeface="Cambria Math" panose="02040503050406030204" pitchFamily="18" charset="0"/>
              </a:rPr>
              <a:t>𝑡𝑊𝐴</a:t>
            </a:r>
            <a:r>
              <a:rPr lang="en-US" altLang="zh-TW" sz="1200" dirty="0">
                <a:latin typeface="Cambria Math" panose="02040503050406030204" pitchFamily="18" charset="0"/>
              </a:rPr>
              <a:t>)</a:t>
            </a:r>
          </a:p>
          <a:p>
            <a:endParaRPr lang="en-US" altLang="zh-TW" sz="1200" dirty="0">
              <a:latin typeface="Cambria Math" panose="02040503050406030204" pitchFamily="18" charset="0"/>
            </a:endParaRPr>
          </a:p>
          <a:p>
            <a:r>
              <a:rPr lang="en-US" altLang="zh-TW" sz="1200" dirty="0">
                <a:latin typeface="Cambria Math" panose="02040503050406030204" pitchFamily="18" charset="0"/>
              </a:rPr>
              <a:t> =</a:t>
            </a:r>
            <a:r>
              <a:rPr lang="zh-TW" altLang="en-US" sz="1200" dirty="0">
                <a:latin typeface="Cambria Math" panose="02040503050406030204" pitchFamily="18" charset="0"/>
              </a:rPr>
              <a:t>   </a:t>
            </a:r>
            <a:r>
              <a:rPr lang="zh-TW" altLang="en-US" sz="1200" dirty="0">
                <a:solidFill>
                  <a:srgbClr val="00B050"/>
                </a:solidFill>
                <a:latin typeface="Cambria Math" panose="02040503050406030204" pitchFamily="18" charset="0"/>
              </a:rPr>
              <a:t>𝑉𝑎𝑙𝑢𝑒</a:t>
            </a:r>
            <a:r>
              <a:rPr lang="en-US" altLang="zh-TW" sz="1200" dirty="0">
                <a:solidFill>
                  <a:srgbClr val="00B050"/>
                </a:solidFill>
                <a:latin typeface="Cambria Math" panose="02040503050406030204" pitchFamily="18" charset="0"/>
              </a:rPr>
              <a:t>(</a:t>
            </a:r>
            <a:r>
              <a:rPr lang="zh-TW" altLang="en-US" sz="1200" dirty="0">
                <a:solidFill>
                  <a:srgbClr val="00B050"/>
                </a:solidFill>
                <a:latin typeface="Cambria Math" panose="02040503050406030204" pitchFamily="18" charset="0"/>
              </a:rPr>
              <a:t>𝐿</a:t>
            </a:r>
            <a:r>
              <a:rPr lang="zh-TW" altLang="en-US" sz="900" b="0" i="0" u="none" strike="noStrike" baseline="0" dirty="0">
                <a:solidFill>
                  <a:srgbClr val="00B050"/>
                </a:solidFill>
                <a:latin typeface="Cambria Math" panose="02040503050406030204" pitchFamily="18" charset="0"/>
              </a:rPr>
              <a:t>𝑡</a:t>
            </a:r>
            <a:r>
              <a:rPr lang="en-US" altLang="zh-TW" sz="900" b="0" i="0" u="none" strike="noStrike" baseline="0" dirty="0">
                <a:solidFill>
                  <a:srgbClr val="00B050"/>
                </a:solidFill>
                <a:latin typeface="Cambria Math" panose="02040503050406030204" pitchFamily="18" charset="0"/>
              </a:rPr>
              <a:t>,</a:t>
            </a:r>
            <a:r>
              <a:rPr lang="zh-TW" altLang="en-US" sz="900" b="0" i="0" u="none" strike="noStrike" baseline="0" dirty="0">
                <a:solidFill>
                  <a:srgbClr val="00B050"/>
                </a:solidFill>
                <a:latin typeface="Cambria Math" panose="02040503050406030204" pitchFamily="18" charset="0"/>
              </a:rPr>
              <a:t>𝑛</a:t>
            </a:r>
            <a:r>
              <a:rPr lang="en-US" altLang="zh-TW" sz="900" b="0" i="0" u="none" strike="noStrike" baseline="0" dirty="0">
                <a:solidFill>
                  <a:srgbClr val="00B050"/>
                </a:solidFill>
                <a:latin typeface="Cambria Math" panose="02040503050406030204" pitchFamily="18" charset="0"/>
              </a:rPr>
              <a:t>,</a:t>
            </a:r>
            <a:r>
              <a:rPr lang="zh-TW" altLang="en-US" sz="900" b="0" i="0" u="none" strike="noStrike" baseline="0" dirty="0">
                <a:solidFill>
                  <a:srgbClr val="00B050"/>
                </a:solidFill>
                <a:latin typeface="Cambria Math" panose="02040503050406030204" pitchFamily="18" charset="0"/>
              </a:rPr>
              <a:t>𝑜</a:t>
            </a:r>
            <a:r>
              <a:rPr lang="en-US" altLang="zh-TW" sz="900" b="0" i="0" u="none" strike="noStrike" baseline="0" dirty="0">
                <a:solidFill>
                  <a:srgbClr val="00B050"/>
                </a:solidFill>
                <a:latin typeface="Cambria Math" panose="02040503050406030204" pitchFamily="18" charset="0"/>
              </a:rPr>
              <a:t>,</a:t>
            </a:r>
            <a:r>
              <a:rPr lang="zh-TW" altLang="en-US" sz="900" b="0" i="0" u="none" strike="noStrike" baseline="0" dirty="0">
                <a:solidFill>
                  <a:srgbClr val="00B050"/>
                </a:solidFill>
                <a:latin typeface="Cambria Math" panose="02040503050406030204" pitchFamily="18" charset="0"/>
              </a:rPr>
              <a:t>𝑝</a:t>
            </a:r>
            <a:r>
              <a:rPr lang="zh-TW" altLang="en-US" sz="1200" dirty="0">
                <a:solidFill>
                  <a:srgbClr val="00B050"/>
                </a:solidFill>
                <a:latin typeface="Cambria Math" panose="02040503050406030204" pitchFamily="18" charset="0"/>
              </a:rPr>
              <a:t>⁡</a:t>
            </a:r>
            <a:r>
              <a:rPr lang="en-US" altLang="zh-TW" sz="1200" dirty="0">
                <a:solidFill>
                  <a:srgbClr val="00B050"/>
                </a:solidFill>
                <a:latin typeface="Cambria Math" panose="02040503050406030204" pitchFamily="18" charset="0"/>
              </a:rPr>
              <a:t>,</a:t>
            </a:r>
            <a:r>
              <a:rPr lang="zh-TW" altLang="en-US" sz="1200" dirty="0">
                <a:solidFill>
                  <a:srgbClr val="00B050"/>
                </a:solidFill>
                <a:latin typeface="Cambria Math" panose="02040503050406030204" pitchFamily="18" charset="0"/>
              </a:rPr>
              <a:t>𝐻</a:t>
            </a:r>
            <a:r>
              <a:rPr lang="zh-TW" altLang="en-US" sz="900" b="0" i="0" u="none" strike="noStrike" baseline="0" dirty="0">
                <a:solidFill>
                  <a:srgbClr val="00B050"/>
                </a:solidFill>
                <a:latin typeface="Cambria Math" panose="02040503050406030204" pitchFamily="18" charset="0"/>
              </a:rPr>
              <a:t>𝑡</a:t>
            </a:r>
            <a:r>
              <a:rPr lang="en-US" altLang="zh-TW" sz="900" b="0" i="0" u="none" strike="noStrike" baseline="0" dirty="0">
                <a:solidFill>
                  <a:srgbClr val="00B050"/>
                </a:solidFill>
                <a:latin typeface="Cambria Math" panose="02040503050406030204" pitchFamily="18" charset="0"/>
              </a:rPr>
              <a:t>,</a:t>
            </a:r>
            <a:r>
              <a:rPr lang="zh-TW" altLang="en-US" sz="900" b="0" i="0" u="none" strike="noStrike" baseline="0" dirty="0">
                <a:solidFill>
                  <a:srgbClr val="00B050"/>
                </a:solidFill>
                <a:latin typeface="Cambria Math" panose="02040503050406030204" pitchFamily="18" charset="0"/>
              </a:rPr>
              <a:t>𝑛</a:t>
            </a:r>
            <a:r>
              <a:rPr lang="en-US" altLang="zh-TW" sz="900" b="0" i="0" u="none" strike="noStrike" baseline="0" dirty="0">
                <a:solidFill>
                  <a:srgbClr val="00B050"/>
                </a:solidFill>
                <a:latin typeface="Cambria Math" panose="02040503050406030204" pitchFamily="18" charset="0"/>
              </a:rPr>
              <a:t>,</a:t>
            </a:r>
            <a:r>
              <a:rPr lang="zh-TW" altLang="en-US" sz="900" b="0" i="0" u="none" strike="noStrike" baseline="0" dirty="0">
                <a:solidFill>
                  <a:srgbClr val="00B050"/>
                </a:solidFill>
                <a:latin typeface="Cambria Math" panose="02040503050406030204" pitchFamily="18" charset="0"/>
              </a:rPr>
              <a:t>𝑖 </a:t>
            </a:r>
            <a:r>
              <a:rPr lang="en-US" altLang="zh-TW" sz="1200" dirty="0">
                <a:solidFill>
                  <a:srgbClr val="00B050"/>
                </a:solidFill>
                <a:latin typeface="Cambria Math" panose="02040503050406030204" pitchFamily="18" charset="0"/>
              </a:rPr>
              <a:t>|⁡</a:t>
            </a:r>
            <a:r>
              <a:rPr lang="zh-TW" altLang="en-US" sz="1200" dirty="0">
                <a:solidFill>
                  <a:srgbClr val="00B050"/>
                </a:solidFill>
                <a:latin typeface="Cambria Math" panose="02040503050406030204" pitchFamily="18" charset="0"/>
              </a:rPr>
              <a:t> 𝑃</a:t>
            </a:r>
            <a:r>
              <a:rPr lang="zh-TW" altLang="en-US" sz="900" b="0" i="0" u="none" strike="noStrike" baseline="0" dirty="0">
                <a:solidFill>
                  <a:srgbClr val="00B050"/>
                </a:solidFill>
                <a:latin typeface="Cambria Math" panose="02040503050406030204" pitchFamily="18" charset="0"/>
              </a:rPr>
              <a:t>𝑡</a:t>
            </a:r>
            <a:r>
              <a:rPr lang="zh-TW" altLang="en-US" sz="1050" b="0" i="0" u="none" strike="noStrike" baseline="30000" dirty="0">
                <a:solidFill>
                  <a:srgbClr val="00B050"/>
                </a:solidFill>
                <a:latin typeface="Cambria Math" panose="02040503050406030204" pitchFamily="18" charset="0"/>
              </a:rPr>
              <a:t>𝑏𝑜𝑡</a:t>
            </a:r>
            <a:r>
              <a:rPr lang="en-US" altLang="zh-TW" sz="1050" b="0" i="0" u="none" strike="noStrike" baseline="30000" dirty="0">
                <a:solidFill>
                  <a:srgbClr val="00B050"/>
                </a:solidFill>
                <a:latin typeface="Cambria Math" panose="02040503050406030204" pitchFamily="18" charset="0"/>
              </a:rPr>
              <a:t>ℎ</a:t>
            </a:r>
            <a:r>
              <a:rPr lang="en-US" altLang="zh-TW" sz="1200" dirty="0">
                <a:solidFill>
                  <a:srgbClr val="00B050"/>
                </a:solidFill>
                <a:latin typeface="Cambria Math" panose="02040503050406030204" pitchFamily="18" charset="0"/>
              </a:rPr>
              <a:t>,</a:t>
            </a:r>
            <a:r>
              <a:rPr lang="zh-TW" altLang="en-US" sz="1200" dirty="0">
                <a:solidFill>
                  <a:srgbClr val="00B050"/>
                </a:solidFill>
                <a:latin typeface="Cambria Math" panose="02040503050406030204" pitchFamily="18" charset="0"/>
              </a:rPr>
              <a:t>𝑝</a:t>
            </a:r>
            <a:r>
              <a:rPr lang="zh-TW" altLang="en-US" sz="900" b="0" i="0" u="none" strike="noStrike" baseline="0" dirty="0">
                <a:solidFill>
                  <a:srgbClr val="00B050"/>
                </a:solidFill>
                <a:latin typeface="Cambria Math" panose="02040503050406030204" pitchFamily="18" charset="0"/>
              </a:rPr>
              <a:t>𝑢</a:t>
            </a:r>
            <a:r>
              <a:rPr lang="en-US" altLang="zh-TW" sz="1200" dirty="0">
                <a:solidFill>
                  <a:srgbClr val="00B050"/>
                </a:solidFill>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 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𝑏𝑜𝑡</a:t>
            </a:r>
            <a:r>
              <a:rPr lang="en-US" altLang="zh-TW" sz="1050" b="0" i="0" u="none" strike="noStrike" baseline="30000" dirty="0">
                <a:latin typeface="Cambria Math" panose="02040503050406030204" pitchFamily="18" charset="0"/>
              </a:rPr>
              <a:t>ℎ</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𝑚</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 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𝑏𝑜𝑡</a:t>
            </a:r>
            <a:r>
              <a:rPr lang="en-US" altLang="zh-TW" sz="1050" b="0" i="0" u="none" strike="noStrike" baseline="30000" dirty="0">
                <a:latin typeface="Cambria Math" panose="02040503050406030204" pitchFamily="18" charset="0"/>
              </a:rPr>
              <a:t>ℎ</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𝑑</a:t>
            </a:r>
            <a:r>
              <a:rPr lang="en-US" altLang="zh-TW" sz="1200" dirty="0">
                <a:latin typeface="Cambria Math" panose="02040503050406030204" pitchFamily="18" charset="0"/>
              </a:rPr>
              <a:t>)</a:t>
            </a:r>
          </a:p>
          <a:p>
            <a:endParaRPr lang="en-US" altLang="zh-TW" sz="200" dirty="0">
              <a:solidFill>
                <a:srgbClr val="FF0000"/>
              </a:solidFill>
              <a:latin typeface="Cambria Math" panose="02040503050406030204" pitchFamily="18" charset="0"/>
            </a:endParaRPr>
          </a:p>
          <a:p>
            <a:r>
              <a:rPr lang="en-US" altLang="zh-TW" sz="1200" dirty="0">
                <a:latin typeface="Cambria Math" panose="02040503050406030204" pitchFamily="18" charset="0"/>
              </a:rPr>
              <a:t> </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solidFill>
                  <a:srgbClr val="0070C0"/>
                </a:solidFill>
                <a:latin typeface="Cambria Math" panose="02040503050406030204" pitchFamily="18" charset="0"/>
              </a:rPr>
              <a:t>𝑉𝑎𝑙𝑢𝑒</a:t>
            </a:r>
            <a:r>
              <a:rPr lang="en-US" altLang="zh-TW" sz="1200" dirty="0">
                <a:solidFill>
                  <a:srgbClr val="0070C0"/>
                </a:solidFill>
                <a:latin typeface="Cambria Math" panose="02040503050406030204" pitchFamily="18" charset="0"/>
              </a:rPr>
              <a:t>(</a:t>
            </a:r>
            <a:r>
              <a:rPr lang="zh-TW" altLang="en-US" sz="1200" dirty="0">
                <a:solidFill>
                  <a:srgbClr val="0070C0"/>
                </a:solidFill>
                <a:latin typeface="Cambria Math" panose="02040503050406030204" pitchFamily="18" charset="0"/>
              </a:rPr>
              <a:t>𝐿</a:t>
            </a:r>
            <a:r>
              <a:rPr lang="zh-TW" altLang="en-US" sz="900" b="0" i="0" u="none" strike="noStrike" baseline="0" dirty="0">
                <a:solidFill>
                  <a:srgbClr val="0070C0"/>
                </a:solidFill>
                <a:latin typeface="Cambria Math" panose="02040503050406030204" pitchFamily="18" charset="0"/>
              </a:rPr>
              <a:t>𝑡</a:t>
            </a:r>
            <a:r>
              <a:rPr lang="en-US" altLang="zh-TW" sz="900" b="0" i="0" u="none" strike="noStrike" baseline="0" dirty="0">
                <a:solidFill>
                  <a:srgbClr val="0070C0"/>
                </a:solidFill>
                <a:latin typeface="Cambria Math" panose="02040503050406030204" pitchFamily="18" charset="0"/>
              </a:rPr>
              <a:t>,</a:t>
            </a:r>
            <a:r>
              <a:rPr lang="zh-TW" altLang="en-US" sz="900" b="0" i="0" u="none" strike="noStrike" baseline="0" dirty="0">
                <a:solidFill>
                  <a:srgbClr val="0070C0"/>
                </a:solidFill>
                <a:latin typeface="Cambria Math" panose="02040503050406030204" pitchFamily="18" charset="0"/>
              </a:rPr>
              <a:t>𝑛</a:t>
            </a:r>
            <a:r>
              <a:rPr lang="en-US" altLang="zh-TW" sz="900" b="0" i="0" u="none" strike="noStrike" baseline="0" dirty="0">
                <a:solidFill>
                  <a:srgbClr val="0070C0"/>
                </a:solidFill>
                <a:latin typeface="Cambria Math" panose="02040503050406030204" pitchFamily="18" charset="0"/>
              </a:rPr>
              <a:t>,</a:t>
            </a:r>
            <a:r>
              <a:rPr lang="zh-TW" altLang="en-US" sz="900" b="0" i="0" u="none" strike="noStrike" baseline="0" dirty="0">
                <a:solidFill>
                  <a:srgbClr val="0070C0"/>
                </a:solidFill>
                <a:latin typeface="Cambria Math" panose="02040503050406030204" pitchFamily="18" charset="0"/>
              </a:rPr>
              <a:t>𝑜</a:t>
            </a:r>
            <a:r>
              <a:rPr lang="en-US" altLang="zh-TW" sz="900" b="0" i="0" u="none" strike="noStrike" baseline="0" dirty="0">
                <a:solidFill>
                  <a:srgbClr val="0070C0"/>
                </a:solidFill>
                <a:latin typeface="Cambria Math" panose="02040503050406030204" pitchFamily="18" charset="0"/>
              </a:rPr>
              <a:t>,</a:t>
            </a:r>
            <a:r>
              <a:rPr lang="zh-TW" altLang="en-US" sz="900" b="0" i="0" u="none" strike="noStrike" baseline="0" dirty="0">
                <a:solidFill>
                  <a:srgbClr val="0070C0"/>
                </a:solidFill>
                <a:latin typeface="Cambria Math" panose="02040503050406030204" pitchFamily="18" charset="0"/>
              </a:rPr>
              <a:t>𝑝</a:t>
            </a:r>
            <a:r>
              <a:rPr lang="zh-TW" altLang="en-US" sz="1200" dirty="0">
                <a:solidFill>
                  <a:srgbClr val="0070C0"/>
                </a:solidFill>
                <a:latin typeface="Cambria Math" panose="02040503050406030204" pitchFamily="18" charset="0"/>
              </a:rPr>
              <a:t>⁡</a:t>
            </a:r>
            <a:r>
              <a:rPr lang="en-US" altLang="zh-TW" sz="1200" dirty="0">
                <a:solidFill>
                  <a:srgbClr val="0070C0"/>
                </a:solidFill>
                <a:latin typeface="Cambria Math" panose="02040503050406030204" pitchFamily="18" charset="0"/>
              </a:rPr>
              <a:t>,</a:t>
            </a:r>
            <a:r>
              <a:rPr lang="zh-TW" altLang="en-US" sz="1200" dirty="0">
                <a:solidFill>
                  <a:srgbClr val="0070C0"/>
                </a:solidFill>
                <a:latin typeface="Cambria Math" panose="02040503050406030204" pitchFamily="18" charset="0"/>
              </a:rPr>
              <a:t>𝐻</a:t>
            </a:r>
            <a:r>
              <a:rPr lang="zh-TW" altLang="en-US" sz="900" b="0" i="0" u="none" strike="noStrike" baseline="0" dirty="0">
                <a:solidFill>
                  <a:srgbClr val="0070C0"/>
                </a:solidFill>
                <a:latin typeface="Cambria Math" panose="02040503050406030204" pitchFamily="18" charset="0"/>
              </a:rPr>
              <a:t>𝑡</a:t>
            </a:r>
            <a:r>
              <a:rPr lang="en-US" altLang="zh-TW" sz="900" b="0" i="0" u="none" strike="noStrike" baseline="0" dirty="0">
                <a:solidFill>
                  <a:srgbClr val="0070C0"/>
                </a:solidFill>
                <a:latin typeface="Cambria Math" panose="02040503050406030204" pitchFamily="18" charset="0"/>
              </a:rPr>
              <a:t>,</a:t>
            </a:r>
            <a:r>
              <a:rPr lang="zh-TW" altLang="en-US" sz="900" b="0" i="0" u="none" strike="noStrike" baseline="0" dirty="0">
                <a:solidFill>
                  <a:srgbClr val="0070C0"/>
                </a:solidFill>
                <a:latin typeface="Cambria Math" panose="02040503050406030204" pitchFamily="18" charset="0"/>
              </a:rPr>
              <a:t>𝑛</a:t>
            </a:r>
            <a:r>
              <a:rPr lang="en-US" altLang="zh-TW" sz="900" b="0" i="0" u="none" strike="noStrike" baseline="0" dirty="0">
                <a:solidFill>
                  <a:srgbClr val="0070C0"/>
                </a:solidFill>
                <a:latin typeface="Cambria Math" panose="02040503050406030204" pitchFamily="18" charset="0"/>
              </a:rPr>
              <a:t>,</a:t>
            </a:r>
            <a:r>
              <a:rPr lang="zh-TW" altLang="en-US" sz="900" b="0" i="0" u="none" strike="noStrike" baseline="0" dirty="0">
                <a:solidFill>
                  <a:srgbClr val="0070C0"/>
                </a:solidFill>
                <a:latin typeface="Cambria Math" panose="02040503050406030204" pitchFamily="18" charset="0"/>
              </a:rPr>
              <a:t>𝑖 </a:t>
            </a:r>
            <a:r>
              <a:rPr lang="en-US" altLang="zh-TW" sz="1200" dirty="0">
                <a:solidFill>
                  <a:srgbClr val="0070C0"/>
                </a:solidFill>
                <a:latin typeface="Cambria Math" panose="02040503050406030204" pitchFamily="18" charset="0"/>
              </a:rPr>
              <a:t>|</a:t>
            </a:r>
            <a:r>
              <a:rPr lang="zh-TW" altLang="en-US" sz="1200" dirty="0">
                <a:solidFill>
                  <a:srgbClr val="0070C0"/>
                </a:solidFill>
                <a:latin typeface="Cambria Math" panose="02040503050406030204" pitchFamily="18" charset="0"/>
              </a:rPr>
              <a:t> 𝑃</a:t>
            </a:r>
            <a:r>
              <a:rPr lang="zh-TW" altLang="en-US" sz="900" b="0" i="0" u="none" strike="noStrike" baseline="0" dirty="0">
                <a:solidFill>
                  <a:srgbClr val="0070C0"/>
                </a:solidFill>
                <a:latin typeface="Cambria Math" panose="02040503050406030204" pitchFamily="18" charset="0"/>
              </a:rPr>
              <a:t>𝑡</a:t>
            </a:r>
            <a:r>
              <a:rPr lang="zh-TW" altLang="en-US" sz="1050" b="0" i="0" u="none" strike="noStrike" baseline="30000" dirty="0">
                <a:solidFill>
                  <a:srgbClr val="0070C0"/>
                </a:solidFill>
                <a:latin typeface="Cambria Math" panose="02040503050406030204" pitchFamily="18" charset="0"/>
              </a:rPr>
              <a:t>𝑀𝐴</a:t>
            </a:r>
            <a:r>
              <a:rPr lang="en-US" altLang="zh-TW" sz="1200" dirty="0">
                <a:solidFill>
                  <a:srgbClr val="0070C0"/>
                </a:solidFill>
                <a:latin typeface="Cambria Math" panose="02040503050406030204" pitchFamily="18" charset="0"/>
              </a:rPr>
              <a:t>,</a:t>
            </a:r>
            <a:r>
              <a:rPr lang="zh-TW" altLang="en-US" sz="1200" dirty="0">
                <a:solidFill>
                  <a:srgbClr val="0070C0"/>
                </a:solidFill>
                <a:latin typeface="Cambria Math" panose="02040503050406030204" pitchFamily="18" charset="0"/>
              </a:rPr>
              <a:t>𝑝</a:t>
            </a:r>
            <a:r>
              <a:rPr lang="zh-TW" altLang="en-US" sz="900" b="0" i="0" u="none" strike="noStrike" baseline="0" dirty="0">
                <a:solidFill>
                  <a:srgbClr val="0070C0"/>
                </a:solidFill>
                <a:latin typeface="Cambria Math" panose="02040503050406030204" pitchFamily="18" charset="0"/>
              </a:rPr>
              <a:t>𝑢</a:t>
            </a:r>
            <a:r>
              <a:rPr lang="en-US" altLang="zh-TW" sz="1200" dirty="0">
                <a:solidFill>
                  <a:srgbClr val="0070C0"/>
                </a:solidFill>
                <a:latin typeface="Cambria Math" panose="02040503050406030204" pitchFamily="18" charset="0"/>
              </a:rPr>
              <a:t>)</a:t>
            </a:r>
            <a:r>
              <a:rPr lang="zh-TW" altLang="en-US" sz="1200" dirty="0">
                <a:solidFill>
                  <a:srgbClr val="0070C0"/>
                </a:solidFill>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𝑀𝐴</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𝑚</a:t>
            </a:r>
            <a:r>
              <a:rPr lang="en-US" altLang="zh-TW" sz="1200" dirty="0">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 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𝑀𝐴</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𝑑</a:t>
            </a:r>
            <a:r>
              <a:rPr lang="en-US" altLang="zh-TW" sz="1200" dirty="0">
                <a:latin typeface="Cambria Math" panose="02040503050406030204" pitchFamily="18" charset="0"/>
              </a:rPr>
              <a:t>)</a:t>
            </a:r>
          </a:p>
          <a:p>
            <a:endParaRPr lang="en-US" altLang="zh-TW" sz="200" dirty="0">
              <a:latin typeface="Cambria Math" panose="02040503050406030204" pitchFamily="18" charset="0"/>
            </a:endParaRPr>
          </a:p>
          <a:p>
            <a:r>
              <a:rPr lang="en-US" altLang="zh-TW" sz="1200" dirty="0">
                <a:latin typeface="Cambria Math" panose="02040503050406030204" pitchFamily="18" charset="0"/>
              </a:rPr>
              <a:t> </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solidFill>
                  <a:srgbClr val="7030A0"/>
                </a:solidFill>
                <a:latin typeface="Cambria Math" panose="02040503050406030204" pitchFamily="18" charset="0"/>
              </a:rPr>
              <a:t>𝑉𝑎𝑙𝑢𝑒</a:t>
            </a:r>
            <a:r>
              <a:rPr lang="en-US" altLang="zh-TW" sz="1200" dirty="0">
                <a:solidFill>
                  <a:srgbClr val="7030A0"/>
                </a:solidFill>
                <a:latin typeface="Cambria Math" panose="02040503050406030204" pitchFamily="18" charset="0"/>
              </a:rPr>
              <a:t>(</a:t>
            </a:r>
            <a:r>
              <a:rPr lang="zh-TW" altLang="en-US" sz="1200" dirty="0">
                <a:solidFill>
                  <a:srgbClr val="7030A0"/>
                </a:solidFill>
                <a:latin typeface="Cambria Math" panose="02040503050406030204" pitchFamily="18" charset="0"/>
              </a:rPr>
              <a:t>𝐿</a:t>
            </a:r>
            <a:r>
              <a:rPr lang="zh-TW" altLang="en-US" sz="900" b="0" i="0" u="none" strike="noStrike" baseline="0" dirty="0">
                <a:solidFill>
                  <a:srgbClr val="7030A0"/>
                </a:solidFill>
                <a:latin typeface="Cambria Math" panose="02040503050406030204" pitchFamily="18" charset="0"/>
              </a:rPr>
              <a:t>𝑡</a:t>
            </a:r>
            <a:r>
              <a:rPr lang="en-US" altLang="zh-TW" sz="900" b="0" i="0" u="none" strike="noStrike" baseline="0" dirty="0">
                <a:solidFill>
                  <a:srgbClr val="7030A0"/>
                </a:solidFill>
                <a:latin typeface="Cambria Math" panose="02040503050406030204" pitchFamily="18" charset="0"/>
              </a:rPr>
              <a:t>,</a:t>
            </a:r>
            <a:r>
              <a:rPr lang="zh-TW" altLang="en-US" sz="900" b="0" i="0" u="none" strike="noStrike" baseline="0" dirty="0">
                <a:solidFill>
                  <a:srgbClr val="7030A0"/>
                </a:solidFill>
                <a:latin typeface="Cambria Math" panose="02040503050406030204" pitchFamily="18" charset="0"/>
              </a:rPr>
              <a:t>𝑛</a:t>
            </a:r>
            <a:r>
              <a:rPr lang="en-US" altLang="zh-TW" sz="900" b="0" i="0" u="none" strike="noStrike" baseline="0" dirty="0">
                <a:solidFill>
                  <a:srgbClr val="7030A0"/>
                </a:solidFill>
                <a:latin typeface="Cambria Math" panose="02040503050406030204" pitchFamily="18" charset="0"/>
              </a:rPr>
              <a:t>,</a:t>
            </a:r>
            <a:r>
              <a:rPr lang="zh-TW" altLang="en-US" sz="900" b="0" i="0" u="none" strike="noStrike" baseline="0" dirty="0">
                <a:solidFill>
                  <a:srgbClr val="7030A0"/>
                </a:solidFill>
                <a:latin typeface="Cambria Math" panose="02040503050406030204" pitchFamily="18" charset="0"/>
              </a:rPr>
              <a:t>𝑜</a:t>
            </a:r>
            <a:r>
              <a:rPr lang="en-US" altLang="zh-TW" sz="900" b="0" i="0" u="none" strike="noStrike" baseline="0" dirty="0">
                <a:solidFill>
                  <a:srgbClr val="7030A0"/>
                </a:solidFill>
                <a:latin typeface="Cambria Math" panose="02040503050406030204" pitchFamily="18" charset="0"/>
              </a:rPr>
              <a:t>,</a:t>
            </a:r>
            <a:r>
              <a:rPr lang="zh-TW" altLang="en-US" sz="900" b="0" i="0" u="none" strike="noStrike" baseline="0" dirty="0">
                <a:solidFill>
                  <a:srgbClr val="7030A0"/>
                </a:solidFill>
                <a:latin typeface="Cambria Math" panose="02040503050406030204" pitchFamily="18" charset="0"/>
              </a:rPr>
              <a:t>𝑝</a:t>
            </a:r>
            <a:r>
              <a:rPr lang="zh-TW" altLang="en-US" sz="1200" dirty="0">
                <a:solidFill>
                  <a:srgbClr val="7030A0"/>
                </a:solidFill>
                <a:latin typeface="Cambria Math" panose="02040503050406030204" pitchFamily="18" charset="0"/>
              </a:rPr>
              <a:t>⁡</a:t>
            </a:r>
            <a:r>
              <a:rPr lang="en-US" altLang="zh-TW" sz="1200" dirty="0">
                <a:solidFill>
                  <a:srgbClr val="7030A0"/>
                </a:solidFill>
                <a:latin typeface="Cambria Math" panose="02040503050406030204" pitchFamily="18" charset="0"/>
              </a:rPr>
              <a:t>,</a:t>
            </a:r>
            <a:r>
              <a:rPr lang="zh-TW" altLang="en-US" sz="1200" dirty="0">
                <a:solidFill>
                  <a:srgbClr val="7030A0"/>
                </a:solidFill>
                <a:latin typeface="Cambria Math" panose="02040503050406030204" pitchFamily="18" charset="0"/>
              </a:rPr>
              <a:t>𝐻</a:t>
            </a:r>
            <a:r>
              <a:rPr lang="zh-TW" altLang="en-US" sz="900" b="0" i="0" u="none" strike="noStrike" baseline="0" dirty="0">
                <a:solidFill>
                  <a:srgbClr val="7030A0"/>
                </a:solidFill>
                <a:latin typeface="Cambria Math" panose="02040503050406030204" pitchFamily="18" charset="0"/>
              </a:rPr>
              <a:t>𝑡</a:t>
            </a:r>
            <a:r>
              <a:rPr lang="en-US" altLang="zh-TW" sz="900" b="0" i="0" u="none" strike="noStrike" baseline="0" dirty="0">
                <a:solidFill>
                  <a:srgbClr val="7030A0"/>
                </a:solidFill>
                <a:latin typeface="Cambria Math" panose="02040503050406030204" pitchFamily="18" charset="0"/>
              </a:rPr>
              <a:t>,</a:t>
            </a:r>
            <a:r>
              <a:rPr lang="zh-TW" altLang="en-US" sz="900" b="0" i="0" u="none" strike="noStrike" baseline="0" dirty="0">
                <a:solidFill>
                  <a:srgbClr val="7030A0"/>
                </a:solidFill>
                <a:latin typeface="Cambria Math" panose="02040503050406030204" pitchFamily="18" charset="0"/>
              </a:rPr>
              <a:t>𝑛</a:t>
            </a:r>
            <a:r>
              <a:rPr lang="en-US" altLang="zh-TW" sz="900" b="0" i="0" u="none" strike="noStrike" baseline="0" dirty="0">
                <a:solidFill>
                  <a:srgbClr val="7030A0"/>
                </a:solidFill>
                <a:latin typeface="Cambria Math" panose="02040503050406030204" pitchFamily="18" charset="0"/>
              </a:rPr>
              <a:t>,</a:t>
            </a:r>
            <a:r>
              <a:rPr lang="zh-TW" altLang="en-US" sz="900" b="0" i="0" u="none" strike="noStrike" baseline="0" dirty="0">
                <a:solidFill>
                  <a:srgbClr val="7030A0"/>
                </a:solidFill>
                <a:latin typeface="Cambria Math" panose="02040503050406030204" pitchFamily="18" charset="0"/>
              </a:rPr>
              <a:t>𝑖 </a:t>
            </a:r>
            <a:r>
              <a:rPr lang="en-US" altLang="zh-TW" sz="1200" dirty="0">
                <a:solidFill>
                  <a:srgbClr val="7030A0"/>
                </a:solidFill>
                <a:latin typeface="Cambria Math" panose="02040503050406030204" pitchFamily="18" charset="0"/>
              </a:rPr>
              <a:t>|</a:t>
            </a:r>
            <a:r>
              <a:rPr lang="zh-TW" altLang="en-US" sz="1200" dirty="0">
                <a:solidFill>
                  <a:srgbClr val="7030A0"/>
                </a:solidFill>
                <a:latin typeface="Cambria Math" panose="02040503050406030204" pitchFamily="18" charset="0"/>
              </a:rPr>
              <a:t> 𝑃</a:t>
            </a:r>
            <a:r>
              <a:rPr lang="zh-TW" altLang="en-US" sz="900" b="0" i="0" u="none" strike="noStrike" baseline="0" dirty="0">
                <a:solidFill>
                  <a:srgbClr val="7030A0"/>
                </a:solidFill>
                <a:latin typeface="Cambria Math" panose="02040503050406030204" pitchFamily="18" charset="0"/>
              </a:rPr>
              <a:t>𝑡</a:t>
            </a:r>
            <a:r>
              <a:rPr lang="zh-TW" altLang="en-US" sz="1050" b="0" i="0" u="none" strike="noStrike" baseline="30000" dirty="0">
                <a:solidFill>
                  <a:srgbClr val="7030A0"/>
                </a:solidFill>
                <a:latin typeface="Cambria Math" panose="02040503050406030204" pitchFamily="18" charset="0"/>
              </a:rPr>
              <a:t>𝑊𝐴</a:t>
            </a:r>
            <a:r>
              <a:rPr lang="en-US" altLang="zh-TW" sz="1200" dirty="0">
                <a:solidFill>
                  <a:srgbClr val="7030A0"/>
                </a:solidFill>
                <a:latin typeface="Cambria Math" panose="02040503050406030204" pitchFamily="18" charset="0"/>
              </a:rPr>
              <a:t>,</a:t>
            </a:r>
            <a:r>
              <a:rPr lang="zh-TW" altLang="en-US" sz="1200" dirty="0">
                <a:solidFill>
                  <a:srgbClr val="7030A0"/>
                </a:solidFill>
                <a:latin typeface="Cambria Math" panose="02040503050406030204" pitchFamily="18" charset="0"/>
              </a:rPr>
              <a:t>𝑝</a:t>
            </a:r>
            <a:r>
              <a:rPr lang="zh-TW" altLang="en-US" sz="900" b="0" i="0" u="none" strike="noStrike" baseline="0" dirty="0">
                <a:solidFill>
                  <a:srgbClr val="7030A0"/>
                </a:solidFill>
                <a:latin typeface="Cambria Math" panose="02040503050406030204" pitchFamily="18" charset="0"/>
              </a:rPr>
              <a:t>𝑢</a:t>
            </a:r>
            <a:r>
              <a:rPr lang="en-US" altLang="zh-TW" sz="1200" dirty="0">
                <a:solidFill>
                  <a:srgbClr val="7030A0"/>
                </a:solidFill>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𝑊𝐴</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𝑚</a:t>
            </a:r>
            <a:r>
              <a:rPr lang="en-US" altLang="zh-TW" sz="1200" dirty="0">
                <a:latin typeface="Cambria Math" panose="02040503050406030204" pitchFamily="18" charset="0"/>
              </a:rPr>
              <a:t>)</a:t>
            </a:r>
            <a:r>
              <a:rPr lang="zh-TW" altLang="en-US" sz="1200" dirty="0">
                <a:latin typeface="Cambria Math" panose="02040503050406030204" pitchFamily="18" charset="0"/>
              </a:rPr>
              <a:t>  </a:t>
            </a:r>
            <a:r>
              <a:rPr lang="en-US" altLang="zh-TW" sz="1200" dirty="0">
                <a:latin typeface="Cambria Math" panose="02040503050406030204" pitchFamily="18" charset="0"/>
              </a:rPr>
              <a:t>+</a:t>
            </a:r>
            <a:r>
              <a:rPr lang="zh-TW" altLang="en-US" sz="1200" dirty="0">
                <a:latin typeface="Cambria Math" panose="02040503050406030204" pitchFamily="18" charset="0"/>
              </a:rPr>
              <a:t>𝑉𝑎𝑙𝑢𝑒</a:t>
            </a:r>
            <a:r>
              <a:rPr lang="en-US" altLang="zh-TW" sz="1200" dirty="0">
                <a:latin typeface="Cambria Math" panose="02040503050406030204" pitchFamily="18" charset="0"/>
              </a:rPr>
              <a:t>(</a:t>
            </a:r>
            <a:r>
              <a:rPr lang="zh-TW" altLang="en-US" sz="1200" dirty="0">
                <a:latin typeface="Cambria Math" panose="02040503050406030204" pitchFamily="18" charset="0"/>
              </a:rPr>
              <a:t>𝐿</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𝑜</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𝑝</a:t>
            </a:r>
            <a:r>
              <a:rPr lang="zh-TW" altLang="en-US" sz="1200" dirty="0">
                <a:latin typeface="Cambria Math" panose="02040503050406030204" pitchFamily="18" charset="0"/>
              </a:rPr>
              <a:t>⁡</a:t>
            </a:r>
            <a:r>
              <a:rPr lang="en-US" altLang="zh-TW" sz="1200" dirty="0">
                <a:latin typeface="Cambria Math" panose="02040503050406030204" pitchFamily="18" charset="0"/>
              </a:rPr>
              <a:t>,</a:t>
            </a:r>
            <a:r>
              <a:rPr lang="zh-TW" altLang="en-US" sz="1200" dirty="0">
                <a:latin typeface="Cambria Math" panose="02040503050406030204" pitchFamily="18" charset="0"/>
              </a:rPr>
              <a:t>𝐻</a:t>
            </a:r>
            <a:r>
              <a:rPr lang="zh-TW" altLang="en-US" sz="900" b="0" i="0" u="none" strike="noStrike" baseline="0" dirty="0">
                <a:latin typeface="Cambria Math" panose="02040503050406030204" pitchFamily="18" charset="0"/>
              </a:rPr>
              <a:t>𝑡</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𝑛</a:t>
            </a:r>
            <a:r>
              <a:rPr lang="en-US" altLang="zh-TW" sz="900" b="0" i="0" u="none" strike="noStrike" baseline="0" dirty="0">
                <a:latin typeface="Cambria Math" panose="02040503050406030204" pitchFamily="18" charset="0"/>
              </a:rPr>
              <a:t>,</a:t>
            </a:r>
            <a:r>
              <a:rPr lang="zh-TW" altLang="en-US" sz="900" b="0" i="0" u="none" strike="noStrike" baseline="0" dirty="0">
                <a:latin typeface="Cambria Math" panose="02040503050406030204" pitchFamily="18" charset="0"/>
              </a:rPr>
              <a:t>𝑖 </a:t>
            </a:r>
            <a:r>
              <a:rPr lang="en-US" altLang="zh-TW" sz="1200" dirty="0">
                <a:latin typeface="Cambria Math" panose="02040503050406030204" pitchFamily="18" charset="0"/>
              </a:rPr>
              <a:t>|</a:t>
            </a:r>
            <a:r>
              <a:rPr lang="zh-TW" altLang="en-US" sz="1200" dirty="0">
                <a:latin typeface="Cambria Math" panose="02040503050406030204" pitchFamily="18" charset="0"/>
              </a:rPr>
              <a:t> 𝑃</a:t>
            </a:r>
            <a:r>
              <a:rPr lang="zh-TW" altLang="en-US" sz="900" b="0" i="0" u="none" strike="noStrike" baseline="0" dirty="0">
                <a:latin typeface="Cambria Math" panose="02040503050406030204" pitchFamily="18" charset="0"/>
              </a:rPr>
              <a:t>𝑡</a:t>
            </a:r>
            <a:r>
              <a:rPr lang="zh-TW" altLang="en-US" sz="1050" b="0" i="0" u="none" strike="noStrike" baseline="30000" dirty="0">
                <a:latin typeface="Cambria Math" panose="02040503050406030204" pitchFamily="18" charset="0"/>
              </a:rPr>
              <a:t>𝑊𝐴</a:t>
            </a:r>
            <a:r>
              <a:rPr lang="en-US" altLang="zh-TW" sz="1200" dirty="0">
                <a:latin typeface="Cambria Math" panose="02040503050406030204" pitchFamily="18" charset="0"/>
              </a:rPr>
              <a:t>,</a:t>
            </a:r>
            <a:r>
              <a:rPr lang="zh-TW" altLang="en-US" sz="1200" dirty="0">
                <a:latin typeface="Cambria Math" panose="02040503050406030204" pitchFamily="18" charset="0"/>
              </a:rPr>
              <a:t>𝑝</a:t>
            </a:r>
            <a:r>
              <a:rPr lang="zh-TW" altLang="en-US" sz="900" b="0" i="0" u="none" strike="noStrike" baseline="0" dirty="0">
                <a:latin typeface="Cambria Math" panose="02040503050406030204" pitchFamily="18" charset="0"/>
              </a:rPr>
              <a:t>𝑑</a:t>
            </a:r>
            <a:r>
              <a:rPr lang="en-US" altLang="zh-TW" sz="1200" dirty="0">
                <a:latin typeface="Cambria Math" panose="02040503050406030204" pitchFamily="18" charset="0"/>
              </a:rPr>
              <a:t>) </a:t>
            </a:r>
            <a:endParaRPr lang="zh-TW" altLang="en-US" sz="1200" dirty="0"/>
          </a:p>
        </p:txBody>
      </p:sp>
      <p:cxnSp>
        <p:nvCxnSpPr>
          <p:cNvPr id="11" name="直線單箭頭接點 10">
            <a:extLst>
              <a:ext uri="{FF2B5EF4-FFF2-40B4-BE49-F238E27FC236}">
                <a16:creationId xmlns:a16="http://schemas.microsoft.com/office/drawing/2014/main" id="{C6E05F0A-8992-4171-8714-4490968F5874}"/>
              </a:ext>
            </a:extLst>
          </p:cNvPr>
          <p:cNvCxnSpPr>
            <a:cxnSpLocks/>
          </p:cNvCxnSpPr>
          <p:nvPr/>
        </p:nvCxnSpPr>
        <p:spPr>
          <a:xfrm flipV="1">
            <a:off x="6214369" y="1869386"/>
            <a:ext cx="115410" cy="5375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C6A4395C-8AFE-4D1F-82E2-BD464DB69615}"/>
              </a:ext>
            </a:extLst>
          </p:cNvPr>
          <p:cNvSpPr/>
          <p:nvPr/>
        </p:nvSpPr>
        <p:spPr>
          <a:xfrm>
            <a:off x="1578486" y="3159386"/>
            <a:ext cx="7440967" cy="3139321"/>
          </a:xfrm>
          <a:prstGeom prst="rect">
            <a:avLst/>
          </a:prstGeom>
        </p:spPr>
        <p:txBody>
          <a:bodyPr wrap="square">
            <a:spAutoFit/>
          </a:bodyPr>
          <a:lstStyle/>
          <a:p>
            <a:r>
              <a:rPr lang="zh-TW" altLang="el-GR" b="0" i="0" u="none" strike="noStrike" baseline="0" dirty="0">
                <a:solidFill>
                  <a:srgbClr val="00B050"/>
                </a:solidFill>
                <a:latin typeface="Cambria Math" panose="02040503050406030204" pitchFamily="18" charset="0"/>
              </a:rPr>
              <a:t>𝑉𝑎𝑙𝑢𝑒</a:t>
            </a:r>
            <a:r>
              <a:rPr lang="el-GR" altLang="zh-TW" b="0" i="0" u="none" strike="noStrike" baseline="0" dirty="0">
                <a:solidFill>
                  <a:srgbClr val="00B050"/>
                </a:solidFill>
                <a:latin typeface="Cambria Math" panose="02040503050406030204" pitchFamily="18" charset="0"/>
              </a:rPr>
              <a:t>(</a:t>
            </a:r>
            <a:r>
              <a:rPr lang="zh-TW" altLang="el-GR" b="0" i="0" u="none" strike="noStrike" baseline="0" dirty="0">
                <a:solidFill>
                  <a:srgbClr val="00B050"/>
                </a:solidFill>
                <a:latin typeface="Cambria Math" panose="02040503050406030204" pitchFamily="18" charset="0"/>
              </a:rPr>
              <a:t>𝐿</a:t>
            </a:r>
            <a:r>
              <a:rPr lang="zh-TW" altLang="el-GR" sz="1100" dirty="0">
                <a:solidFill>
                  <a:srgbClr val="00B050"/>
                </a:solidFill>
                <a:latin typeface="Cambria Math" panose="02040503050406030204" pitchFamily="18" charset="0"/>
              </a:rPr>
              <a:t>𝑡</a:t>
            </a:r>
            <a:r>
              <a:rPr lang="el-GR" altLang="zh-TW" sz="1100" dirty="0">
                <a:solidFill>
                  <a:srgbClr val="00B050"/>
                </a:solidFill>
                <a:latin typeface="Cambria Math" panose="02040503050406030204" pitchFamily="18" charset="0"/>
              </a:rPr>
              <a:t>,</a:t>
            </a:r>
            <a:r>
              <a:rPr lang="zh-TW" altLang="el-GR" sz="1100" dirty="0">
                <a:solidFill>
                  <a:srgbClr val="00B050"/>
                </a:solidFill>
                <a:latin typeface="Cambria Math" panose="02040503050406030204" pitchFamily="18" charset="0"/>
              </a:rPr>
              <a:t>𝑛</a:t>
            </a:r>
            <a:r>
              <a:rPr lang="el-GR" altLang="zh-TW" sz="1100" dirty="0">
                <a:solidFill>
                  <a:srgbClr val="00B050"/>
                </a:solidFill>
                <a:latin typeface="Cambria Math" panose="02040503050406030204" pitchFamily="18" charset="0"/>
              </a:rPr>
              <a:t>,</a:t>
            </a:r>
            <a:r>
              <a:rPr lang="zh-TW" altLang="el-GR" sz="1100" dirty="0">
                <a:solidFill>
                  <a:srgbClr val="00B050"/>
                </a:solidFill>
                <a:latin typeface="Cambria Math" panose="02040503050406030204" pitchFamily="18" charset="0"/>
              </a:rPr>
              <a:t>𝑜</a:t>
            </a:r>
            <a:r>
              <a:rPr lang="el-GR" altLang="zh-TW" sz="1100" dirty="0">
                <a:solidFill>
                  <a:srgbClr val="00B050"/>
                </a:solidFill>
                <a:latin typeface="Cambria Math" panose="02040503050406030204" pitchFamily="18" charset="0"/>
              </a:rPr>
              <a:t>,1</a:t>
            </a:r>
            <a:r>
              <a:rPr lang="el-GR" altLang="zh-TW" b="0" i="0" u="none" strike="noStrike" baseline="0" dirty="0">
                <a:solidFill>
                  <a:srgbClr val="00B050"/>
                </a:solidFill>
                <a:latin typeface="Cambria Math" panose="02040503050406030204" pitchFamily="18" charset="0"/>
              </a:rPr>
              <a:t>⁡</a:t>
            </a:r>
            <a:r>
              <a:rPr lang="zh-TW" altLang="en-US" b="0" i="0" u="none" strike="noStrike" baseline="0" dirty="0">
                <a:solidFill>
                  <a:srgbClr val="00B050"/>
                </a:solidFill>
                <a:latin typeface="Cambria Math" panose="02040503050406030204" pitchFamily="18" charset="0"/>
              </a:rPr>
              <a:t> </a:t>
            </a:r>
            <a:r>
              <a:rPr lang="el-GR" altLang="zh-TW" b="0" i="0" u="none" strike="noStrike" baseline="0" dirty="0">
                <a:solidFill>
                  <a:srgbClr val="00B050"/>
                </a:solidFill>
                <a:latin typeface="Cambria Math" panose="02040503050406030204" pitchFamily="18" charset="0"/>
              </a:rPr>
              <a:t>,</a:t>
            </a:r>
            <a:r>
              <a:rPr lang="zh-TW" altLang="el-GR" b="0" i="0" u="none" strike="noStrike" baseline="0" dirty="0">
                <a:solidFill>
                  <a:srgbClr val="00B050"/>
                </a:solidFill>
                <a:latin typeface="Cambria Math" panose="02040503050406030204" pitchFamily="18" charset="0"/>
              </a:rPr>
              <a:t>𝐻</a:t>
            </a:r>
            <a:r>
              <a:rPr lang="zh-TW" altLang="el-GR" sz="1100" dirty="0">
                <a:solidFill>
                  <a:srgbClr val="00B050"/>
                </a:solidFill>
                <a:latin typeface="Cambria Math" panose="02040503050406030204" pitchFamily="18" charset="0"/>
              </a:rPr>
              <a:t>𝑡</a:t>
            </a:r>
            <a:r>
              <a:rPr lang="el-GR" altLang="zh-TW" sz="1100" dirty="0">
                <a:solidFill>
                  <a:srgbClr val="00B050"/>
                </a:solidFill>
                <a:latin typeface="Cambria Math" panose="02040503050406030204" pitchFamily="18" charset="0"/>
              </a:rPr>
              <a:t>,</a:t>
            </a:r>
            <a:r>
              <a:rPr lang="zh-TW" altLang="el-GR" sz="1100" dirty="0">
                <a:solidFill>
                  <a:srgbClr val="00B050"/>
                </a:solidFill>
                <a:latin typeface="Cambria Math" panose="02040503050406030204" pitchFamily="18" charset="0"/>
              </a:rPr>
              <a:t>𝑛</a:t>
            </a:r>
            <a:r>
              <a:rPr lang="el-GR" altLang="zh-TW" sz="1100" dirty="0">
                <a:solidFill>
                  <a:srgbClr val="00B050"/>
                </a:solidFill>
                <a:latin typeface="Cambria Math" panose="02040503050406030204" pitchFamily="18" charset="0"/>
              </a:rPr>
              <a:t>,</a:t>
            </a:r>
            <a:r>
              <a:rPr lang="zh-TW" altLang="el-GR" sz="1100" dirty="0">
                <a:solidFill>
                  <a:srgbClr val="00B050"/>
                </a:solidFill>
                <a:latin typeface="Cambria Math" panose="02040503050406030204" pitchFamily="18" charset="0"/>
              </a:rPr>
              <a:t>𝑖</a:t>
            </a:r>
            <a:r>
              <a:rPr lang="el-GR" altLang="zh-TW" b="0" i="0" u="none" strike="noStrike" baseline="0" dirty="0">
                <a:solidFill>
                  <a:srgbClr val="00B050"/>
                </a:solidFill>
                <a:latin typeface="Cambria Math" panose="02040503050406030204" pitchFamily="18" charset="0"/>
              </a:rPr>
              <a:t>|</a:t>
            </a:r>
            <a:r>
              <a:rPr lang="zh-TW" altLang="el-GR" b="0" i="0" u="none" strike="noStrike" baseline="0" dirty="0">
                <a:solidFill>
                  <a:srgbClr val="00B050"/>
                </a:solidFill>
                <a:latin typeface="Cambria Math" panose="02040503050406030204" pitchFamily="18" charset="0"/>
              </a:rPr>
              <a:t>𝑃</a:t>
            </a:r>
            <a:r>
              <a:rPr lang="zh-TW" altLang="el-GR" sz="1100" dirty="0">
                <a:solidFill>
                  <a:srgbClr val="00B050"/>
                </a:solidFill>
                <a:latin typeface="Cambria Math" panose="02040503050406030204" pitchFamily="18" charset="0"/>
              </a:rPr>
              <a:t>𝑡𝑏𝑜𝑡</a:t>
            </a:r>
            <a:r>
              <a:rPr lang="el-GR" altLang="zh-TW" sz="1100" dirty="0">
                <a:solidFill>
                  <a:srgbClr val="00B050"/>
                </a:solidFill>
                <a:latin typeface="Cambria Math" panose="02040503050406030204" pitchFamily="18" charset="0"/>
              </a:rPr>
              <a:t>ℎ</a:t>
            </a:r>
            <a:r>
              <a:rPr lang="el-GR" altLang="zh-TW" b="0" i="0" u="none" strike="noStrike" baseline="0" dirty="0">
                <a:solidFill>
                  <a:srgbClr val="00B050"/>
                </a:solidFill>
                <a:latin typeface="Cambria Math" panose="02040503050406030204" pitchFamily="18" charset="0"/>
              </a:rPr>
              <a:t>,</a:t>
            </a:r>
            <a:r>
              <a:rPr lang="zh-TW" altLang="el-GR" b="0" i="0" u="none" strike="noStrike" baseline="0" dirty="0">
                <a:solidFill>
                  <a:srgbClr val="00B050"/>
                </a:solidFill>
                <a:latin typeface="Cambria Math" panose="02040503050406030204" pitchFamily="18" charset="0"/>
              </a:rPr>
              <a:t>𝑝</a:t>
            </a:r>
            <a:r>
              <a:rPr lang="zh-TW" altLang="el-GR" sz="1100" dirty="0">
                <a:solidFill>
                  <a:srgbClr val="00B050"/>
                </a:solidFill>
                <a:latin typeface="Cambria Math" panose="02040503050406030204" pitchFamily="18" charset="0"/>
              </a:rPr>
              <a:t>𝑢</a:t>
            </a:r>
            <a:r>
              <a:rPr lang="el-GR" altLang="zh-TW" b="0" i="0" u="none" strike="noStrike" baseline="0" dirty="0">
                <a:solidFill>
                  <a:srgbClr val="00B050"/>
                </a:solidFill>
                <a:latin typeface="Cambria Math" panose="02040503050406030204" pitchFamily="18" charset="0"/>
              </a:rPr>
              <a:t>) </a:t>
            </a:r>
            <a:endParaRPr lang="en-US" altLang="zh-TW" b="0" i="0" u="none" strike="noStrike" baseline="0" dirty="0">
              <a:solidFill>
                <a:srgbClr val="00B050"/>
              </a:solidFill>
              <a:latin typeface="Cambria Math" panose="02040503050406030204" pitchFamily="18" charset="0"/>
            </a:endParaRPr>
          </a:p>
          <a:p>
            <a:r>
              <a:rPr lang="el-GR" altLang="zh-TW" b="0" i="0" u="none" strike="noStrike" baseline="0" dirty="0">
                <a:solidFill>
                  <a:srgbClr val="000000"/>
                </a:solidFill>
                <a:latin typeface="Cambria Math" panose="02040503050406030204" pitchFamily="18" charset="0"/>
              </a:rPr>
              <a:t>=</a:t>
            </a:r>
            <a:r>
              <a:rPr lang="zh-TW" altLang="en-US" b="0" i="0" u="none" strike="noStrike" baseline="0" dirty="0">
                <a:solidFill>
                  <a:srgbClr val="000000"/>
                </a:solidFill>
                <a:latin typeface="Cambria Math" panose="02040503050406030204" pitchFamily="18" charset="0"/>
              </a:rPr>
              <a:t> </a:t>
            </a:r>
            <a:r>
              <a:rPr lang="zh-TW" altLang="el-GR" b="0" i="0" u="none" strike="noStrike" baseline="0" dirty="0">
                <a:solidFill>
                  <a:srgbClr val="000000"/>
                </a:solidFill>
                <a:latin typeface="Cambria Math" panose="02040503050406030204" pitchFamily="18" charset="0"/>
              </a:rPr>
              <a:t>𝑃</a:t>
            </a:r>
            <a:r>
              <a:rPr lang="zh-TW" altLang="el-GR" sz="1100" dirty="0">
                <a:solidFill>
                  <a:srgbClr val="000000"/>
                </a:solidFill>
                <a:latin typeface="Cambria Math" panose="02040503050406030204" pitchFamily="18" charset="0"/>
              </a:rPr>
              <a:t>𝑡</a:t>
            </a:r>
            <a:r>
              <a:rPr lang="zh-TW" altLang="el-GR" sz="1600" baseline="30000" dirty="0">
                <a:solidFill>
                  <a:srgbClr val="000000"/>
                </a:solidFill>
                <a:latin typeface="Cambria Math" panose="02040503050406030204" pitchFamily="18" charset="0"/>
              </a:rPr>
              <a:t>𝑏𝑜𝑡</a:t>
            </a:r>
            <a:r>
              <a:rPr lang="el-GR" altLang="zh-TW" sz="1600" baseline="30000" dirty="0">
                <a:solidFill>
                  <a:srgbClr val="000000"/>
                </a:solidFill>
                <a:latin typeface="Cambria Math" panose="02040503050406030204" pitchFamily="18" charset="0"/>
              </a:rPr>
              <a:t>ℎ</a:t>
            </a:r>
            <a:r>
              <a:rPr lang="zh-TW" altLang="en-US" sz="1600" baseline="30000" dirty="0">
                <a:solidFill>
                  <a:srgbClr val="000000"/>
                </a:solidFill>
                <a:latin typeface="Cambria Math" panose="02040503050406030204" pitchFamily="18" charset="0"/>
              </a:rPr>
              <a:t> </a:t>
            </a:r>
            <a:r>
              <a:rPr lang="zh-TW" altLang="el-GR" b="0" i="0" u="none" strike="noStrike" baseline="0" dirty="0">
                <a:solidFill>
                  <a:srgbClr val="000000"/>
                </a:solidFill>
                <a:latin typeface="Cambria Math" panose="02040503050406030204" pitchFamily="18" charset="0"/>
              </a:rPr>
              <a:t>𝑒</a:t>
            </a:r>
            <a:r>
              <a:rPr lang="el-GR" altLang="zh-TW" sz="1600" baseline="30000" dirty="0">
                <a:solidFill>
                  <a:srgbClr val="000000"/>
                </a:solidFill>
                <a:latin typeface="Cambria Math" panose="02040503050406030204" pitchFamily="18" charset="0"/>
              </a:rPr>
              <a:t>−</a:t>
            </a:r>
            <a:r>
              <a:rPr lang="zh-TW" altLang="el-GR" sz="1600" baseline="30000" dirty="0">
                <a:solidFill>
                  <a:srgbClr val="000000"/>
                </a:solidFill>
                <a:latin typeface="Cambria Math" panose="02040503050406030204" pitchFamily="18" charset="0"/>
              </a:rPr>
              <a:t>𝑟</a:t>
            </a:r>
            <a:r>
              <a:rPr lang="zh-TW" altLang="el-GR" sz="1200" b="0" i="0" u="none" strike="noStrike" baseline="30000" dirty="0">
                <a:solidFill>
                  <a:srgbClr val="000000"/>
                </a:solidFill>
                <a:latin typeface="Cambria Math" panose="02040503050406030204" pitchFamily="18" charset="0"/>
              </a:rPr>
              <a:t>𝑡</a:t>
            </a:r>
            <a:r>
              <a:rPr lang="el-GR" altLang="zh-TW" sz="1200" b="0" i="0" u="none" strike="noStrike" baseline="30000" dirty="0">
                <a:solidFill>
                  <a:srgbClr val="000000"/>
                </a:solidFill>
                <a:latin typeface="Cambria Math" panose="02040503050406030204" pitchFamily="18" charset="0"/>
              </a:rPr>
              <a:t>,</a:t>
            </a:r>
            <a:r>
              <a:rPr lang="zh-TW" altLang="el-GR" sz="1200" b="0" i="0" u="none" strike="noStrike" baseline="30000" dirty="0">
                <a:solidFill>
                  <a:srgbClr val="000000"/>
                </a:solidFill>
                <a:latin typeface="Cambria Math" panose="02040503050406030204" pitchFamily="18" charset="0"/>
              </a:rPr>
              <a:t>𝑛</a:t>
            </a:r>
            <a:r>
              <a:rPr lang="el-GR" altLang="zh-TW" sz="1600" baseline="30000" dirty="0">
                <a:solidFill>
                  <a:srgbClr val="000000"/>
                </a:solidFill>
                <a:latin typeface="新細明體" panose="02020500000000000000" pitchFamily="18" charset="-120"/>
                <a:ea typeface="新細明體" panose="02020500000000000000" pitchFamily="18" charset="-120"/>
              </a:rPr>
              <a:t>Δ</a:t>
            </a:r>
            <a:r>
              <a:rPr lang="zh-TW" altLang="el-GR" sz="1600" baseline="30000" dirty="0">
                <a:solidFill>
                  <a:srgbClr val="000000"/>
                </a:solidFill>
                <a:latin typeface="Cambria Math" panose="02040503050406030204" pitchFamily="18" charset="0"/>
                <a:ea typeface="新細明體" panose="02020500000000000000" pitchFamily="18" charset="-120"/>
              </a:rPr>
              <a:t>𝑡</a:t>
            </a:r>
            <a:r>
              <a:rPr lang="zh-TW" altLang="en-US" sz="1600" baseline="300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100" dirty="0">
                <a:solidFill>
                  <a:srgbClr val="000000"/>
                </a:solidFill>
                <a:latin typeface="Cambria Math" panose="02040503050406030204" pitchFamily="18" charset="0"/>
                <a:ea typeface="新細明體" panose="02020500000000000000" pitchFamily="18" charset="-120"/>
              </a:rPr>
              <a:t>𝑢</a:t>
            </a:r>
            <a:r>
              <a:rPr lang="zh-TW" altLang="en-US" sz="110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zh-TW" altLang="en-US" sz="11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+1,∗,1</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sz="1100" dirty="0">
                <a:solidFill>
                  <a:srgbClr val="000000"/>
                </a:solidFill>
                <a:latin typeface="Cambria Math" panose="02040503050406030204" pitchFamily="18" charset="0"/>
                <a:ea typeface="新細明體" panose="02020500000000000000" pitchFamily="18" charset="-120"/>
              </a:rPr>
              <a:t>+1</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endParaRPr lang="en-US" altLang="zh-TW" b="0" i="0" u="none" strike="noStrike" baseline="0" dirty="0">
              <a:solidFill>
                <a:srgbClr val="000000"/>
              </a:solidFill>
              <a:latin typeface="Cambria Math" panose="02040503050406030204" pitchFamily="18" charset="0"/>
              <a:ea typeface="新細明體" panose="02020500000000000000" pitchFamily="18" charset="-120"/>
            </a:endParaRPr>
          </a:p>
          <a:p>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+1,∗,1</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 </a:t>
            </a:r>
            <a:endParaRPr lang="en-US" altLang="zh-TW" dirty="0">
              <a:solidFill>
                <a:srgbClr val="000000"/>
              </a:solidFill>
              <a:latin typeface="Cambria Math" panose="02040503050406030204" pitchFamily="18" charset="0"/>
              <a:ea typeface="新細明體" panose="02020500000000000000" pitchFamily="18" charset="-120"/>
            </a:endParaRPr>
          </a:p>
          <a:p>
            <a:endParaRPr lang="el-GR" altLang="zh-TW" b="0" i="0" u="none" strike="noStrike" baseline="0" dirty="0">
              <a:solidFill>
                <a:srgbClr val="000000"/>
              </a:solidFill>
              <a:latin typeface="Cambria Math" panose="02040503050406030204" pitchFamily="18" charset="0"/>
              <a:ea typeface="新細明體" panose="02020500000000000000" pitchFamily="18" charset="-120"/>
            </a:endParaRPr>
          </a:p>
          <a:p>
            <a:r>
              <a:rPr lang="zh-TW" altLang="el-GR" b="0" i="0" u="none" strike="noStrike" baseline="0" dirty="0">
                <a:solidFill>
                  <a:srgbClr val="7030A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r>
              <a:rPr lang="zh-TW" altLang="el-GR" b="0" i="0" u="none" strike="noStrike" baseline="0" dirty="0">
                <a:solidFill>
                  <a:srgbClr val="7030A0"/>
                </a:solidFill>
                <a:latin typeface="Cambria Math" panose="02040503050406030204" pitchFamily="18" charset="0"/>
                <a:ea typeface="新細明體" panose="02020500000000000000" pitchFamily="18" charset="-120"/>
              </a:rPr>
              <a:t>𝐿</a:t>
            </a:r>
            <a:r>
              <a:rPr lang="zh-TW" altLang="el-GR" sz="1100" dirty="0">
                <a:solidFill>
                  <a:srgbClr val="7030A0"/>
                </a:solidFill>
                <a:latin typeface="Cambria Math" panose="02040503050406030204" pitchFamily="18" charset="0"/>
                <a:ea typeface="新細明體" panose="02020500000000000000" pitchFamily="18" charset="-120"/>
              </a:rPr>
              <a:t>𝑡</a:t>
            </a:r>
            <a:r>
              <a:rPr lang="el-GR" altLang="zh-TW" sz="1100" dirty="0">
                <a:solidFill>
                  <a:srgbClr val="7030A0"/>
                </a:solidFill>
                <a:latin typeface="Cambria Math" panose="02040503050406030204" pitchFamily="18" charset="0"/>
                <a:ea typeface="新細明體" panose="02020500000000000000" pitchFamily="18" charset="-120"/>
              </a:rPr>
              <a:t>,</a:t>
            </a:r>
            <a:r>
              <a:rPr lang="zh-TW" altLang="el-GR" sz="1100" dirty="0">
                <a:solidFill>
                  <a:srgbClr val="7030A0"/>
                </a:solidFill>
                <a:latin typeface="Cambria Math" panose="02040503050406030204" pitchFamily="18" charset="0"/>
                <a:ea typeface="新細明體" panose="02020500000000000000" pitchFamily="18" charset="-120"/>
              </a:rPr>
              <a:t>𝑛</a:t>
            </a:r>
            <a:r>
              <a:rPr lang="el-GR" altLang="zh-TW" sz="1100" dirty="0">
                <a:solidFill>
                  <a:srgbClr val="7030A0"/>
                </a:solidFill>
                <a:latin typeface="Cambria Math" panose="02040503050406030204" pitchFamily="18" charset="0"/>
                <a:ea typeface="新細明體" panose="02020500000000000000" pitchFamily="18" charset="-120"/>
              </a:rPr>
              <a:t>,</a:t>
            </a:r>
            <a:r>
              <a:rPr lang="zh-TW" altLang="el-GR" sz="1100" dirty="0">
                <a:solidFill>
                  <a:srgbClr val="7030A0"/>
                </a:solidFill>
                <a:latin typeface="Cambria Math" panose="02040503050406030204" pitchFamily="18" charset="0"/>
                <a:ea typeface="新細明體" panose="02020500000000000000" pitchFamily="18" charset="-120"/>
              </a:rPr>
              <a:t>𝑜</a:t>
            </a:r>
            <a:r>
              <a:rPr lang="el-GR" altLang="zh-TW" sz="1100" dirty="0">
                <a:solidFill>
                  <a:srgbClr val="7030A0"/>
                </a:solidFill>
                <a:latin typeface="Cambria Math" panose="02040503050406030204" pitchFamily="18" charset="0"/>
                <a:ea typeface="新細明體" panose="02020500000000000000" pitchFamily="18" charset="-120"/>
              </a:rPr>
              <a:t>,1</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r>
              <a:rPr lang="zh-TW" altLang="en-US" b="0" i="0" u="none" strike="noStrike" baseline="0" dirty="0">
                <a:solidFill>
                  <a:srgbClr val="7030A0"/>
                </a:solidFill>
                <a:latin typeface="Cambria Math" panose="02040503050406030204" pitchFamily="18" charset="0"/>
                <a:ea typeface="新細明體" panose="02020500000000000000" pitchFamily="18" charset="-120"/>
              </a:rPr>
              <a:t> </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r>
              <a:rPr lang="zh-TW" altLang="el-GR" b="0" i="0" u="none" strike="noStrike" baseline="0" dirty="0">
                <a:solidFill>
                  <a:srgbClr val="7030A0"/>
                </a:solidFill>
                <a:latin typeface="Cambria Math" panose="02040503050406030204" pitchFamily="18" charset="0"/>
                <a:ea typeface="新細明體" panose="02020500000000000000" pitchFamily="18" charset="-120"/>
              </a:rPr>
              <a:t>𝐻</a:t>
            </a:r>
            <a:r>
              <a:rPr lang="zh-TW" altLang="el-GR" sz="1100" dirty="0">
                <a:solidFill>
                  <a:srgbClr val="7030A0"/>
                </a:solidFill>
                <a:latin typeface="Cambria Math" panose="02040503050406030204" pitchFamily="18" charset="0"/>
                <a:ea typeface="新細明體" panose="02020500000000000000" pitchFamily="18" charset="-120"/>
              </a:rPr>
              <a:t>𝑡</a:t>
            </a:r>
            <a:r>
              <a:rPr lang="el-GR" altLang="zh-TW" sz="1100" dirty="0">
                <a:solidFill>
                  <a:srgbClr val="7030A0"/>
                </a:solidFill>
                <a:latin typeface="Cambria Math" panose="02040503050406030204" pitchFamily="18" charset="0"/>
                <a:ea typeface="新細明體" panose="02020500000000000000" pitchFamily="18" charset="-120"/>
              </a:rPr>
              <a:t>,</a:t>
            </a:r>
            <a:r>
              <a:rPr lang="zh-TW" altLang="el-GR" sz="1100" dirty="0">
                <a:solidFill>
                  <a:srgbClr val="7030A0"/>
                </a:solidFill>
                <a:latin typeface="Cambria Math" panose="02040503050406030204" pitchFamily="18" charset="0"/>
                <a:ea typeface="新細明體" panose="02020500000000000000" pitchFamily="18" charset="-120"/>
              </a:rPr>
              <a:t>𝑛</a:t>
            </a:r>
            <a:r>
              <a:rPr lang="el-GR" altLang="zh-TW" sz="1100" dirty="0">
                <a:solidFill>
                  <a:srgbClr val="7030A0"/>
                </a:solidFill>
                <a:latin typeface="Cambria Math" panose="02040503050406030204" pitchFamily="18" charset="0"/>
                <a:ea typeface="新細明體" panose="02020500000000000000" pitchFamily="18" charset="-120"/>
              </a:rPr>
              <a:t>,</a:t>
            </a:r>
            <a:r>
              <a:rPr lang="zh-TW" altLang="el-GR" sz="1100" dirty="0">
                <a:solidFill>
                  <a:srgbClr val="7030A0"/>
                </a:solidFill>
                <a:latin typeface="Cambria Math" panose="02040503050406030204" pitchFamily="18" charset="0"/>
                <a:ea typeface="新細明體" panose="02020500000000000000" pitchFamily="18" charset="-120"/>
              </a:rPr>
              <a:t>𝑖</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r>
              <a:rPr lang="zh-TW" altLang="el-GR" b="0" i="0" u="none" strike="noStrike" baseline="0" dirty="0">
                <a:solidFill>
                  <a:srgbClr val="7030A0"/>
                </a:solidFill>
                <a:latin typeface="Cambria Math" panose="02040503050406030204" pitchFamily="18" charset="0"/>
                <a:ea typeface="新細明體" panose="02020500000000000000" pitchFamily="18" charset="-120"/>
              </a:rPr>
              <a:t>𝑃</a:t>
            </a:r>
            <a:r>
              <a:rPr lang="zh-TW" altLang="el-GR" sz="1100" dirty="0">
                <a:solidFill>
                  <a:srgbClr val="7030A0"/>
                </a:solidFill>
                <a:latin typeface="Cambria Math" panose="02040503050406030204" pitchFamily="18" charset="0"/>
                <a:ea typeface="新細明體" panose="02020500000000000000" pitchFamily="18" charset="-120"/>
              </a:rPr>
              <a:t>𝑡</a:t>
            </a:r>
            <a:r>
              <a:rPr lang="zh-TW" altLang="el-GR" sz="1600" baseline="30000" dirty="0">
                <a:solidFill>
                  <a:srgbClr val="7030A0"/>
                </a:solidFill>
                <a:latin typeface="Cambria Math" panose="02040503050406030204" pitchFamily="18" charset="0"/>
                <a:ea typeface="新細明體" panose="02020500000000000000" pitchFamily="18" charset="-120"/>
              </a:rPr>
              <a:t>𝑊𝐴</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r>
              <a:rPr lang="zh-TW" altLang="el-GR" b="0" i="0" u="none" strike="noStrike" baseline="0" dirty="0">
                <a:solidFill>
                  <a:srgbClr val="7030A0"/>
                </a:solidFill>
                <a:latin typeface="Cambria Math" panose="02040503050406030204" pitchFamily="18" charset="0"/>
                <a:ea typeface="新細明體" panose="02020500000000000000" pitchFamily="18" charset="-120"/>
              </a:rPr>
              <a:t>𝑝</a:t>
            </a:r>
            <a:r>
              <a:rPr lang="zh-TW" altLang="el-GR" sz="1100" dirty="0">
                <a:solidFill>
                  <a:srgbClr val="7030A0"/>
                </a:solidFill>
                <a:latin typeface="Cambria Math" panose="02040503050406030204" pitchFamily="18" charset="0"/>
                <a:ea typeface="新細明體" panose="02020500000000000000" pitchFamily="18" charset="-120"/>
              </a:rPr>
              <a:t>𝑢</a:t>
            </a:r>
            <a:r>
              <a:rPr lang="el-GR" altLang="zh-TW" b="0" i="0" u="none" strike="noStrike" baseline="0" dirty="0">
                <a:solidFill>
                  <a:srgbClr val="7030A0"/>
                </a:solidFill>
                <a:latin typeface="Cambria Math" panose="02040503050406030204" pitchFamily="18" charset="0"/>
                <a:ea typeface="新細明體" panose="02020500000000000000" pitchFamily="18" charset="-120"/>
              </a:rPr>
              <a:t>)</a:t>
            </a:r>
            <a:endParaRPr lang="en-US" altLang="zh-TW" b="0" i="0" u="none" strike="noStrike" baseline="0" dirty="0">
              <a:solidFill>
                <a:srgbClr val="7030A0"/>
              </a:solidFill>
              <a:latin typeface="Cambria Math" panose="02040503050406030204" pitchFamily="18" charset="0"/>
              <a:ea typeface="新細明體" panose="02020500000000000000" pitchFamily="18" charset="-120"/>
            </a:endParaRPr>
          </a:p>
          <a:p>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𝑃</a:t>
            </a:r>
            <a:r>
              <a:rPr lang="zh-TW" altLang="el-GR" sz="1100" dirty="0">
                <a:solidFill>
                  <a:srgbClr val="000000"/>
                </a:solidFill>
                <a:latin typeface="Cambria Math" panose="02040503050406030204" pitchFamily="18" charset="0"/>
                <a:ea typeface="新細明體" panose="02020500000000000000" pitchFamily="18" charset="-120"/>
              </a:rPr>
              <a:t>𝑡</a:t>
            </a:r>
            <a:r>
              <a:rPr lang="zh-TW" altLang="el-GR" sz="1400" baseline="30000" dirty="0">
                <a:solidFill>
                  <a:srgbClr val="000000"/>
                </a:solidFill>
                <a:latin typeface="Cambria Math" panose="02040503050406030204" pitchFamily="18" charset="0"/>
                <a:ea typeface="新細明體" panose="02020500000000000000" pitchFamily="18" charset="-120"/>
              </a:rPr>
              <a:t>𝑊𝐴</a:t>
            </a:r>
            <a:r>
              <a:rPr lang="zh-TW" altLang="en-US" sz="1400" baseline="300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𝑒</a:t>
            </a:r>
            <a:r>
              <a:rPr lang="el-GR" altLang="zh-TW" baseline="30000" dirty="0">
                <a:solidFill>
                  <a:srgbClr val="000000"/>
                </a:solidFill>
                <a:latin typeface="Cambria Math" panose="02040503050406030204" pitchFamily="18" charset="0"/>
                <a:ea typeface="新細明體" panose="02020500000000000000" pitchFamily="18" charset="-120"/>
              </a:rPr>
              <a:t>−</a:t>
            </a:r>
            <a:r>
              <a:rPr lang="zh-TW" altLang="el-GR" baseline="30000" dirty="0">
                <a:solidFill>
                  <a:srgbClr val="000000"/>
                </a:solidFill>
                <a:latin typeface="Cambria Math" panose="02040503050406030204" pitchFamily="18" charset="0"/>
                <a:ea typeface="新細明體" panose="02020500000000000000" pitchFamily="18" charset="-120"/>
              </a:rPr>
              <a:t>𝑟</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𝑡</a:t>
            </a:r>
            <a:r>
              <a:rPr lang="el-GR" altLang="zh-TW" sz="1400" b="0" i="0" u="none" strike="noStrike" baseline="30000" dirty="0">
                <a:solidFill>
                  <a:srgbClr val="000000"/>
                </a:solidFill>
                <a:latin typeface="Cambria Math" panose="02040503050406030204" pitchFamily="18" charset="0"/>
                <a:ea typeface="新細明體" panose="02020500000000000000" pitchFamily="18" charset="-120"/>
              </a:rPr>
              <a:t>,</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𝑛</a:t>
            </a:r>
            <a:r>
              <a:rPr lang="el-GR" altLang="zh-TW" baseline="30000" dirty="0">
                <a:solidFill>
                  <a:srgbClr val="000000"/>
                </a:solidFill>
                <a:latin typeface="Cambria Math" panose="02040503050406030204" pitchFamily="18" charset="0"/>
                <a:ea typeface="新細明體" panose="02020500000000000000" pitchFamily="18" charset="-120"/>
              </a:rPr>
              <a:t>Δ</a:t>
            </a:r>
            <a:r>
              <a:rPr lang="zh-TW" altLang="el-GR" baseline="30000" dirty="0">
                <a:solidFill>
                  <a:srgbClr val="000000"/>
                </a:solidFill>
                <a:latin typeface="Cambria Math" panose="02040503050406030204" pitchFamily="18" charset="0"/>
                <a:ea typeface="新細明體" panose="02020500000000000000" pitchFamily="18" charset="-120"/>
              </a:rPr>
              <a:t>𝑡</a:t>
            </a:r>
            <a:r>
              <a:rPr lang="zh-TW" altLang="en-US" baseline="300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100" dirty="0">
                <a:solidFill>
                  <a:srgbClr val="000000"/>
                </a:solidFill>
                <a:latin typeface="Cambria Math" panose="02040503050406030204" pitchFamily="18" charset="0"/>
                <a:ea typeface="新細明體" panose="02020500000000000000" pitchFamily="18" charset="-120"/>
              </a:rPr>
              <a:t>𝑢</a:t>
            </a:r>
            <a:r>
              <a:rPr lang="zh-TW" altLang="en-US" sz="110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zh-TW" altLang="en-US" sz="11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+1,∗,2</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sz="1100" dirty="0">
                <a:solidFill>
                  <a:srgbClr val="000000"/>
                </a:solidFill>
                <a:latin typeface="Cambria Math" panose="02040503050406030204" pitchFamily="18" charset="0"/>
                <a:ea typeface="新細明體" panose="02020500000000000000" pitchFamily="18" charset="-120"/>
              </a:rPr>
              <a:t>+1</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 </a:t>
            </a:r>
            <a:endParaRPr lang="en-US" altLang="zh-TW" b="0" i="0" u="none" strike="noStrike" baseline="0" dirty="0">
              <a:solidFill>
                <a:srgbClr val="000000"/>
              </a:solidFill>
              <a:latin typeface="Cambria Math" panose="02040503050406030204" pitchFamily="18" charset="0"/>
              <a:ea typeface="新細明體" panose="02020500000000000000" pitchFamily="18" charset="-120"/>
            </a:endParaRPr>
          </a:p>
          <a:p>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+1,∗,2</a:t>
            </a:r>
            <a:r>
              <a:rPr lang="zh-TW" altLang="en-US" sz="110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endParaRPr lang="en-US" altLang="zh-TW" b="0" i="0" u="none" strike="noStrike" baseline="0" dirty="0">
              <a:solidFill>
                <a:srgbClr val="000000"/>
              </a:solidFill>
              <a:latin typeface="Cambria Math" panose="02040503050406030204" pitchFamily="18" charset="0"/>
              <a:ea typeface="新細明體" panose="02020500000000000000" pitchFamily="18" charset="-120"/>
            </a:endParaRPr>
          </a:p>
          <a:p>
            <a:r>
              <a:rPr lang="el-GR" altLang="zh-TW" b="0" i="0" u="none" strike="noStrike" baseline="0" dirty="0">
                <a:solidFill>
                  <a:srgbClr val="000000"/>
                </a:solidFill>
                <a:latin typeface="Cambria Math" panose="02040503050406030204" pitchFamily="18" charset="0"/>
                <a:ea typeface="新細明體" panose="02020500000000000000" pitchFamily="18" charset="-120"/>
              </a:rPr>
              <a:t> </a:t>
            </a:r>
          </a:p>
          <a:p>
            <a:r>
              <a:rPr lang="zh-TW" altLang="el-GR" b="0" i="0" u="none" strike="noStrike" baseline="0" dirty="0">
                <a:solidFill>
                  <a:srgbClr val="0070C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a:t>
            </a:r>
            <a:r>
              <a:rPr lang="zh-TW" altLang="el-GR" b="0" i="0" u="none" strike="noStrike" baseline="0" dirty="0">
                <a:solidFill>
                  <a:srgbClr val="0070C0"/>
                </a:solidFill>
                <a:latin typeface="Cambria Math" panose="02040503050406030204" pitchFamily="18" charset="0"/>
                <a:ea typeface="新細明體" panose="02020500000000000000" pitchFamily="18" charset="-120"/>
              </a:rPr>
              <a:t>𝐿</a:t>
            </a:r>
            <a:r>
              <a:rPr lang="zh-TW" altLang="el-GR" sz="1100" dirty="0">
                <a:solidFill>
                  <a:srgbClr val="0070C0"/>
                </a:solidFill>
                <a:latin typeface="Cambria Math" panose="02040503050406030204" pitchFamily="18" charset="0"/>
                <a:ea typeface="新細明體" panose="02020500000000000000" pitchFamily="18" charset="-120"/>
              </a:rPr>
              <a:t>𝑡</a:t>
            </a:r>
            <a:r>
              <a:rPr lang="el-GR" altLang="zh-TW" sz="1100" dirty="0">
                <a:solidFill>
                  <a:srgbClr val="0070C0"/>
                </a:solidFill>
                <a:latin typeface="Cambria Math" panose="02040503050406030204" pitchFamily="18" charset="0"/>
                <a:ea typeface="新細明體" panose="02020500000000000000" pitchFamily="18" charset="-120"/>
              </a:rPr>
              <a:t>,</a:t>
            </a:r>
            <a:r>
              <a:rPr lang="zh-TW" altLang="el-GR" sz="1100" dirty="0">
                <a:solidFill>
                  <a:srgbClr val="0070C0"/>
                </a:solidFill>
                <a:latin typeface="Cambria Math" panose="02040503050406030204" pitchFamily="18" charset="0"/>
                <a:ea typeface="新細明體" panose="02020500000000000000" pitchFamily="18" charset="-120"/>
              </a:rPr>
              <a:t>𝑛</a:t>
            </a:r>
            <a:r>
              <a:rPr lang="el-GR" altLang="zh-TW" sz="1100" dirty="0">
                <a:solidFill>
                  <a:srgbClr val="0070C0"/>
                </a:solidFill>
                <a:latin typeface="Cambria Math" panose="02040503050406030204" pitchFamily="18" charset="0"/>
                <a:ea typeface="新細明體" panose="02020500000000000000" pitchFamily="18" charset="-120"/>
              </a:rPr>
              <a:t>,</a:t>
            </a:r>
            <a:r>
              <a:rPr lang="zh-TW" altLang="el-GR" sz="1100" dirty="0">
                <a:solidFill>
                  <a:srgbClr val="0070C0"/>
                </a:solidFill>
                <a:latin typeface="Cambria Math" panose="02040503050406030204" pitchFamily="18" charset="0"/>
                <a:ea typeface="新細明體" panose="02020500000000000000" pitchFamily="18" charset="-120"/>
              </a:rPr>
              <a:t>𝑜</a:t>
            </a:r>
            <a:r>
              <a:rPr lang="el-GR" altLang="zh-TW" sz="1100" dirty="0">
                <a:solidFill>
                  <a:srgbClr val="0070C0"/>
                </a:solidFill>
                <a:latin typeface="Cambria Math" panose="02040503050406030204" pitchFamily="18" charset="0"/>
                <a:ea typeface="新細明體" panose="02020500000000000000" pitchFamily="18" charset="-120"/>
              </a:rPr>
              <a:t>,1</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a:t>
            </a:r>
            <a:r>
              <a:rPr lang="zh-TW" altLang="en-US" b="0" i="0" u="none" strike="noStrike" baseline="0" dirty="0">
                <a:solidFill>
                  <a:srgbClr val="0070C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a:t>
            </a:r>
            <a:r>
              <a:rPr lang="zh-TW" altLang="el-GR" b="0" i="0" u="none" strike="noStrike" baseline="0" dirty="0">
                <a:solidFill>
                  <a:srgbClr val="0070C0"/>
                </a:solidFill>
                <a:latin typeface="Cambria Math" panose="02040503050406030204" pitchFamily="18" charset="0"/>
                <a:ea typeface="新細明體" panose="02020500000000000000" pitchFamily="18" charset="-120"/>
              </a:rPr>
              <a:t>𝐻</a:t>
            </a:r>
            <a:r>
              <a:rPr lang="zh-TW" altLang="el-GR" sz="1100" dirty="0">
                <a:solidFill>
                  <a:srgbClr val="0070C0"/>
                </a:solidFill>
                <a:latin typeface="Cambria Math" panose="02040503050406030204" pitchFamily="18" charset="0"/>
                <a:ea typeface="新細明體" panose="02020500000000000000" pitchFamily="18" charset="-120"/>
              </a:rPr>
              <a:t>𝑡</a:t>
            </a:r>
            <a:r>
              <a:rPr lang="el-GR" altLang="zh-TW" sz="1100" dirty="0">
                <a:solidFill>
                  <a:srgbClr val="0070C0"/>
                </a:solidFill>
                <a:latin typeface="Cambria Math" panose="02040503050406030204" pitchFamily="18" charset="0"/>
                <a:ea typeface="新細明體" panose="02020500000000000000" pitchFamily="18" charset="-120"/>
              </a:rPr>
              <a:t>,</a:t>
            </a:r>
            <a:r>
              <a:rPr lang="zh-TW" altLang="el-GR" sz="1100" dirty="0">
                <a:solidFill>
                  <a:srgbClr val="0070C0"/>
                </a:solidFill>
                <a:latin typeface="Cambria Math" panose="02040503050406030204" pitchFamily="18" charset="0"/>
                <a:ea typeface="新細明體" panose="02020500000000000000" pitchFamily="18" charset="-120"/>
              </a:rPr>
              <a:t>𝑛</a:t>
            </a:r>
            <a:r>
              <a:rPr lang="el-GR" altLang="zh-TW" sz="1100" dirty="0">
                <a:solidFill>
                  <a:srgbClr val="0070C0"/>
                </a:solidFill>
                <a:latin typeface="Cambria Math" panose="02040503050406030204" pitchFamily="18" charset="0"/>
                <a:ea typeface="新細明體" panose="02020500000000000000" pitchFamily="18" charset="-120"/>
              </a:rPr>
              <a:t>,</a:t>
            </a:r>
            <a:r>
              <a:rPr lang="zh-TW" altLang="el-GR" sz="1100" dirty="0">
                <a:solidFill>
                  <a:srgbClr val="0070C0"/>
                </a:solidFill>
                <a:latin typeface="Cambria Math" panose="02040503050406030204" pitchFamily="18" charset="0"/>
                <a:ea typeface="新細明體" panose="02020500000000000000" pitchFamily="18" charset="-120"/>
              </a:rPr>
              <a:t>𝑖</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a:t>
            </a:r>
            <a:r>
              <a:rPr lang="zh-TW" altLang="el-GR" b="0" i="0" u="none" strike="noStrike" baseline="0" dirty="0">
                <a:solidFill>
                  <a:srgbClr val="0070C0"/>
                </a:solidFill>
                <a:latin typeface="Cambria Math" panose="02040503050406030204" pitchFamily="18" charset="0"/>
                <a:ea typeface="新細明體" panose="02020500000000000000" pitchFamily="18" charset="-120"/>
              </a:rPr>
              <a:t>𝑃</a:t>
            </a:r>
            <a:r>
              <a:rPr lang="zh-TW" altLang="el-GR" sz="1100" dirty="0">
                <a:solidFill>
                  <a:srgbClr val="0070C0"/>
                </a:solidFill>
                <a:latin typeface="Cambria Math" panose="02040503050406030204" pitchFamily="18" charset="0"/>
                <a:ea typeface="新細明體" panose="02020500000000000000" pitchFamily="18" charset="-120"/>
              </a:rPr>
              <a:t>𝑡</a:t>
            </a:r>
            <a:r>
              <a:rPr lang="zh-TW" altLang="el-GR" sz="1600" baseline="30000" dirty="0">
                <a:solidFill>
                  <a:srgbClr val="0070C0"/>
                </a:solidFill>
                <a:latin typeface="Cambria Math" panose="02040503050406030204" pitchFamily="18" charset="0"/>
                <a:ea typeface="新細明體" panose="02020500000000000000" pitchFamily="18" charset="-120"/>
              </a:rPr>
              <a:t>𝑀𝐴</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a:t>
            </a:r>
            <a:r>
              <a:rPr lang="zh-TW" altLang="el-GR" b="0" i="0" u="none" strike="noStrike" baseline="0" dirty="0">
                <a:solidFill>
                  <a:srgbClr val="0070C0"/>
                </a:solidFill>
                <a:latin typeface="Cambria Math" panose="02040503050406030204" pitchFamily="18" charset="0"/>
                <a:ea typeface="新細明體" panose="02020500000000000000" pitchFamily="18" charset="-120"/>
              </a:rPr>
              <a:t>𝑝</a:t>
            </a:r>
            <a:r>
              <a:rPr lang="zh-TW" altLang="el-GR" sz="1100" dirty="0">
                <a:solidFill>
                  <a:srgbClr val="0070C0"/>
                </a:solidFill>
                <a:latin typeface="Cambria Math" panose="02040503050406030204" pitchFamily="18" charset="0"/>
                <a:ea typeface="新細明體" panose="02020500000000000000" pitchFamily="18" charset="-120"/>
              </a:rPr>
              <a:t>𝑢</a:t>
            </a:r>
            <a:r>
              <a:rPr lang="el-GR" altLang="zh-TW" b="0" i="0" u="none" strike="noStrike" baseline="0" dirty="0">
                <a:solidFill>
                  <a:srgbClr val="0070C0"/>
                </a:solidFill>
                <a:latin typeface="Cambria Math" panose="02040503050406030204" pitchFamily="18" charset="0"/>
                <a:ea typeface="新細明體" panose="02020500000000000000" pitchFamily="18" charset="-120"/>
              </a:rPr>
              <a:t>) </a:t>
            </a:r>
            <a:endParaRPr lang="en-US" altLang="zh-TW" b="0" i="0" u="none" strike="noStrike" baseline="0" dirty="0">
              <a:solidFill>
                <a:srgbClr val="0070C0"/>
              </a:solidFill>
              <a:latin typeface="Cambria Math" panose="02040503050406030204" pitchFamily="18" charset="0"/>
              <a:ea typeface="新細明體" panose="02020500000000000000" pitchFamily="18" charset="-120"/>
            </a:endParaRPr>
          </a:p>
          <a:p>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𝑃</a:t>
            </a:r>
            <a:r>
              <a:rPr lang="zh-TW" altLang="el-GR" sz="1100" dirty="0">
                <a:solidFill>
                  <a:srgbClr val="000000"/>
                </a:solidFill>
                <a:latin typeface="Cambria Math" panose="02040503050406030204" pitchFamily="18" charset="0"/>
                <a:ea typeface="新細明體" panose="02020500000000000000" pitchFamily="18" charset="-120"/>
              </a:rPr>
              <a:t>𝑡</a:t>
            </a:r>
            <a:r>
              <a:rPr lang="zh-TW" altLang="el-GR" sz="1600" baseline="30000" dirty="0">
                <a:solidFill>
                  <a:srgbClr val="000000"/>
                </a:solidFill>
                <a:latin typeface="Cambria Math" panose="02040503050406030204" pitchFamily="18" charset="0"/>
                <a:ea typeface="新細明體" panose="02020500000000000000" pitchFamily="18" charset="-120"/>
              </a:rPr>
              <a:t>𝑀𝐴</a:t>
            </a:r>
            <a:r>
              <a:rPr lang="zh-TW" altLang="en-US" sz="1600" baseline="300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𝑒</a:t>
            </a:r>
            <a:r>
              <a:rPr lang="el-GR" altLang="zh-TW" baseline="30000" dirty="0">
                <a:solidFill>
                  <a:srgbClr val="000000"/>
                </a:solidFill>
                <a:latin typeface="Cambria Math" panose="02040503050406030204" pitchFamily="18" charset="0"/>
                <a:ea typeface="新細明體" panose="02020500000000000000" pitchFamily="18" charset="-120"/>
              </a:rPr>
              <a:t>−</a:t>
            </a:r>
            <a:r>
              <a:rPr lang="zh-TW" altLang="el-GR" baseline="30000" dirty="0">
                <a:solidFill>
                  <a:srgbClr val="000000"/>
                </a:solidFill>
                <a:latin typeface="Cambria Math" panose="02040503050406030204" pitchFamily="18" charset="0"/>
                <a:ea typeface="新細明體" panose="02020500000000000000" pitchFamily="18" charset="-120"/>
              </a:rPr>
              <a:t>𝑟</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𝑡</a:t>
            </a:r>
            <a:r>
              <a:rPr lang="el-GR" altLang="zh-TW" sz="1400" b="0" i="0" u="none" strike="noStrike" baseline="30000" dirty="0">
                <a:solidFill>
                  <a:srgbClr val="000000"/>
                </a:solidFill>
                <a:latin typeface="Cambria Math" panose="02040503050406030204" pitchFamily="18" charset="0"/>
                <a:ea typeface="新細明體" panose="02020500000000000000" pitchFamily="18" charset="-120"/>
              </a:rPr>
              <a:t>,</a:t>
            </a:r>
            <a:r>
              <a:rPr lang="zh-TW" altLang="el-GR" sz="1400" b="0" i="0" u="none" strike="noStrike" baseline="30000" dirty="0">
                <a:solidFill>
                  <a:srgbClr val="000000"/>
                </a:solidFill>
                <a:latin typeface="Cambria Math" panose="02040503050406030204" pitchFamily="18" charset="0"/>
                <a:ea typeface="新細明體" panose="02020500000000000000" pitchFamily="18" charset="-120"/>
              </a:rPr>
              <a:t>𝑛</a:t>
            </a:r>
            <a:r>
              <a:rPr lang="el-GR" altLang="zh-TW" baseline="30000" dirty="0">
                <a:solidFill>
                  <a:srgbClr val="000000"/>
                </a:solidFill>
                <a:latin typeface="Cambria Math" panose="02040503050406030204" pitchFamily="18" charset="0"/>
                <a:ea typeface="新細明體" panose="02020500000000000000" pitchFamily="18" charset="-120"/>
              </a:rPr>
              <a:t>Δ</a:t>
            </a:r>
            <a:r>
              <a:rPr lang="zh-TW" altLang="el-GR" baseline="30000" dirty="0">
                <a:solidFill>
                  <a:srgbClr val="000000"/>
                </a:solidFill>
                <a:latin typeface="Cambria Math" panose="02040503050406030204" pitchFamily="18" charset="0"/>
                <a:ea typeface="新細明體" panose="02020500000000000000" pitchFamily="18" charset="-120"/>
              </a:rPr>
              <a:t>𝑡</a:t>
            </a:r>
            <a:r>
              <a:rPr lang="zh-TW" altLang="en-US" baseline="300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l-GR" sz="1100" dirty="0">
                <a:solidFill>
                  <a:srgbClr val="000000"/>
                </a:solidFill>
                <a:latin typeface="Cambria Math" panose="02040503050406030204" pitchFamily="18" charset="0"/>
                <a:ea typeface="新細明體" panose="02020500000000000000" pitchFamily="18" charset="-120"/>
              </a:rPr>
              <a:t>𝑢</a:t>
            </a:r>
            <a:r>
              <a:rPr lang="zh-TW" altLang="en-US" sz="110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zh-TW" altLang="en-US" sz="110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+1,∗,3</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sz="1100" dirty="0">
                <a:solidFill>
                  <a:srgbClr val="000000"/>
                </a:solidFill>
                <a:latin typeface="Cambria Math" panose="02040503050406030204" pitchFamily="18" charset="0"/>
                <a:ea typeface="新細明體" panose="02020500000000000000" pitchFamily="18" charset="-120"/>
              </a:rPr>
              <a:t>+1</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 </a:t>
            </a:r>
            <a:endParaRPr lang="en-US" altLang="zh-TW" b="0" i="0" u="none" strike="noStrike" baseline="0" dirty="0">
              <a:solidFill>
                <a:srgbClr val="000000"/>
              </a:solidFill>
              <a:latin typeface="Cambria Math" panose="02040503050406030204" pitchFamily="18" charset="0"/>
              <a:ea typeface="新細明體" panose="02020500000000000000" pitchFamily="18" charset="-120"/>
            </a:endParaRPr>
          </a:p>
          <a:p>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𝜃</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+1,∗,3</a:t>
            </a:r>
            <a:r>
              <a:rPr lang="zh-TW" altLang="en-US" sz="110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100" dirty="0">
                <a:solidFill>
                  <a:srgbClr val="000000"/>
                </a:solidFill>
                <a:latin typeface="Cambria Math" panose="02040503050406030204" pitchFamily="18" charset="0"/>
                <a:ea typeface="新細明體" panose="02020500000000000000" pitchFamily="18" charset="-120"/>
              </a:rPr>
              <a:t>𝑡</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𝑛</a:t>
            </a:r>
            <a:r>
              <a:rPr lang="el-GR" altLang="zh-TW" sz="1100" dirty="0">
                <a:solidFill>
                  <a:srgbClr val="000000"/>
                </a:solidFill>
                <a:latin typeface="Cambria Math" panose="02040503050406030204" pitchFamily="18" charset="0"/>
                <a:ea typeface="新細明體" panose="02020500000000000000" pitchFamily="18" charset="-120"/>
              </a:rPr>
              <a:t>+1,</a:t>
            </a:r>
            <a:r>
              <a:rPr lang="zh-TW" altLang="el-GR" sz="1100" dirty="0">
                <a:solidFill>
                  <a:srgbClr val="000000"/>
                </a:solidFill>
                <a:latin typeface="Cambria Math" panose="02040503050406030204" pitchFamily="18" charset="0"/>
                <a:ea typeface="新細明體" panose="02020500000000000000" pitchFamily="18" charset="-120"/>
              </a:rPr>
              <a:t>𝑖</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b="0" i="0" u="none" strike="noStrike" baseline="0" dirty="0">
                <a:solidFill>
                  <a:srgbClr val="000000"/>
                </a:solidFill>
                <a:latin typeface="Cambria Math" panose="02040503050406030204" pitchFamily="18" charset="0"/>
                <a:ea typeface="新細明體" panose="02020500000000000000" pitchFamily="18" charset="-120"/>
              </a:rPr>
              <a:t>] </a:t>
            </a:r>
            <a:endParaRPr lang="zh-TW" altLang="en-US" sz="1100" dirty="0"/>
          </a:p>
        </p:txBody>
      </p:sp>
    </p:spTree>
    <p:extLst>
      <p:ext uri="{BB962C8B-B14F-4D97-AF65-F5344CB8AC3E}">
        <p14:creationId xmlns:p14="http://schemas.microsoft.com/office/powerpoint/2010/main" val="323984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18" name="矩形 17">
            <a:extLst>
              <a:ext uri="{FF2B5EF4-FFF2-40B4-BE49-F238E27FC236}">
                <a16:creationId xmlns:a16="http://schemas.microsoft.com/office/drawing/2014/main" id="{CD651610-CE29-42CC-AD00-2C83A6AE45E4}"/>
              </a:ext>
            </a:extLst>
          </p:cNvPr>
          <p:cNvSpPr/>
          <p:nvPr/>
        </p:nvSpPr>
        <p:spPr>
          <a:xfrm>
            <a:off x="559295" y="837702"/>
            <a:ext cx="2273379" cy="369332"/>
          </a:xfrm>
          <a:prstGeom prst="rect">
            <a:avLst/>
          </a:prstGeom>
        </p:spPr>
        <p:txBody>
          <a:bodyPr wrap="none">
            <a:spAutoFit/>
          </a:bodyPr>
          <a:lstStyle/>
          <a:p>
            <a:r>
              <a:rPr lang="en-US" altLang="zh-TW" dirty="0"/>
              <a:t>2.</a:t>
            </a:r>
            <a:r>
              <a:rPr lang="zh-TW" altLang="en-US" dirty="0"/>
              <a:t> 僅一人存活情況下</a:t>
            </a:r>
            <a:endParaRPr lang="en-US" altLang="zh-TW" dirty="0"/>
          </a:p>
        </p:txBody>
      </p:sp>
      <p:sp>
        <p:nvSpPr>
          <p:cNvPr id="8" name="文字方塊 7">
            <a:extLst>
              <a:ext uri="{FF2B5EF4-FFF2-40B4-BE49-F238E27FC236}">
                <a16:creationId xmlns:a16="http://schemas.microsoft.com/office/drawing/2014/main" id="{ED4F3A93-BEA0-4B28-A71D-6A6296ACAAF2}"/>
              </a:ext>
            </a:extLst>
          </p:cNvPr>
          <p:cNvSpPr txBox="1"/>
          <p:nvPr/>
        </p:nvSpPr>
        <p:spPr>
          <a:xfrm>
            <a:off x="1816132" y="3296083"/>
            <a:ext cx="1569660" cy="369332"/>
          </a:xfrm>
          <a:prstGeom prst="rect">
            <a:avLst/>
          </a:prstGeom>
          <a:noFill/>
        </p:spPr>
        <p:txBody>
          <a:bodyPr wrap="none" rtlCol="0">
            <a:spAutoFit/>
          </a:bodyPr>
          <a:lstStyle/>
          <a:p>
            <a:r>
              <a:rPr lang="zh-TW" altLang="en-US" dirty="0"/>
              <a:t>本期僅夫存活</a:t>
            </a:r>
            <a:endParaRPr lang="en-US" altLang="zh-TW" dirty="0"/>
          </a:p>
        </p:txBody>
      </p:sp>
      <p:sp>
        <p:nvSpPr>
          <p:cNvPr id="9" name="文字方塊 8">
            <a:extLst>
              <a:ext uri="{FF2B5EF4-FFF2-40B4-BE49-F238E27FC236}">
                <a16:creationId xmlns:a16="http://schemas.microsoft.com/office/drawing/2014/main" id="{849AE176-C90D-413E-8954-4F618916BF7A}"/>
              </a:ext>
            </a:extLst>
          </p:cNvPr>
          <p:cNvSpPr txBox="1"/>
          <p:nvPr/>
        </p:nvSpPr>
        <p:spPr>
          <a:xfrm>
            <a:off x="1816132" y="2539198"/>
            <a:ext cx="1569660" cy="369332"/>
          </a:xfrm>
          <a:prstGeom prst="rect">
            <a:avLst/>
          </a:prstGeom>
          <a:noFill/>
        </p:spPr>
        <p:txBody>
          <a:bodyPr wrap="none" rtlCol="0">
            <a:spAutoFit/>
          </a:bodyPr>
          <a:lstStyle/>
          <a:p>
            <a:r>
              <a:rPr lang="zh-TW" altLang="en-US" dirty="0"/>
              <a:t>本期僅妻存活</a:t>
            </a:r>
            <a:endParaRPr lang="en-US" altLang="zh-TW" dirty="0"/>
          </a:p>
        </p:txBody>
      </p:sp>
      <p:cxnSp>
        <p:nvCxnSpPr>
          <p:cNvPr id="10" name="直線接點 9">
            <a:extLst>
              <a:ext uri="{FF2B5EF4-FFF2-40B4-BE49-F238E27FC236}">
                <a16:creationId xmlns:a16="http://schemas.microsoft.com/office/drawing/2014/main" id="{5A6A435E-EF35-4647-AF2E-FE829EE41871}"/>
              </a:ext>
            </a:extLst>
          </p:cNvPr>
          <p:cNvCxnSpPr>
            <a:cxnSpLocks/>
          </p:cNvCxnSpPr>
          <p:nvPr/>
        </p:nvCxnSpPr>
        <p:spPr>
          <a:xfrm flipV="1">
            <a:off x="3485878" y="2520364"/>
            <a:ext cx="983399" cy="190169"/>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218DE99B-8DBF-46CD-BDD9-B74A848FBB35}"/>
              </a:ext>
            </a:extLst>
          </p:cNvPr>
          <p:cNvSpPr txBox="1"/>
          <p:nvPr/>
        </p:nvSpPr>
        <p:spPr>
          <a:xfrm>
            <a:off x="4602865" y="3171722"/>
            <a:ext cx="1800493" cy="369332"/>
          </a:xfrm>
          <a:prstGeom prst="rect">
            <a:avLst/>
          </a:prstGeom>
          <a:noFill/>
        </p:spPr>
        <p:txBody>
          <a:bodyPr wrap="none" rtlCol="0">
            <a:spAutoFit/>
          </a:bodyPr>
          <a:lstStyle/>
          <a:p>
            <a:r>
              <a:rPr lang="zh-TW" altLang="en-US" dirty="0"/>
              <a:t>下一期僅夫存活</a:t>
            </a:r>
          </a:p>
        </p:txBody>
      </p:sp>
      <p:sp>
        <p:nvSpPr>
          <p:cNvPr id="12" name="文字方塊 11">
            <a:extLst>
              <a:ext uri="{FF2B5EF4-FFF2-40B4-BE49-F238E27FC236}">
                <a16:creationId xmlns:a16="http://schemas.microsoft.com/office/drawing/2014/main" id="{1E867FF9-7BED-47F9-A557-938B3F86FACD}"/>
              </a:ext>
            </a:extLst>
          </p:cNvPr>
          <p:cNvSpPr txBox="1"/>
          <p:nvPr/>
        </p:nvSpPr>
        <p:spPr>
          <a:xfrm>
            <a:off x="4602865" y="2381893"/>
            <a:ext cx="1800493" cy="369332"/>
          </a:xfrm>
          <a:prstGeom prst="rect">
            <a:avLst/>
          </a:prstGeom>
          <a:noFill/>
        </p:spPr>
        <p:txBody>
          <a:bodyPr wrap="none" rtlCol="0">
            <a:spAutoFit/>
          </a:bodyPr>
          <a:lstStyle/>
          <a:p>
            <a:r>
              <a:rPr lang="zh-TW" altLang="en-US" dirty="0"/>
              <a:t>下一期僅妻存活</a:t>
            </a:r>
          </a:p>
        </p:txBody>
      </p:sp>
      <p:sp>
        <p:nvSpPr>
          <p:cNvPr id="13" name="文字方塊 12">
            <a:extLst>
              <a:ext uri="{FF2B5EF4-FFF2-40B4-BE49-F238E27FC236}">
                <a16:creationId xmlns:a16="http://schemas.microsoft.com/office/drawing/2014/main" id="{97A7B927-494E-4FB2-A7AE-B2F73FF8AE99}"/>
              </a:ext>
            </a:extLst>
          </p:cNvPr>
          <p:cNvSpPr txBox="1"/>
          <p:nvPr/>
        </p:nvSpPr>
        <p:spPr>
          <a:xfrm>
            <a:off x="1395114" y="2926751"/>
            <a:ext cx="362600" cy="369332"/>
          </a:xfrm>
          <a:prstGeom prst="rect">
            <a:avLst/>
          </a:prstGeom>
          <a:noFill/>
        </p:spPr>
        <p:txBody>
          <a:bodyPr wrap="square" rtlCol="0">
            <a:spAutoFit/>
          </a:bodyPr>
          <a:lstStyle/>
          <a:p>
            <a:r>
              <a:rPr lang="en-US" altLang="zh-TW" dirty="0"/>
              <a:t>2.</a:t>
            </a:r>
            <a:endParaRPr lang="zh-TW" altLang="en-US" dirty="0"/>
          </a:p>
        </p:txBody>
      </p:sp>
      <p:cxnSp>
        <p:nvCxnSpPr>
          <p:cNvPr id="14" name="直線接點 13">
            <a:extLst>
              <a:ext uri="{FF2B5EF4-FFF2-40B4-BE49-F238E27FC236}">
                <a16:creationId xmlns:a16="http://schemas.microsoft.com/office/drawing/2014/main" id="{97F4EA37-E2F0-43D6-9842-97C1B8FE8511}"/>
              </a:ext>
            </a:extLst>
          </p:cNvPr>
          <p:cNvCxnSpPr>
            <a:cxnSpLocks/>
          </p:cNvCxnSpPr>
          <p:nvPr/>
        </p:nvCxnSpPr>
        <p:spPr>
          <a:xfrm>
            <a:off x="3502629" y="2723864"/>
            <a:ext cx="983399" cy="2028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ABDA62F9-C97A-4D0B-9312-B39FF5788CF0}"/>
              </a:ext>
            </a:extLst>
          </p:cNvPr>
          <p:cNvSpPr txBox="1"/>
          <p:nvPr/>
        </p:nvSpPr>
        <p:spPr>
          <a:xfrm>
            <a:off x="4586114" y="2751225"/>
            <a:ext cx="1800493" cy="369332"/>
          </a:xfrm>
          <a:prstGeom prst="rect">
            <a:avLst/>
          </a:prstGeom>
          <a:noFill/>
        </p:spPr>
        <p:txBody>
          <a:bodyPr wrap="none" rtlCol="0">
            <a:spAutoFit/>
          </a:bodyPr>
          <a:lstStyle/>
          <a:p>
            <a:r>
              <a:rPr lang="zh-TW" altLang="en-US" dirty="0"/>
              <a:t>下一期無人存活</a:t>
            </a:r>
          </a:p>
        </p:txBody>
      </p:sp>
      <p:cxnSp>
        <p:nvCxnSpPr>
          <p:cNvPr id="16" name="直線接點 15">
            <a:extLst>
              <a:ext uri="{FF2B5EF4-FFF2-40B4-BE49-F238E27FC236}">
                <a16:creationId xmlns:a16="http://schemas.microsoft.com/office/drawing/2014/main" id="{E8553F1C-CC62-4EDD-A360-61C5E9082F7F}"/>
              </a:ext>
            </a:extLst>
          </p:cNvPr>
          <p:cNvCxnSpPr>
            <a:cxnSpLocks/>
          </p:cNvCxnSpPr>
          <p:nvPr/>
        </p:nvCxnSpPr>
        <p:spPr>
          <a:xfrm flipV="1">
            <a:off x="3485878" y="3301915"/>
            <a:ext cx="983399" cy="190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CA5E9960-6C9E-4CF4-8AD1-4E29BDCCEE80}"/>
              </a:ext>
            </a:extLst>
          </p:cNvPr>
          <p:cNvCxnSpPr>
            <a:cxnSpLocks/>
          </p:cNvCxnSpPr>
          <p:nvPr/>
        </p:nvCxnSpPr>
        <p:spPr>
          <a:xfrm>
            <a:off x="3502629" y="3505415"/>
            <a:ext cx="983399" cy="2028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EB6ADCF6-2CD8-4835-97DF-462388AE6BBC}"/>
              </a:ext>
            </a:extLst>
          </p:cNvPr>
          <p:cNvSpPr txBox="1"/>
          <p:nvPr/>
        </p:nvSpPr>
        <p:spPr>
          <a:xfrm>
            <a:off x="4602865" y="3549210"/>
            <a:ext cx="1800493" cy="369332"/>
          </a:xfrm>
          <a:prstGeom prst="rect">
            <a:avLst/>
          </a:prstGeom>
          <a:noFill/>
        </p:spPr>
        <p:txBody>
          <a:bodyPr wrap="none" rtlCol="0">
            <a:spAutoFit/>
          </a:bodyPr>
          <a:lstStyle/>
          <a:p>
            <a:r>
              <a:rPr lang="zh-TW" altLang="en-US" dirty="0"/>
              <a:t>下一期無人存活</a:t>
            </a:r>
          </a:p>
        </p:txBody>
      </p:sp>
      <p:sp>
        <p:nvSpPr>
          <p:cNvPr id="7" name="矩形 6">
            <a:extLst>
              <a:ext uri="{FF2B5EF4-FFF2-40B4-BE49-F238E27FC236}">
                <a16:creationId xmlns:a16="http://schemas.microsoft.com/office/drawing/2014/main" id="{DCCD5D86-BD73-47A2-9215-49667B6B6AB4}"/>
              </a:ext>
            </a:extLst>
          </p:cNvPr>
          <p:cNvSpPr/>
          <p:nvPr/>
        </p:nvSpPr>
        <p:spPr>
          <a:xfrm>
            <a:off x="1910282" y="5005529"/>
            <a:ext cx="3416320"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貸款人損失</a:t>
            </a:r>
            <a:r>
              <a:rPr lang="en-US" altLang="zh-TW" dirty="0">
                <a:solidFill>
                  <a:srgbClr val="000000"/>
                </a:solidFill>
                <a:latin typeface="Calibri" panose="020F0502020204030204" pitchFamily="34"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死亡損失</a:t>
            </a:r>
            <a:r>
              <a:rPr lang="en-US" altLang="zh-TW" dirty="0">
                <a:solidFill>
                  <a:srgbClr val="000000"/>
                </a:solidFill>
                <a:latin typeface="Calibri" panose="020F0502020204030204" pitchFamily="34"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存活損失</a:t>
            </a:r>
            <a:endParaRPr lang="zh-TW" altLang="en-US" dirty="0"/>
          </a:p>
        </p:txBody>
      </p:sp>
    </p:spTree>
    <p:extLst>
      <p:ext uri="{BB962C8B-B14F-4D97-AF65-F5344CB8AC3E}">
        <p14:creationId xmlns:p14="http://schemas.microsoft.com/office/powerpoint/2010/main" val="3625248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4" name="文字方塊 3">
            <a:extLst>
              <a:ext uri="{FF2B5EF4-FFF2-40B4-BE49-F238E27FC236}">
                <a16:creationId xmlns:a16="http://schemas.microsoft.com/office/drawing/2014/main" id="{C6A76DC1-FDE2-4213-896B-E18684E42E52}"/>
              </a:ext>
            </a:extLst>
          </p:cNvPr>
          <p:cNvSpPr txBox="1"/>
          <p:nvPr/>
        </p:nvSpPr>
        <p:spPr>
          <a:xfrm>
            <a:off x="559295" y="1096661"/>
            <a:ext cx="1107996" cy="369332"/>
          </a:xfrm>
          <a:prstGeom prst="rect">
            <a:avLst/>
          </a:prstGeom>
          <a:noFill/>
        </p:spPr>
        <p:txBody>
          <a:bodyPr wrap="none" rtlCol="0">
            <a:spAutoFit/>
          </a:bodyPr>
          <a:lstStyle/>
          <a:p>
            <a:r>
              <a:rPr lang="zh-TW" altLang="en-US" dirty="0"/>
              <a:t>死亡損失</a:t>
            </a:r>
          </a:p>
        </p:txBody>
      </p:sp>
      <p:sp>
        <p:nvSpPr>
          <p:cNvPr id="18" name="矩形 17">
            <a:extLst>
              <a:ext uri="{FF2B5EF4-FFF2-40B4-BE49-F238E27FC236}">
                <a16:creationId xmlns:a16="http://schemas.microsoft.com/office/drawing/2014/main" id="{CD651610-CE29-42CC-AD00-2C83A6AE45E4}"/>
              </a:ext>
            </a:extLst>
          </p:cNvPr>
          <p:cNvSpPr/>
          <p:nvPr/>
        </p:nvSpPr>
        <p:spPr>
          <a:xfrm>
            <a:off x="559295" y="819807"/>
            <a:ext cx="2273379" cy="369332"/>
          </a:xfrm>
          <a:prstGeom prst="rect">
            <a:avLst/>
          </a:prstGeom>
        </p:spPr>
        <p:txBody>
          <a:bodyPr wrap="none">
            <a:spAutoFit/>
          </a:bodyPr>
          <a:lstStyle/>
          <a:p>
            <a:r>
              <a:rPr lang="en-US" altLang="zh-TW" dirty="0"/>
              <a:t>2.</a:t>
            </a:r>
            <a:r>
              <a:rPr lang="zh-TW" altLang="en-US" dirty="0"/>
              <a:t> 僅一人存活情況下</a:t>
            </a:r>
            <a:endParaRPr lang="en-US" altLang="zh-TW" dirty="0"/>
          </a:p>
        </p:txBody>
      </p:sp>
      <p:sp>
        <p:nvSpPr>
          <p:cNvPr id="6" name="矩形 5">
            <a:extLst>
              <a:ext uri="{FF2B5EF4-FFF2-40B4-BE49-F238E27FC236}">
                <a16:creationId xmlns:a16="http://schemas.microsoft.com/office/drawing/2014/main" id="{2761C159-3B32-4416-AC9D-AB4EC0301AA4}"/>
              </a:ext>
            </a:extLst>
          </p:cNvPr>
          <p:cNvSpPr/>
          <p:nvPr/>
        </p:nvSpPr>
        <p:spPr>
          <a:xfrm>
            <a:off x="2269859" y="3340452"/>
            <a:ext cx="8229796" cy="400110"/>
          </a:xfrm>
          <a:prstGeom prst="rect">
            <a:avLst/>
          </a:prstGeom>
        </p:spPr>
        <p:txBody>
          <a:bodyPr wrap="square">
            <a:spAutoFit/>
          </a:bodyPr>
          <a:lstStyle/>
          <a:p>
            <a:r>
              <a:rPr lang="zh-TW" altLang="en-US" sz="2000" b="0" i="0" u="none" strike="noStrike" baseline="0" dirty="0">
                <a:solidFill>
                  <a:srgbClr val="000000"/>
                </a:solidFill>
                <a:latin typeface="Cambria Math" panose="02040503050406030204" pitchFamily="18" charset="0"/>
              </a:rPr>
              <a:t>𝑉𝑎𝑙𝑢𝑒</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𝐿</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𝑜</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𝑝</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𝐻</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𝑖</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𝑄</a:t>
            </a:r>
            <a:r>
              <a:rPr lang="zh-TW" altLang="en-US" sz="1200" dirty="0">
                <a:solidFill>
                  <a:srgbClr val="000000"/>
                </a:solidFill>
                <a:latin typeface="Cambria Math" panose="02040503050406030204" pitchFamily="18" charset="0"/>
              </a:rPr>
              <a:t>𝑡</a:t>
            </a:r>
            <a:r>
              <a:rPr lang="zh-TW" altLang="en-US" baseline="30000" dirty="0">
                <a:solidFill>
                  <a:srgbClr val="000000"/>
                </a:solidFill>
                <a:latin typeface="Cambria Math" panose="02040503050406030204" pitchFamily="18" charset="0"/>
              </a:rPr>
              <a:t>𝑊</a:t>
            </a:r>
            <a:r>
              <a:rPr lang="en-US" altLang="zh-TW" sz="2000" b="0" i="0" u="none" strike="noStrike" baseline="0" dirty="0">
                <a:solidFill>
                  <a:srgbClr val="000000"/>
                </a:solidFill>
                <a:latin typeface="Cambria Math" panose="02040503050406030204" pitchFamily="18" charset="0"/>
              </a:rPr>
              <a:t>)=Q</a:t>
            </a:r>
            <a:r>
              <a:rPr lang="zh-TW" altLang="en-US" sz="1200" dirty="0">
                <a:solidFill>
                  <a:srgbClr val="000000"/>
                </a:solidFill>
                <a:latin typeface="Cambria Math" panose="02040503050406030204" pitchFamily="18" charset="0"/>
              </a:rPr>
              <a:t>𝑡</a:t>
            </a:r>
            <a:r>
              <a:rPr lang="zh-TW" altLang="en-US" sz="2000" baseline="30000" dirty="0">
                <a:solidFill>
                  <a:srgbClr val="000000"/>
                </a:solidFill>
                <a:latin typeface="Cambria Math" panose="02040503050406030204" pitchFamily="18" charset="0"/>
              </a:rPr>
              <a:t>𝑊</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𝐿</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𝑜</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𝑝</a:t>
            </a:r>
            <a:r>
              <a:rPr lang="en-US" altLang="zh-TW" sz="2000" b="0" i="0" u="none" strike="noStrike" baseline="0" dirty="0">
                <a:solidFill>
                  <a:srgbClr val="000000"/>
                </a:solidFill>
                <a:latin typeface="Cambria Math" panose="02040503050406030204" pitchFamily="18" charset="0"/>
              </a:rPr>
              <a:t>−</a:t>
            </a:r>
            <a:r>
              <a:rPr lang="zh-TW" altLang="en-US" sz="2000" b="0" i="0" u="none" strike="noStrike" baseline="0" dirty="0">
                <a:solidFill>
                  <a:srgbClr val="000000"/>
                </a:solidFill>
                <a:latin typeface="Cambria Math" panose="02040503050406030204" pitchFamily="18" charset="0"/>
              </a:rPr>
              <a:t>𝐻</a:t>
            </a:r>
            <a:r>
              <a:rPr lang="zh-TW" altLang="en-US" sz="1200" dirty="0">
                <a:solidFill>
                  <a:srgbClr val="000000"/>
                </a:solidFill>
                <a:latin typeface="Cambria Math" panose="02040503050406030204" pitchFamily="18" charset="0"/>
              </a:rPr>
              <a:t>𝑡</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𝑛</a:t>
            </a:r>
            <a:r>
              <a:rPr lang="en-US" altLang="zh-TW" sz="1200" dirty="0">
                <a:solidFill>
                  <a:srgbClr val="000000"/>
                </a:solidFill>
                <a:latin typeface="Cambria Math" panose="02040503050406030204" pitchFamily="18" charset="0"/>
              </a:rPr>
              <a:t>,</a:t>
            </a:r>
            <a:r>
              <a:rPr lang="zh-TW" altLang="en-US" sz="1200" dirty="0">
                <a:solidFill>
                  <a:srgbClr val="000000"/>
                </a:solidFill>
                <a:latin typeface="Cambria Math" panose="02040503050406030204" pitchFamily="18" charset="0"/>
              </a:rPr>
              <a:t>𝑖</a:t>
            </a:r>
            <a:r>
              <a:rPr lang="en-US" altLang="zh-TW" sz="2000" b="0" i="0" u="none" strike="noStrike" baseline="0" dirty="0">
                <a:solidFill>
                  <a:srgbClr val="000000"/>
                </a:solidFill>
                <a:latin typeface="Cambria Math" panose="02040503050406030204" pitchFamily="18" charset="0"/>
              </a:rPr>
              <a:t>]</a:t>
            </a:r>
            <a:r>
              <a:rPr lang="en-US" altLang="zh-TW" sz="2400" baseline="30000" dirty="0">
                <a:solidFill>
                  <a:srgbClr val="000000"/>
                </a:solidFill>
                <a:latin typeface="Cambria Math" panose="02040503050406030204" pitchFamily="18" charset="0"/>
              </a:rPr>
              <a:t>+ </a:t>
            </a:r>
            <a:endParaRPr lang="zh-TW" altLang="en-US" sz="1200" baseline="30000" dirty="0"/>
          </a:p>
        </p:txBody>
      </p:sp>
      <p:sp>
        <p:nvSpPr>
          <p:cNvPr id="7" name="矩形 6">
            <a:extLst>
              <a:ext uri="{FF2B5EF4-FFF2-40B4-BE49-F238E27FC236}">
                <a16:creationId xmlns:a16="http://schemas.microsoft.com/office/drawing/2014/main" id="{22F2D0BB-F6CA-4358-8500-65FDF3BDDB08}"/>
              </a:ext>
            </a:extLst>
          </p:cNvPr>
          <p:cNvSpPr/>
          <p:nvPr/>
        </p:nvSpPr>
        <p:spPr>
          <a:xfrm>
            <a:off x="1111213" y="2360841"/>
            <a:ext cx="6162448" cy="400110"/>
          </a:xfrm>
          <a:prstGeom prst="rect">
            <a:avLst/>
          </a:prstGeom>
        </p:spPr>
        <p:txBody>
          <a:bodyPr wrap="square">
            <a:spAutoFit/>
          </a:bodyPr>
          <a:lstStyle/>
          <a:p>
            <a:r>
              <a:rPr lang="zh-TW" altLang="en-US" sz="2000" b="0" i="0" u="none" strike="noStrike" baseline="0" dirty="0">
                <a:solidFill>
                  <a:srgbClr val="000000"/>
                </a:solidFill>
                <a:latin typeface="Cambria Math" panose="02040503050406030204" pitchFamily="18" charset="0"/>
              </a:rPr>
              <a:t>死亡損失</a:t>
            </a:r>
            <a:r>
              <a:rPr lang="zh-TW" altLang="en-US" sz="2000" b="0" i="0" u="none" strike="noStrike" baseline="0" dirty="0">
                <a:solidFill>
                  <a:srgbClr val="000000"/>
                </a:solidFill>
                <a:latin typeface="Cambria Math" panose="02040503050406030204" pitchFamily="18" charset="0"/>
                <a:sym typeface="Wingdings" panose="05000000000000000000" pitchFamily="2" charset="2"/>
              </a:rPr>
              <a:t>：</a:t>
            </a:r>
            <a:r>
              <a:rPr lang="zh-TW" altLang="en-US" sz="1400" dirty="0">
                <a:solidFill>
                  <a:srgbClr val="FF33CC"/>
                </a:solidFill>
                <a:latin typeface="Cambria Math" panose="02040503050406030204" pitchFamily="18" charset="0"/>
                <a:sym typeface="Wingdings" panose="05000000000000000000" pitchFamily="2" charset="2"/>
              </a:rPr>
              <a:t>（以僅妻存活為例）</a:t>
            </a:r>
            <a:endParaRPr lang="zh-TW" altLang="en-US" sz="1200" baseline="30000" dirty="0">
              <a:solidFill>
                <a:srgbClr val="FF33CC"/>
              </a:solidFill>
            </a:endParaRPr>
          </a:p>
        </p:txBody>
      </p:sp>
      <p:sp>
        <p:nvSpPr>
          <p:cNvPr id="2" name="矩形 1">
            <a:extLst>
              <a:ext uri="{FF2B5EF4-FFF2-40B4-BE49-F238E27FC236}">
                <a16:creationId xmlns:a16="http://schemas.microsoft.com/office/drawing/2014/main" id="{C05FB9DC-8045-477F-9438-702232A53719}"/>
              </a:ext>
            </a:extLst>
          </p:cNvPr>
          <p:cNvSpPr/>
          <p:nvPr/>
        </p:nvSpPr>
        <p:spPr>
          <a:xfrm>
            <a:off x="2269859" y="4481874"/>
            <a:ext cx="6096000" cy="646331"/>
          </a:xfrm>
          <a:prstGeom prst="rect">
            <a:avLst/>
          </a:prstGeom>
        </p:spPr>
        <p:txBody>
          <a:bodyPr>
            <a:spAutoFit/>
          </a:bodyPr>
          <a:lstStyle/>
          <a:p>
            <a:r>
              <a:rPr lang="zh-TW" altLang="en-US"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𝑡𝑊</a:t>
            </a:r>
            <a:r>
              <a:rPr lang="zh-TW" altLang="en-US" dirty="0">
                <a:solidFill>
                  <a:srgbClr val="000000"/>
                </a:solidFill>
                <a:latin typeface="新細明體" panose="02020500000000000000" pitchFamily="18" charset="-120"/>
                <a:ea typeface="新細明體" panose="02020500000000000000" pitchFamily="18" charset="-120"/>
              </a:rPr>
              <a:t>：喪偶的女性在第</a:t>
            </a:r>
            <a:r>
              <a:rPr lang="en-US" altLang="zh-TW" dirty="0">
                <a:solidFill>
                  <a:srgbClr val="000000"/>
                </a:solidFill>
                <a:latin typeface="Calibri" panose="020F0502020204030204" pitchFamily="34" charset="0"/>
                <a:ea typeface="新細明體" panose="02020500000000000000" pitchFamily="18" charset="-120"/>
              </a:rPr>
              <a:t>t-1</a:t>
            </a:r>
            <a:r>
              <a:rPr lang="zh-TW" altLang="en-US" dirty="0">
                <a:solidFill>
                  <a:srgbClr val="000000"/>
                </a:solidFill>
                <a:latin typeface="新細明體" panose="02020500000000000000" pitchFamily="18" charset="-120"/>
                <a:ea typeface="新細明體" panose="02020500000000000000" pitchFamily="18" charset="-120"/>
              </a:rPr>
              <a:t>期存活，在第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期死亡的條件機率</a:t>
            </a:r>
            <a:endParaRPr lang="zh-TW" altLang="en-US" dirty="0"/>
          </a:p>
        </p:txBody>
      </p:sp>
    </p:spTree>
    <p:extLst>
      <p:ext uri="{BB962C8B-B14F-4D97-AF65-F5344CB8AC3E}">
        <p14:creationId xmlns:p14="http://schemas.microsoft.com/office/powerpoint/2010/main" val="1030691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421129" cy="369332"/>
          </a:xfrm>
          <a:prstGeom prst="rect">
            <a:avLst/>
          </a:prstGeom>
          <a:noFill/>
        </p:spPr>
        <p:txBody>
          <a:bodyPr wrap="none" rtlCol="0">
            <a:spAutoFit/>
          </a:bodyPr>
          <a:lstStyle/>
          <a:p>
            <a:r>
              <a:rPr lang="zh-TW" altLang="en-US" dirty="0"/>
              <a:t>評價</a:t>
            </a:r>
            <a:r>
              <a:rPr lang="en-US" altLang="zh-TW" dirty="0"/>
              <a:t>RM --</a:t>
            </a:r>
            <a:r>
              <a:rPr lang="zh-TW" altLang="en-US" dirty="0"/>
              <a:t>貸款人損失 </a:t>
            </a:r>
            <a:r>
              <a:rPr lang="en-US" altLang="zh-TW" dirty="0"/>
              <a:t>Lender Loss</a:t>
            </a:r>
            <a:endParaRPr lang="zh-TW" altLang="en-US" dirty="0"/>
          </a:p>
        </p:txBody>
      </p:sp>
      <p:sp>
        <p:nvSpPr>
          <p:cNvPr id="5" name="文字方塊 4">
            <a:extLst>
              <a:ext uri="{FF2B5EF4-FFF2-40B4-BE49-F238E27FC236}">
                <a16:creationId xmlns:a16="http://schemas.microsoft.com/office/drawing/2014/main" id="{5ABB2D9A-5350-48DB-AEDC-2F7C5913058E}"/>
              </a:ext>
            </a:extLst>
          </p:cNvPr>
          <p:cNvSpPr txBox="1"/>
          <p:nvPr/>
        </p:nvSpPr>
        <p:spPr>
          <a:xfrm>
            <a:off x="559295" y="1142374"/>
            <a:ext cx="4618467" cy="369332"/>
          </a:xfrm>
          <a:prstGeom prst="rect">
            <a:avLst/>
          </a:prstGeom>
          <a:noFill/>
        </p:spPr>
        <p:txBody>
          <a:bodyPr wrap="square" rtlCol="0">
            <a:spAutoFit/>
          </a:bodyPr>
          <a:lstStyle/>
          <a:p>
            <a:r>
              <a:rPr lang="zh-TW" altLang="en-US" dirty="0"/>
              <a:t>存活損失</a:t>
            </a:r>
            <a:r>
              <a:rPr lang="en-US" altLang="zh-TW" dirty="0"/>
              <a:t>(</a:t>
            </a:r>
            <a:r>
              <a:rPr lang="zh-TW" altLang="en-US" dirty="0"/>
              <a:t>考慮利率、房價、夫妻共保</a:t>
            </a:r>
            <a:r>
              <a:rPr lang="en-US" altLang="zh-TW" dirty="0"/>
              <a:t>)</a:t>
            </a:r>
          </a:p>
        </p:txBody>
      </p:sp>
      <p:sp>
        <p:nvSpPr>
          <p:cNvPr id="18" name="矩形 17">
            <a:extLst>
              <a:ext uri="{FF2B5EF4-FFF2-40B4-BE49-F238E27FC236}">
                <a16:creationId xmlns:a16="http://schemas.microsoft.com/office/drawing/2014/main" id="{CD651610-CE29-42CC-AD00-2C83A6AE45E4}"/>
              </a:ext>
            </a:extLst>
          </p:cNvPr>
          <p:cNvSpPr/>
          <p:nvPr/>
        </p:nvSpPr>
        <p:spPr>
          <a:xfrm>
            <a:off x="559295" y="853915"/>
            <a:ext cx="2273379" cy="369332"/>
          </a:xfrm>
          <a:prstGeom prst="rect">
            <a:avLst/>
          </a:prstGeom>
        </p:spPr>
        <p:txBody>
          <a:bodyPr wrap="none">
            <a:spAutoFit/>
          </a:bodyPr>
          <a:lstStyle/>
          <a:p>
            <a:r>
              <a:rPr lang="en-US" altLang="zh-TW" dirty="0"/>
              <a:t>2.</a:t>
            </a:r>
            <a:r>
              <a:rPr lang="zh-TW" altLang="en-US" dirty="0"/>
              <a:t> 僅一人存活情況下</a:t>
            </a:r>
            <a:endParaRPr lang="en-US" altLang="zh-TW" dirty="0"/>
          </a:p>
        </p:txBody>
      </p:sp>
      <p:sp>
        <p:nvSpPr>
          <p:cNvPr id="6" name="矩形 5">
            <a:extLst>
              <a:ext uri="{FF2B5EF4-FFF2-40B4-BE49-F238E27FC236}">
                <a16:creationId xmlns:a16="http://schemas.microsoft.com/office/drawing/2014/main" id="{C2E30CD1-532F-497D-8BE4-3D9AAAC3EB60}"/>
              </a:ext>
            </a:extLst>
          </p:cNvPr>
          <p:cNvSpPr/>
          <p:nvPr/>
        </p:nvSpPr>
        <p:spPr>
          <a:xfrm>
            <a:off x="1111212" y="2360841"/>
            <a:ext cx="9266783" cy="400110"/>
          </a:xfrm>
          <a:prstGeom prst="rect">
            <a:avLst/>
          </a:prstGeom>
        </p:spPr>
        <p:txBody>
          <a:bodyPr wrap="square">
            <a:spAutoFit/>
          </a:bodyPr>
          <a:lstStyle/>
          <a:p>
            <a:r>
              <a:rPr lang="zh-TW" altLang="en-US" sz="2000" dirty="0">
                <a:solidFill>
                  <a:srgbClr val="000000"/>
                </a:solidFill>
                <a:latin typeface="Cambria Math" panose="02040503050406030204" pitchFamily="18" charset="0"/>
              </a:rPr>
              <a:t>存活</a:t>
            </a:r>
            <a:r>
              <a:rPr lang="zh-TW" altLang="en-US" sz="2000" b="0" i="0" u="none" strike="noStrike" baseline="0" dirty="0">
                <a:solidFill>
                  <a:srgbClr val="000000"/>
                </a:solidFill>
                <a:latin typeface="Cambria Math" panose="02040503050406030204" pitchFamily="18" charset="0"/>
              </a:rPr>
              <a:t>損失</a:t>
            </a:r>
            <a:r>
              <a:rPr lang="zh-TW" altLang="en-US" sz="2000" b="0" i="0" u="none" strike="noStrike" baseline="0" dirty="0">
                <a:solidFill>
                  <a:srgbClr val="000000"/>
                </a:solidFill>
                <a:latin typeface="Cambria Math" panose="02040503050406030204" pitchFamily="18" charset="0"/>
                <a:sym typeface="Wingdings" panose="05000000000000000000" pitchFamily="2" charset="2"/>
              </a:rPr>
              <a:t>：</a:t>
            </a:r>
            <a:r>
              <a:rPr lang="zh-TW" altLang="en-US" sz="1400" dirty="0">
                <a:solidFill>
                  <a:srgbClr val="FF33CC"/>
                </a:solidFill>
                <a:latin typeface="Cambria Math" panose="02040503050406030204" pitchFamily="18" charset="0"/>
                <a:sym typeface="Wingdings" panose="05000000000000000000" pitchFamily="2" charset="2"/>
              </a:rPr>
              <a:t>（</a:t>
            </a:r>
            <a:r>
              <a:rPr lang="zh-TW" altLang="en-US" sz="1400" dirty="0">
                <a:solidFill>
                  <a:srgbClr val="FF33CC"/>
                </a:solidFill>
                <a:latin typeface="Cambria Math" panose="02040503050406030204" pitchFamily="18" charset="0"/>
              </a:rPr>
              <a:t>存活損失與前述相同，根據利率上漲持平下跌分為三種情況，此</a:t>
            </a:r>
            <a:r>
              <a:rPr lang="zh-TW" altLang="en-US" sz="1400" dirty="0">
                <a:solidFill>
                  <a:srgbClr val="FF33CC"/>
                </a:solidFill>
                <a:latin typeface="Cambria Math" panose="02040503050406030204" pitchFamily="18" charset="0"/>
                <a:sym typeface="Wingdings" panose="05000000000000000000" pitchFamily="2" charset="2"/>
              </a:rPr>
              <a:t>以利率上漲為例）</a:t>
            </a:r>
            <a:endParaRPr lang="zh-TW" altLang="en-US" sz="1200" baseline="30000" dirty="0">
              <a:solidFill>
                <a:srgbClr val="FF33CC"/>
              </a:solidFill>
            </a:endParaRPr>
          </a:p>
        </p:txBody>
      </p:sp>
      <p:sp>
        <p:nvSpPr>
          <p:cNvPr id="7" name="矩形 6">
            <a:extLst>
              <a:ext uri="{FF2B5EF4-FFF2-40B4-BE49-F238E27FC236}">
                <a16:creationId xmlns:a16="http://schemas.microsoft.com/office/drawing/2014/main" id="{FD0D0172-3B9E-47BF-9C56-8B5D89F2C4F1}"/>
              </a:ext>
            </a:extLst>
          </p:cNvPr>
          <p:cNvSpPr/>
          <p:nvPr/>
        </p:nvSpPr>
        <p:spPr>
          <a:xfrm>
            <a:off x="1693902" y="3269321"/>
            <a:ext cx="9096652" cy="1200329"/>
          </a:xfrm>
          <a:prstGeom prst="rect">
            <a:avLst/>
          </a:prstGeom>
        </p:spPr>
        <p:txBody>
          <a:bodyPr wrap="square">
            <a:spAutoFit/>
          </a:bodyPr>
          <a:lstStyle/>
          <a:p>
            <a:r>
              <a:rPr lang="zh-TW" altLang="el-GR" sz="2400" b="0" i="0" u="none" strike="noStrike" baseline="0" dirty="0">
                <a:solidFill>
                  <a:srgbClr val="000000"/>
                </a:solidFill>
                <a:latin typeface="Cambria Math" panose="02040503050406030204" pitchFamily="18" charset="0"/>
              </a:rPr>
              <a:t>𝑉𝑎𝑙𝑢𝑒</a:t>
            </a:r>
            <a:r>
              <a:rPr lang="el-GR" altLang="zh-TW" sz="2400" b="0" i="0" u="none" strike="noStrike" baseline="0" dirty="0">
                <a:solidFill>
                  <a:srgbClr val="000000"/>
                </a:solidFill>
                <a:latin typeface="Cambria Math" panose="02040503050406030204" pitchFamily="18" charset="0"/>
              </a:rPr>
              <a:t>(</a:t>
            </a:r>
            <a:r>
              <a:rPr lang="zh-TW" altLang="el-GR" sz="2400" b="0" i="0" u="none" strike="noStrike" baseline="0" dirty="0">
                <a:solidFill>
                  <a:srgbClr val="000000"/>
                </a:solidFill>
                <a:latin typeface="Cambria Math" panose="02040503050406030204" pitchFamily="18" charset="0"/>
              </a:rPr>
              <a:t>𝐿</a:t>
            </a:r>
            <a:r>
              <a:rPr lang="zh-TW" altLang="el-GR" sz="1400" dirty="0">
                <a:solidFill>
                  <a:srgbClr val="000000"/>
                </a:solidFill>
                <a:latin typeface="Cambria Math" panose="02040503050406030204" pitchFamily="18" charset="0"/>
              </a:rPr>
              <a:t>𝑡</a:t>
            </a:r>
            <a:r>
              <a:rPr lang="el-GR" altLang="zh-TW" sz="1400" dirty="0">
                <a:solidFill>
                  <a:srgbClr val="000000"/>
                </a:solidFill>
                <a:latin typeface="Cambria Math" panose="02040503050406030204" pitchFamily="18" charset="0"/>
              </a:rPr>
              <a:t>,</a:t>
            </a:r>
            <a:r>
              <a:rPr lang="zh-TW" altLang="el-GR" sz="1400" dirty="0">
                <a:solidFill>
                  <a:srgbClr val="000000"/>
                </a:solidFill>
                <a:latin typeface="Cambria Math" panose="02040503050406030204" pitchFamily="18" charset="0"/>
              </a:rPr>
              <a:t>𝑛</a:t>
            </a:r>
            <a:r>
              <a:rPr lang="el-GR" altLang="zh-TW" sz="1400" dirty="0">
                <a:solidFill>
                  <a:srgbClr val="000000"/>
                </a:solidFill>
                <a:latin typeface="Cambria Math" panose="02040503050406030204" pitchFamily="18" charset="0"/>
              </a:rPr>
              <a:t>,</a:t>
            </a:r>
            <a:r>
              <a:rPr lang="zh-TW" altLang="el-GR" sz="1400" dirty="0">
                <a:solidFill>
                  <a:srgbClr val="000000"/>
                </a:solidFill>
                <a:latin typeface="Cambria Math" panose="02040503050406030204" pitchFamily="18" charset="0"/>
              </a:rPr>
              <a:t>𝑜</a:t>
            </a:r>
            <a:r>
              <a:rPr lang="el-GR" altLang="zh-TW" sz="1400" dirty="0">
                <a:solidFill>
                  <a:srgbClr val="000000"/>
                </a:solidFill>
                <a:latin typeface="Cambria Math" panose="02040503050406030204" pitchFamily="18" charset="0"/>
              </a:rPr>
              <a:t>,</a:t>
            </a:r>
            <a:r>
              <a:rPr lang="zh-TW" altLang="el-GR" sz="1400" dirty="0">
                <a:solidFill>
                  <a:srgbClr val="000000"/>
                </a:solidFill>
                <a:latin typeface="Cambria Math" panose="02040503050406030204" pitchFamily="18" charset="0"/>
              </a:rPr>
              <a:t>𝑝</a:t>
            </a:r>
            <a:r>
              <a:rPr lang="el-GR" altLang="zh-TW" sz="2400" b="0" i="0" u="none" strike="noStrike" baseline="0" dirty="0">
                <a:solidFill>
                  <a:srgbClr val="000000"/>
                </a:solidFill>
                <a:latin typeface="Cambria Math" panose="02040503050406030204" pitchFamily="18" charset="0"/>
              </a:rPr>
              <a:t>,</a:t>
            </a:r>
            <a:r>
              <a:rPr lang="zh-TW" altLang="el-GR" sz="2400" b="0" i="0" u="none" strike="noStrike" baseline="0" dirty="0">
                <a:solidFill>
                  <a:srgbClr val="000000"/>
                </a:solidFill>
                <a:latin typeface="Cambria Math" panose="02040503050406030204" pitchFamily="18" charset="0"/>
              </a:rPr>
              <a:t>𝐻</a:t>
            </a:r>
            <a:r>
              <a:rPr lang="zh-TW" altLang="el-GR" sz="1400" dirty="0">
                <a:solidFill>
                  <a:srgbClr val="000000"/>
                </a:solidFill>
                <a:latin typeface="Cambria Math" panose="02040503050406030204" pitchFamily="18" charset="0"/>
              </a:rPr>
              <a:t>𝑡</a:t>
            </a:r>
            <a:r>
              <a:rPr lang="el-GR" altLang="zh-TW" sz="1400" dirty="0">
                <a:solidFill>
                  <a:srgbClr val="000000"/>
                </a:solidFill>
                <a:latin typeface="Cambria Math" panose="02040503050406030204" pitchFamily="18" charset="0"/>
              </a:rPr>
              <a:t>,</a:t>
            </a:r>
            <a:r>
              <a:rPr lang="zh-TW" altLang="el-GR" sz="1400" dirty="0">
                <a:solidFill>
                  <a:srgbClr val="000000"/>
                </a:solidFill>
                <a:latin typeface="Cambria Math" panose="02040503050406030204" pitchFamily="18" charset="0"/>
              </a:rPr>
              <a:t>𝑛</a:t>
            </a:r>
            <a:r>
              <a:rPr lang="el-GR" altLang="zh-TW" sz="1400" dirty="0">
                <a:solidFill>
                  <a:srgbClr val="000000"/>
                </a:solidFill>
                <a:latin typeface="Cambria Math" panose="02040503050406030204" pitchFamily="18" charset="0"/>
              </a:rPr>
              <a:t>,</a:t>
            </a:r>
            <a:r>
              <a:rPr lang="zh-TW" altLang="el-GR" sz="1400" dirty="0">
                <a:solidFill>
                  <a:srgbClr val="000000"/>
                </a:solidFill>
                <a:latin typeface="Cambria Math" panose="02040503050406030204" pitchFamily="18" charset="0"/>
              </a:rPr>
              <a:t>𝑖</a:t>
            </a:r>
            <a:r>
              <a:rPr lang="el-GR" altLang="zh-TW" sz="2400" b="0" i="0" u="none" strike="noStrike" baseline="0" dirty="0">
                <a:solidFill>
                  <a:srgbClr val="000000"/>
                </a:solidFill>
                <a:latin typeface="Cambria Math" panose="02040503050406030204" pitchFamily="18" charset="0"/>
              </a:rPr>
              <a:t>|</a:t>
            </a:r>
            <a:r>
              <a:rPr lang="zh-TW" altLang="el-GR" sz="2400" b="0" i="0" u="none" strike="noStrike" baseline="0" dirty="0">
                <a:solidFill>
                  <a:srgbClr val="000000"/>
                </a:solidFill>
                <a:latin typeface="Cambria Math" panose="02040503050406030204" pitchFamily="18" charset="0"/>
              </a:rPr>
              <a:t>𝑃</a:t>
            </a:r>
            <a:r>
              <a:rPr lang="zh-TW" altLang="el-GR" sz="1400" dirty="0">
                <a:solidFill>
                  <a:srgbClr val="000000"/>
                </a:solidFill>
                <a:latin typeface="Cambria Math" panose="02040503050406030204" pitchFamily="18" charset="0"/>
              </a:rPr>
              <a:t>𝑡𝑊</a:t>
            </a:r>
            <a:r>
              <a:rPr lang="el-GR" altLang="zh-TW" sz="2400" b="0" i="0" u="none" strike="noStrike" baseline="0" dirty="0">
                <a:solidFill>
                  <a:srgbClr val="000000"/>
                </a:solidFill>
                <a:latin typeface="Cambria Math" panose="02040503050406030204" pitchFamily="18" charset="0"/>
              </a:rPr>
              <a:t>,</a:t>
            </a:r>
            <a:r>
              <a:rPr lang="zh-TW" altLang="el-GR" sz="2400" b="0" i="0" u="none" strike="noStrike" baseline="0" dirty="0">
                <a:solidFill>
                  <a:srgbClr val="000000"/>
                </a:solidFill>
                <a:latin typeface="Cambria Math" panose="02040503050406030204" pitchFamily="18" charset="0"/>
              </a:rPr>
              <a:t>𝑝</a:t>
            </a:r>
            <a:r>
              <a:rPr lang="zh-TW" altLang="el-GR" sz="1400" dirty="0">
                <a:solidFill>
                  <a:srgbClr val="000000"/>
                </a:solidFill>
                <a:latin typeface="Cambria Math" panose="02040503050406030204" pitchFamily="18" charset="0"/>
              </a:rPr>
              <a:t>𝑢</a:t>
            </a:r>
            <a:r>
              <a:rPr lang="el-GR" altLang="zh-TW" sz="2400" b="0" i="0" u="none" strike="noStrike" baseline="0" dirty="0">
                <a:solidFill>
                  <a:srgbClr val="000000"/>
                </a:solidFill>
                <a:latin typeface="Cambria Math" panose="02040503050406030204" pitchFamily="18" charset="0"/>
              </a:rPr>
              <a:t>)</a:t>
            </a:r>
            <a:endParaRPr lang="en-US" altLang="zh-TW" sz="2400" b="0" i="0" u="none" strike="noStrike" baseline="0" dirty="0">
              <a:solidFill>
                <a:srgbClr val="000000"/>
              </a:solidFill>
              <a:latin typeface="Cambria Math" panose="02040503050406030204" pitchFamily="18" charset="0"/>
            </a:endParaRPr>
          </a:p>
          <a:p>
            <a:r>
              <a:rPr lang="el-GR"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 </a:t>
            </a:r>
            <a:r>
              <a:rPr lang="zh-TW" altLang="el-GR" sz="2400" b="0" i="0" u="none" strike="noStrike" baseline="0" dirty="0">
                <a:solidFill>
                  <a:srgbClr val="000000"/>
                </a:solidFill>
                <a:latin typeface="Cambria Math" panose="02040503050406030204" pitchFamily="18" charset="0"/>
              </a:rPr>
              <a:t>𝑃</a:t>
            </a:r>
            <a:r>
              <a:rPr lang="zh-TW" altLang="el-GR" sz="1400" dirty="0">
                <a:solidFill>
                  <a:srgbClr val="000000"/>
                </a:solidFill>
                <a:latin typeface="Cambria Math" panose="02040503050406030204" pitchFamily="18" charset="0"/>
              </a:rPr>
              <a:t>𝑡</a:t>
            </a:r>
            <a:r>
              <a:rPr lang="zh-TW" altLang="el-GR" sz="2000" baseline="30000" dirty="0">
                <a:solidFill>
                  <a:srgbClr val="000000"/>
                </a:solidFill>
                <a:latin typeface="Cambria Math" panose="02040503050406030204" pitchFamily="18" charset="0"/>
              </a:rPr>
              <a:t>𝑊</a:t>
            </a:r>
            <a:r>
              <a:rPr lang="zh-TW" altLang="en-US" sz="2000" baseline="30000" dirty="0">
                <a:solidFill>
                  <a:srgbClr val="000000"/>
                </a:solidFill>
                <a:latin typeface="Cambria Math" panose="02040503050406030204" pitchFamily="18" charset="0"/>
              </a:rPr>
              <a:t> </a:t>
            </a:r>
            <a:r>
              <a:rPr lang="zh-TW" altLang="el-GR" sz="2400" b="0" i="0" u="none" strike="noStrike" baseline="0" dirty="0">
                <a:solidFill>
                  <a:srgbClr val="000000"/>
                </a:solidFill>
                <a:latin typeface="Cambria Math" panose="02040503050406030204" pitchFamily="18" charset="0"/>
              </a:rPr>
              <a:t>𝑒</a:t>
            </a:r>
            <a:r>
              <a:rPr lang="el-GR" altLang="zh-TW" sz="2000" baseline="30000" dirty="0">
                <a:solidFill>
                  <a:srgbClr val="000000"/>
                </a:solidFill>
                <a:latin typeface="Cambria Math" panose="02040503050406030204" pitchFamily="18" charset="0"/>
              </a:rPr>
              <a:t>−</a:t>
            </a:r>
            <a:r>
              <a:rPr lang="zh-TW" altLang="el-GR" sz="2000" baseline="30000" dirty="0">
                <a:solidFill>
                  <a:srgbClr val="000000"/>
                </a:solidFill>
                <a:latin typeface="Cambria Math" panose="02040503050406030204" pitchFamily="18" charset="0"/>
              </a:rPr>
              <a:t>𝑟</a:t>
            </a:r>
            <a:r>
              <a:rPr lang="zh-TW" altLang="el-GR" sz="1600" b="0" i="0" u="none" strike="noStrike" baseline="30000" dirty="0">
                <a:solidFill>
                  <a:srgbClr val="000000"/>
                </a:solidFill>
                <a:latin typeface="Cambria Math" panose="02040503050406030204" pitchFamily="18" charset="0"/>
              </a:rPr>
              <a:t>𝑡</a:t>
            </a:r>
            <a:r>
              <a:rPr lang="el-GR" altLang="zh-TW" sz="1600" b="0" i="0" u="none" strike="noStrike" baseline="30000" dirty="0">
                <a:solidFill>
                  <a:srgbClr val="000000"/>
                </a:solidFill>
                <a:latin typeface="Cambria Math" panose="02040503050406030204" pitchFamily="18" charset="0"/>
              </a:rPr>
              <a:t>,</a:t>
            </a:r>
            <a:r>
              <a:rPr lang="zh-TW" altLang="el-GR" sz="1600" b="0" i="0" u="none" strike="noStrike" baseline="30000" dirty="0">
                <a:solidFill>
                  <a:srgbClr val="000000"/>
                </a:solidFill>
                <a:latin typeface="Cambria Math" panose="02040503050406030204" pitchFamily="18" charset="0"/>
              </a:rPr>
              <a:t>𝑛</a:t>
            </a:r>
            <a:r>
              <a:rPr lang="el-GR" altLang="zh-TW" sz="2000" baseline="30000" dirty="0">
                <a:solidFill>
                  <a:srgbClr val="000000"/>
                </a:solidFill>
                <a:latin typeface="新細明體" panose="02020500000000000000" pitchFamily="18" charset="-120"/>
                <a:ea typeface="新細明體" panose="02020500000000000000" pitchFamily="18" charset="-120"/>
              </a:rPr>
              <a:t>Δ</a:t>
            </a:r>
            <a:r>
              <a:rPr lang="zh-TW" altLang="el-GR" sz="2000" baseline="30000" dirty="0">
                <a:solidFill>
                  <a:srgbClr val="000000"/>
                </a:solidFill>
                <a:latin typeface="Cambria Math" panose="02040503050406030204" pitchFamily="18" charset="0"/>
                <a:ea typeface="新細明體" panose="02020500000000000000" pitchFamily="18" charset="-120"/>
              </a:rPr>
              <a:t>𝑡</a:t>
            </a:r>
            <a:r>
              <a:rPr lang="zh-TW" altLang="en-US" sz="2000" baseline="30000" dirty="0">
                <a:solidFill>
                  <a:srgbClr val="000000"/>
                </a:solidFill>
                <a:latin typeface="Cambria Math" panose="02040503050406030204" pitchFamily="18" charset="0"/>
                <a:ea typeface="新細明體" panose="02020500000000000000" pitchFamily="18" charset="-120"/>
              </a:rPr>
              <a:t> </a:t>
            </a:r>
            <a:r>
              <a:rPr lang="zh-TW" altLang="el-GR" sz="2400" b="0" i="0" u="none" strike="noStrike" baseline="0" dirty="0">
                <a:solidFill>
                  <a:schemeClr val="accent2"/>
                </a:solidFill>
                <a:latin typeface="Cambria Math" panose="02040503050406030204" pitchFamily="18" charset="0"/>
                <a:ea typeface="新細明體" panose="02020500000000000000" pitchFamily="18" charset="-120"/>
              </a:rPr>
              <a:t>𝑝</a:t>
            </a:r>
            <a:r>
              <a:rPr lang="zh-TW" altLang="el-GR" sz="1400" dirty="0">
                <a:solidFill>
                  <a:schemeClr val="accent2"/>
                </a:solidFill>
                <a:latin typeface="Cambria Math" panose="02040503050406030204" pitchFamily="18" charset="0"/>
                <a:ea typeface="新細明體" panose="02020500000000000000" pitchFamily="18" charset="-120"/>
              </a:rPr>
              <a:t>𝑢</a:t>
            </a:r>
            <a:r>
              <a:rPr lang="zh-TW" altLang="en-US" sz="1400" dirty="0">
                <a:solidFill>
                  <a:schemeClr val="accent2"/>
                </a:solidFill>
                <a:latin typeface="Cambria Math" panose="02040503050406030204" pitchFamily="18" charset="0"/>
                <a:ea typeface="新細明體" panose="02020500000000000000" pitchFamily="18" charset="-120"/>
              </a:rPr>
              <a:t> </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l-GR" sz="2400" b="0" i="0" u="none" strike="noStrike" baseline="0" dirty="0">
                <a:solidFill>
                  <a:srgbClr val="00B050"/>
                </a:solidFill>
                <a:latin typeface="Cambria Math" panose="02040503050406030204" pitchFamily="18" charset="0"/>
                <a:ea typeface="新細明體" panose="02020500000000000000" pitchFamily="18" charset="-120"/>
              </a:rPr>
              <a:t>𝜃</a:t>
            </a:r>
            <a:r>
              <a:rPr lang="zh-TW" altLang="el-GR" sz="1400" dirty="0">
                <a:solidFill>
                  <a:srgbClr val="00B050"/>
                </a:solidFill>
                <a:latin typeface="Cambria Math" panose="02040503050406030204" pitchFamily="18" charset="0"/>
                <a:ea typeface="新細明體" panose="02020500000000000000" pitchFamily="18" charset="-120"/>
              </a:rPr>
              <a:t>𝑡</a:t>
            </a:r>
            <a:r>
              <a:rPr lang="zh-TW" altLang="en-US" sz="1400" dirty="0">
                <a:solidFill>
                  <a:srgbClr val="00B050"/>
                </a:solidFill>
                <a:latin typeface="Cambria Math" panose="02040503050406030204" pitchFamily="18" charset="0"/>
                <a:ea typeface="新細明體" panose="02020500000000000000" pitchFamily="18" charset="-120"/>
              </a:rPr>
              <a:t>         </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400" dirty="0">
                <a:solidFill>
                  <a:srgbClr val="000000"/>
                </a:solidFill>
                <a:latin typeface="Cambria Math" panose="02040503050406030204" pitchFamily="18" charset="0"/>
                <a:ea typeface="新細明體" panose="02020500000000000000" pitchFamily="18" charset="-120"/>
              </a:rPr>
              <a:t>𝑡</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𝑛</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𝑝</a:t>
            </a:r>
            <a:r>
              <a:rPr lang="el-GR" altLang="zh-TW" sz="1400" dirty="0">
                <a:solidFill>
                  <a:srgbClr val="000000"/>
                </a:solidFill>
                <a:latin typeface="Cambria Math" panose="02040503050406030204" pitchFamily="18" charset="0"/>
                <a:ea typeface="新細明體" panose="02020500000000000000" pitchFamily="18" charset="-120"/>
              </a:rPr>
              <a:t>+2</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400" dirty="0">
                <a:solidFill>
                  <a:srgbClr val="000000"/>
                </a:solidFill>
                <a:latin typeface="Cambria Math" panose="02040503050406030204" pitchFamily="18" charset="0"/>
                <a:ea typeface="新細明體" panose="02020500000000000000" pitchFamily="18" charset="-120"/>
              </a:rPr>
              <a:t>𝑡</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𝑛</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𝑖</a:t>
            </a:r>
            <a:r>
              <a:rPr lang="el-GR" altLang="zh-TW" sz="1400" dirty="0">
                <a:solidFill>
                  <a:srgbClr val="000000"/>
                </a:solidFill>
                <a:latin typeface="Cambria Math" panose="02040503050406030204" pitchFamily="18" charset="0"/>
                <a:ea typeface="新細明體" panose="02020500000000000000" pitchFamily="18" charset="-120"/>
              </a:rPr>
              <a:t>+1</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endParaRPr lang="en-US" altLang="zh-TW" sz="2400" b="0" i="0" u="none" strike="noStrike" baseline="0" dirty="0">
              <a:solidFill>
                <a:srgbClr val="000000"/>
              </a:solidFill>
              <a:latin typeface="Cambria Math" panose="02040503050406030204" pitchFamily="18" charset="0"/>
              <a:ea typeface="新細明體" panose="02020500000000000000" pitchFamily="18" charset="-120"/>
            </a:endParaRPr>
          </a:p>
          <a:p>
            <a:r>
              <a:rPr lang="en-US" altLang="zh-TW" sz="2400" b="0" i="0" u="none" strike="noStrike" baseline="0" dirty="0">
                <a:solidFill>
                  <a:srgbClr val="000000"/>
                </a:solidFill>
                <a:latin typeface="Cambria Math" panose="02040503050406030204" pitchFamily="18" charset="0"/>
                <a:ea typeface="新細明體" panose="02020500000000000000" pitchFamily="18" charset="-120"/>
              </a:rPr>
              <a:t>	</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400" b="0" i="0" u="none" strike="noStrike" baseline="0" dirty="0">
                <a:solidFill>
                  <a:srgbClr val="00B050"/>
                </a:solidFill>
                <a:latin typeface="Cambria Math" panose="02040503050406030204" pitchFamily="18" charset="0"/>
                <a:ea typeface="新細明體" panose="02020500000000000000" pitchFamily="18" charset="-120"/>
              </a:rPr>
              <a:t>+(1−</a:t>
            </a:r>
            <a:r>
              <a:rPr lang="zh-TW" altLang="el-GR" sz="2400" b="0" i="0" u="none" strike="noStrike" baseline="0" dirty="0">
                <a:solidFill>
                  <a:srgbClr val="00B050"/>
                </a:solidFill>
                <a:latin typeface="Cambria Math" panose="02040503050406030204" pitchFamily="18" charset="0"/>
                <a:ea typeface="新細明體" panose="02020500000000000000" pitchFamily="18" charset="-120"/>
              </a:rPr>
              <a:t>𝜃</a:t>
            </a:r>
            <a:r>
              <a:rPr lang="zh-TW" altLang="el-GR" sz="1400" dirty="0">
                <a:solidFill>
                  <a:srgbClr val="00B050"/>
                </a:solidFill>
                <a:latin typeface="Cambria Math" panose="02040503050406030204" pitchFamily="18" charset="0"/>
                <a:ea typeface="新細明體" panose="02020500000000000000" pitchFamily="18" charset="-120"/>
              </a:rPr>
              <a:t>𝑡</a:t>
            </a:r>
            <a:r>
              <a:rPr lang="el-GR" altLang="zh-TW" sz="2400" b="0" i="0" u="none" strike="noStrike" baseline="0" dirty="0">
                <a:solidFill>
                  <a:srgbClr val="00B050"/>
                </a:solidFill>
                <a:latin typeface="Cambria Math" panose="02040503050406030204" pitchFamily="18" charset="0"/>
                <a:ea typeface="新細明體" panose="02020500000000000000" pitchFamily="18" charset="-120"/>
              </a:rPr>
              <a:t>)</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𝑉𝑎𝑙𝑢𝑒</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𝐿</a:t>
            </a:r>
            <a:r>
              <a:rPr lang="zh-TW" altLang="el-GR" sz="1400" dirty="0">
                <a:solidFill>
                  <a:srgbClr val="000000"/>
                </a:solidFill>
                <a:latin typeface="Cambria Math" panose="02040503050406030204" pitchFamily="18" charset="0"/>
                <a:ea typeface="新細明體" panose="02020500000000000000" pitchFamily="18" charset="-120"/>
              </a:rPr>
              <a:t>𝑡</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𝑛</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𝑝</a:t>
            </a:r>
            <a:r>
              <a:rPr lang="el-GR" altLang="zh-TW" sz="1400" dirty="0">
                <a:solidFill>
                  <a:srgbClr val="000000"/>
                </a:solidFill>
                <a:latin typeface="Cambria Math" panose="02040503050406030204" pitchFamily="18" charset="0"/>
                <a:ea typeface="新細明體" panose="02020500000000000000" pitchFamily="18" charset="-120"/>
              </a:rPr>
              <a:t>+2</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l-GR" sz="2400" b="0" i="0" u="none" strike="noStrike" baseline="0" dirty="0">
                <a:solidFill>
                  <a:srgbClr val="000000"/>
                </a:solidFill>
                <a:latin typeface="Cambria Math" panose="02040503050406030204" pitchFamily="18" charset="0"/>
                <a:ea typeface="新細明體" panose="02020500000000000000" pitchFamily="18" charset="-120"/>
              </a:rPr>
              <a:t>𝐻</a:t>
            </a:r>
            <a:r>
              <a:rPr lang="zh-TW" altLang="el-GR" sz="1400" dirty="0">
                <a:solidFill>
                  <a:srgbClr val="000000"/>
                </a:solidFill>
                <a:latin typeface="Cambria Math" panose="02040503050406030204" pitchFamily="18" charset="0"/>
                <a:ea typeface="新細明體" panose="02020500000000000000" pitchFamily="18" charset="-120"/>
              </a:rPr>
              <a:t>𝑡</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𝑛</a:t>
            </a:r>
            <a:r>
              <a:rPr lang="el-GR" altLang="zh-TW" sz="1400" dirty="0">
                <a:solidFill>
                  <a:srgbClr val="000000"/>
                </a:solidFill>
                <a:latin typeface="Cambria Math" panose="02040503050406030204" pitchFamily="18" charset="0"/>
                <a:ea typeface="新細明體" panose="02020500000000000000" pitchFamily="18" charset="-120"/>
              </a:rPr>
              <a:t>+1,</a:t>
            </a:r>
            <a:r>
              <a:rPr lang="zh-TW" altLang="el-GR" sz="1400" dirty="0">
                <a:solidFill>
                  <a:srgbClr val="000000"/>
                </a:solidFill>
                <a:latin typeface="Cambria Math" panose="02040503050406030204" pitchFamily="18" charset="0"/>
                <a:ea typeface="新細明體" panose="02020500000000000000" pitchFamily="18" charset="-120"/>
              </a:rPr>
              <a:t>𝑖</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2400" b="0" i="0" u="none" strike="noStrike" baseline="0" dirty="0">
                <a:solidFill>
                  <a:srgbClr val="000000"/>
                </a:solidFill>
                <a:latin typeface="Cambria Math" panose="02040503050406030204" pitchFamily="18" charset="0"/>
                <a:ea typeface="新細明體" panose="02020500000000000000" pitchFamily="18" charset="-120"/>
              </a:rPr>
              <a:t>      </a:t>
            </a:r>
            <a:r>
              <a:rPr lang="el-GR" altLang="zh-TW" sz="2400" b="0" i="0" u="none" strike="noStrike" baseline="0" dirty="0">
                <a:solidFill>
                  <a:srgbClr val="000000"/>
                </a:solidFill>
                <a:latin typeface="Cambria Math" panose="02040503050406030204" pitchFamily="18" charset="0"/>
                <a:ea typeface="新細明體" panose="02020500000000000000" pitchFamily="18" charset="-120"/>
              </a:rPr>
              <a:t>] </a:t>
            </a:r>
            <a:endParaRPr lang="zh-TW" altLang="en-US" sz="1400" dirty="0"/>
          </a:p>
        </p:txBody>
      </p:sp>
    </p:spTree>
    <p:extLst>
      <p:ext uri="{BB962C8B-B14F-4D97-AF65-F5344CB8AC3E}">
        <p14:creationId xmlns:p14="http://schemas.microsoft.com/office/powerpoint/2010/main" val="263566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808C984-896D-4BBA-AA03-C736A73C5E8F}"/>
              </a:ext>
            </a:extLst>
          </p:cNvPr>
          <p:cNvSpPr txBox="1"/>
          <p:nvPr/>
        </p:nvSpPr>
        <p:spPr>
          <a:xfrm>
            <a:off x="807868" y="727969"/>
            <a:ext cx="1800493" cy="369332"/>
          </a:xfrm>
          <a:prstGeom prst="rect">
            <a:avLst/>
          </a:prstGeom>
          <a:noFill/>
        </p:spPr>
        <p:txBody>
          <a:bodyPr wrap="none" rtlCol="0">
            <a:spAutoFit/>
          </a:bodyPr>
          <a:lstStyle/>
          <a:p>
            <a:r>
              <a:rPr lang="zh-TW" altLang="en-US" dirty="0"/>
              <a:t>反向房貸優缺點</a:t>
            </a:r>
          </a:p>
        </p:txBody>
      </p:sp>
      <p:sp>
        <p:nvSpPr>
          <p:cNvPr id="3" name="矩形 2">
            <a:extLst>
              <a:ext uri="{FF2B5EF4-FFF2-40B4-BE49-F238E27FC236}">
                <a16:creationId xmlns:a16="http://schemas.microsoft.com/office/drawing/2014/main" id="{7DEA3F25-BAEE-4866-BF68-F07086401BC9}"/>
              </a:ext>
            </a:extLst>
          </p:cNvPr>
          <p:cNvSpPr/>
          <p:nvPr/>
        </p:nvSpPr>
        <p:spPr>
          <a:xfrm>
            <a:off x="1058784" y="2411131"/>
            <a:ext cx="10926071" cy="923330"/>
          </a:xfrm>
          <a:prstGeom prst="rect">
            <a:avLst/>
          </a:prstGeom>
        </p:spPr>
        <p:txBody>
          <a:bodyPr wrap="square">
            <a:spAutoFit/>
          </a:bodyPr>
          <a:lstStyle/>
          <a:p>
            <a:r>
              <a:rPr lang="en-US" altLang="zh-TW" dirty="0">
                <a:solidFill>
                  <a:srgbClr val="000000"/>
                </a:solidFill>
                <a:latin typeface="Calibri" panose="020F0502020204030204" pitchFamily="34" charset="0"/>
                <a:ea typeface="新細明體" panose="02020500000000000000" pitchFamily="18" charset="-120"/>
              </a:rPr>
              <a:t>1. </a:t>
            </a:r>
            <a:r>
              <a:rPr lang="zh-TW" altLang="en-US" dirty="0">
                <a:solidFill>
                  <a:srgbClr val="000000"/>
                </a:solidFill>
                <a:latin typeface="新細明體" panose="02020500000000000000" pitchFamily="18" charset="-120"/>
                <a:ea typeface="新細明體" panose="02020500000000000000" pitchFamily="18" charset="-120"/>
              </a:rPr>
              <a:t>借款人抵押房屋後仍然能居住在原住所</a:t>
            </a:r>
          </a:p>
          <a:p>
            <a:r>
              <a:rPr lang="en-US" altLang="zh-TW" dirty="0">
                <a:solidFill>
                  <a:srgbClr val="000000"/>
                </a:solidFill>
                <a:latin typeface="Calibri" panose="020F0502020204030204" pitchFamily="34" charset="0"/>
                <a:ea typeface="新細明體" panose="02020500000000000000" pitchFamily="18" charset="-120"/>
              </a:rPr>
              <a:t>2. </a:t>
            </a:r>
            <a:r>
              <a:rPr lang="zh-TW" altLang="en-US" dirty="0">
                <a:solidFill>
                  <a:srgbClr val="000000"/>
                </a:solidFill>
                <a:latin typeface="新細明體" panose="02020500000000000000" pitchFamily="18" charset="-120"/>
                <a:ea typeface="新細明體" panose="02020500000000000000" pitchFamily="18" charset="-120"/>
              </a:rPr>
              <a:t>對於銀行來說，會影響到</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的只有房價、貸款金額以及貸款人年齡，貸款人的信用額度並不會有影響</a:t>
            </a:r>
          </a:p>
          <a:p>
            <a:r>
              <a:rPr lang="en-US" altLang="zh-TW" dirty="0">
                <a:solidFill>
                  <a:srgbClr val="000000"/>
                </a:solidFill>
                <a:latin typeface="Calibri" panose="020F0502020204030204" pitchFamily="34" charset="0"/>
                <a:ea typeface="新細明體" panose="02020500000000000000" pitchFamily="18" charset="-120"/>
              </a:rPr>
              <a:t>3. </a:t>
            </a:r>
            <a:r>
              <a:rPr lang="zh-TW" altLang="en-US" dirty="0">
                <a:solidFill>
                  <a:srgbClr val="000000"/>
                </a:solidFill>
                <a:latin typeface="新細明體" panose="02020500000000000000" pitchFamily="18" charset="-120"/>
                <a:ea typeface="新細明體" panose="02020500000000000000" pitchFamily="18" charset="-120"/>
              </a:rPr>
              <a:t>借款人從中獲得年金可以降低青壯年人口的扶養負擔</a:t>
            </a:r>
            <a:endParaRPr lang="zh-TW" altLang="en-US" dirty="0"/>
          </a:p>
        </p:txBody>
      </p:sp>
      <p:sp>
        <p:nvSpPr>
          <p:cNvPr id="4" name="矩形 3">
            <a:extLst>
              <a:ext uri="{FF2B5EF4-FFF2-40B4-BE49-F238E27FC236}">
                <a16:creationId xmlns:a16="http://schemas.microsoft.com/office/drawing/2014/main" id="{2919B683-429D-4C24-96B0-4D3BFC86E601}"/>
              </a:ext>
            </a:extLst>
          </p:cNvPr>
          <p:cNvSpPr/>
          <p:nvPr/>
        </p:nvSpPr>
        <p:spPr>
          <a:xfrm>
            <a:off x="1058784" y="4706658"/>
            <a:ext cx="10001533" cy="646331"/>
          </a:xfrm>
          <a:prstGeom prst="rect">
            <a:avLst/>
          </a:prstGeom>
        </p:spPr>
        <p:txBody>
          <a:bodyPr wrap="square">
            <a:spAutoFit/>
          </a:bodyPr>
          <a:lstStyle/>
          <a:p>
            <a:r>
              <a:rPr lang="en-US" altLang="zh-TW" dirty="0">
                <a:solidFill>
                  <a:srgbClr val="000000"/>
                </a:solidFill>
                <a:latin typeface="Calibri" panose="020F0502020204030204" pitchFamily="34" charset="0"/>
                <a:ea typeface="新細明體" panose="02020500000000000000" pitchFamily="18" charset="-120"/>
              </a:rPr>
              <a:t>1. RM</a:t>
            </a:r>
            <a:r>
              <a:rPr lang="zh-TW" altLang="en-US" dirty="0">
                <a:solidFill>
                  <a:srgbClr val="000000"/>
                </a:solidFill>
                <a:latin typeface="新細明體" panose="02020500000000000000" pitchFamily="18" charset="-120"/>
                <a:ea typeface="新細明體" panose="02020500000000000000" pitchFamily="18" charset="-120"/>
              </a:rPr>
              <a:t>會降低借款人的遺產，除非借款人的繼承人將累積的借款還清，否則無法繼承房屋</a:t>
            </a:r>
          </a:p>
          <a:p>
            <a:r>
              <a:rPr lang="en-US" altLang="zh-TW" dirty="0">
                <a:solidFill>
                  <a:srgbClr val="000000"/>
                </a:solidFill>
                <a:latin typeface="Calibri" panose="020F0502020204030204" pitchFamily="34" charset="0"/>
                <a:ea typeface="新細明體" panose="02020500000000000000" pitchFamily="18" charset="-120"/>
              </a:rPr>
              <a:t>2. </a:t>
            </a:r>
            <a:r>
              <a:rPr lang="zh-TW" altLang="en-US" dirty="0">
                <a:solidFill>
                  <a:srgbClr val="000000"/>
                </a:solidFill>
                <a:latin typeface="新細明體" panose="02020500000000000000" pitchFamily="18" charset="-120"/>
                <a:ea typeface="新細明體" panose="02020500000000000000" pitchFamily="18" charset="-120"/>
              </a:rPr>
              <a:t>不同</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的個案之間，計算出的費用可能會非常不同</a:t>
            </a:r>
          </a:p>
        </p:txBody>
      </p:sp>
      <p:sp>
        <p:nvSpPr>
          <p:cNvPr id="5" name="矩形 4">
            <a:extLst>
              <a:ext uri="{FF2B5EF4-FFF2-40B4-BE49-F238E27FC236}">
                <a16:creationId xmlns:a16="http://schemas.microsoft.com/office/drawing/2014/main" id="{726EF1AD-8D7B-4B9B-B363-01AB4B4C7F13}"/>
              </a:ext>
            </a:extLst>
          </p:cNvPr>
          <p:cNvSpPr/>
          <p:nvPr/>
        </p:nvSpPr>
        <p:spPr>
          <a:xfrm>
            <a:off x="1058785" y="3974393"/>
            <a:ext cx="877163"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缺點：</a:t>
            </a:r>
          </a:p>
        </p:txBody>
      </p:sp>
      <p:sp>
        <p:nvSpPr>
          <p:cNvPr id="6" name="矩形 5">
            <a:extLst>
              <a:ext uri="{FF2B5EF4-FFF2-40B4-BE49-F238E27FC236}">
                <a16:creationId xmlns:a16="http://schemas.microsoft.com/office/drawing/2014/main" id="{BCBF9CB2-B7EA-441E-84C8-CD982C72B628}"/>
              </a:ext>
            </a:extLst>
          </p:cNvPr>
          <p:cNvSpPr/>
          <p:nvPr/>
        </p:nvSpPr>
        <p:spPr>
          <a:xfrm>
            <a:off x="1058784" y="1840157"/>
            <a:ext cx="877163"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優點：</a:t>
            </a:r>
          </a:p>
        </p:txBody>
      </p:sp>
    </p:spTree>
    <p:extLst>
      <p:ext uri="{BB962C8B-B14F-4D97-AF65-F5344CB8AC3E}">
        <p14:creationId xmlns:p14="http://schemas.microsoft.com/office/powerpoint/2010/main" val="1168735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3770584" cy="461665"/>
          </a:xfrm>
          <a:prstGeom prst="rect">
            <a:avLst/>
          </a:prstGeom>
          <a:noFill/>
        </p:spPr>
        <p:txBody>
          <a:bodyPr wrap="none" rtlCol="0">
            <a:spAutoFit/>
          </a:bodyPr>
          <a:lstStyle/>
          <a:p>
            <a:r>
              <a:rPr lang="zh-TW" altLang="en-US" dirty="0"/>
              <a:t>評價</a:t>
            </a:r>
            <a:r>
              <a:rPr lang="en-US" altLang="zh-TW" dirty="0"/>
              <a:t>RM –</a:t>
            </a:r>
            <a:r>
              <a:rPr lang="zh-TW" altLang="en-US" dirty="0"/>
              <a:t> </a:t>
            </a:r>
            <a:r>
              <a:rPr lang="zh-TW" altLang="en-US" sz="2400" dirty="0"/>
              <a:t>房屋殘值 </a:t>
            </a:r>
            <a:r>
              <a:rPr lang="en-US" altLang="zh-TW" sz="2400" dirty="0"/>
              <a:t>Net Equity</a:t>
            </a:r>
            <a:endParaRPr lang="zh-TW" altLang="en-US" dirty="0"/>
          </a:p>
        </p:txBody>
      </p:sp>
      <p:sp>
        <p:nvSpPr>
          <p:cNvPr id="2" name="矩形 1">
            <a:extLst>
              <a:ext uri="{FF2B5EF4-FFF2-40B4-BE49-F238E27FC236}">
                <a16:creationId xmlns:a16="http://schemas.microsoft.com/office/drawing/2014/main" id="{298E4C95-342A-4195-8F61-A71891CE74E2}"/>
              </a:ext>
            </a:extLst>
          </p:cNvPr>
          <p:cNvSpPr/>
          <p:nvPr/>
        </p:nvSpPr>
        <p:spPr>
          <a:xfrm>
            <a:off x="1268027" y="1836289"/>
            <a:ext cx="9655946" cy="1477328"/>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依照戴永凌</a:t>
            </a:r>
            <a:r>
              <a:rPr lang="en-US" altLang="zh-TW" dirty="0">
                <a:solidFill>
                  <a:srgbClr val="000000"/>
                </a:solidFill>
                <a:latin typeface="Calibri" panose="020F0502020204030204" pitchFamily="34" charset="0"/>
                <a:ea typeface="新細明體" panose="02020500000000000000" pitchFamily="18" charset="-120"/>
              </a:rPr>
              <a:t>(2016)</a:t>
            </a:r>
            <a:r>
              <a:rPr lang="zh-TW" altLang="en-US" dirty="0">
                <a:solidFill>
                  <a:srgbClr val="000000"/>
                </a:solidFill>
                <a:latin typeface="新細明體" panose="02020500000000000000" pitchFamily="18" charset="-120"/>
                <a:ea typeface="新細明體" panose="02020500000000000000" pitchFamily="18" charset="-120"/>
              </a:rPr>
              <a:t>的模型設定，若借款人在第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期死亡，在第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期，第</a:t>
            </a:r>
            <a:r>
              <a:rPr lang="en-US" altLang="zh-TW" dirty="0">
                <a:solidFill>
                  <a:srgbClr val="000000"/>
                </a:solidFill>
                <a:latin typeface="Calibri" panose="020F0502020204030204" pitchFamily="34" charset="0"/>
                <a:ea typeface="新細明體" panose="02020500000000000000" pitchFamily="18" charset="-120"/>
              </a:rPr>
              <a:t>n</a:t>
            </a:r>
            <a:r>
              <a:rPr lang="zh-TW" altLang="en-US" dirty="0">
                <a:solidFill>
                  <a:srgbClr val="000000"/>
                </a:solidFill>
                <a:latin typeface="新細明體" panose="02020500000000000000" pitchFamily="18" charset="-120"/>
                <a:ea typeface="新細明體" panose="02020500000000000000" pitchFamily="18" charset="-120"/>
              </a:rPr>
              <a:t>個利率點，第</a:t>
            </a:r>
            <a:r>
              <a:rPr lang="en-US" altLang="zh-TW" dirty="0">
                <a:solidFill>
                  <a:srgbClr val="000000"/>
                </a:solidFill>
                <a:latin typeface="Calibri" panose="020F0502020204030204" pitchFamily="34" charset="0"/>
                <a:ea typeface="新細明體" panose="02020500000000000000" pitchFamily="18" charset="-120"/>
              </a:rPr>
              <a:t>o</a:t>
            </a:r>
            <a:r>
              <a:rPr lang="zh-TW" altLang="en-US" dirty="0">
                <a:solidFill>
                  <a:srgbClr val="000000"/>
                </a:solidFill>
                <a:latin typeface="新細明體" panose="02020500000000000000" pitchFamily="18" charset="-120"/>
                <a:ea typeface="新細明體" panose="02020500000000000000" pitchFamily="18" charset="-120"/>
              </a:rPr>
              <a:t>個累積貸款金額代表點，第</a:t>
            </a:r>
            <a:r>
              <a:rPr lang="en-US" altLang="zh-TW" dirty="0" err="1">
                <a:solidFill>
                  <a:srgbClr val="000000"/>
                </a:solidFill>
                <a:latin typeface="Calibri" panose="020F0502020204030204" pitchFamily="34" charset="0"/>
                <a:ea typeface="新細明體" panose="02020500000000000000" pitchFamily="18" charset="-120"/>
              </a:rPr>
              <a:t>i</a:t>
            </a:r>
            <a:r>
              <a:rPr lang="zh-TW" altLang="en-US" dirty="0">
                <a:solidFill>
                  <a:srgbClr val="000000"/>
                </a:solidFill>
                <a:latin typeface="新細明體" panose="02020500000000000000" pitchFamily="18" charset="-120"/>
                <a:ea typeface="新細明體" panose="02020500000000000000" pitchFamily="18" charset="-120"/>
              </a:rPr>
              <a:t>個房價點以及第</a:t>
            </a:r>
            <a:r>
              <a:rPr lang="en-US" altLang="zh-TW" dirty="0">
                <a:solidFill>
                  <a:srgbClr val="000000"/>
                </a:solidFill>
                <a:latin typeface="Calibri" panose="020F0502020204030204" pitchFamily="34" charset="0"/>
                <a:ea typeface="新細明體" panose="02020500000000000000" pitchFamily="18" charset="-120"/>
              </a:rPr>
              <a:t>p</a:t>
            </a:r>
            <a:r>
              <a:rPr lang="zh-TW" altLang="en-US" dirty="0">
                <a:solidFill>
                  <a:srgbClr val="000000"/>
                </a:solidFill>
                <a:latin typeface="新細明體" panose="02020500000000000000" pitchFamily="18" charset="-120"/>
                <a:ea typeface="新細明體" panose="02020500000000000000" pitchFamily="18" charset="-120"/>
              </a:rPr>
              <a:t>個夫妻存活狀況代表點的房屋殘值現值為</a:t>
            </a:r>
            <a:r>
              <a:rPr lang="zh-TW" altLang="en-US" dirty="0">
                <a:solidFill>
                  <a:srgbClr val="000000"/>
                </a:solidFill>
                <a:latin typeface="Cambria Math" panose="02040503050406030204" pitchFamily="18" charset="0"/>
                <a:ea typeface="新細明體" panose="02020500000000000000" pitchFamily="18" charset="-120"/>
              </a:rPr>
              <a:t>𝑁𝐸</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n-US" dirty="0">
                <a:solidFill>
                  <a:srgbClr val="000000"/>
                </a:solidFill>
                <a:latin typeface="新細明體" panose="02020500000000000000" pitchFamily="18" charset="-120"/>
                <a:ea typeface="新細明體" panose="02020500000000000000" pitchFamily="18" charset="-120"/>
              </a:rPr>
              <a:t>，表示</a:t>
            </a:r>
            <a:r>
              <a:rPr lang="zh-TW" altLang="en-US" dirty="0">
                <a:solidFill>
                  <a:srgbClr val="0070C0"/>
                </a:solidFill>
                <a:latin typeface="新細明體" panose="02020500000000000000" pitchFamily="18" charset="-120"/>
                <a:ea typeface="新細明體" panose="02020500000000000000" pitchFamily="18" charset="-120"/>
              </a:rPr>
              <a:t>借款人在貸款人死亡後透過比累積貸款金額還高的房價而獲利的部分。</a:t>
            </a:r>
            <a:endParaRPr lang="en-US" altLang="zh-TW" dirty="0">
              <a:solidFill>
                <a:srgbClr val="0070C0"/>
              </a:solidFill>
              <a:latin typeface="新細明體" panose="02020500000000000000" pitchFamily="18" charset="-120"/>
              <a:ea typeface="新細明體" panose="02020500000000000000" pitchFamily="18" charset="-120"/>
            </a:endParaRPr>
          </a:p>
          <a:p>
            <a:endParaRPr lang="en-US" altLang="zh-TW"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計算方式是當期的房價減去累積貸款金額並取正，即</a:t>
            </a:r>
            <a:r>
              <a:rPr lang="en-US" altLang="zh-TW" dirty="0">
                <a:solidFill>
                  <a:srgbClr val="FF0000"/>
                </a:solidFill>
                <a:latin typeface="Cambria Math" panose="02040503050406030204" pitchFamily="18" charset="0"/>
                <a:ea typeface="新細明體" panose="02020500000000000000" pitchFamily="18" charset="-120"/>
              </a:rPr>
              <a:t>max</a:t>
            </a:r>
            <a:r>
              <a:rPr lang="zh-TW" altLang="en-US" dirty="0">
                <a:solidFill>
                  <a:srgbClr val="FF0000"/>
                </a:solidFill>
                <a:latin typeface="Cambria Math" panose="02040503050406030204" pitchFamily="18" charset="0"/>
                <a:ea typeface="新細明體" panose="02020500000000000000" pitchFamily="18" charset="-120"/>
              </a:rPr>
              <a:t> </a:t>
            </a:r>
            <a:r>
              <a:rPr lang="en-US" altLang="zh-TW" dirty="0">
                <a:solidFill>
                  <a:srgbClr val="FF0000"/>
                </a:solidFill>
                <a:latin typeface="Cambria Math" panose="02040503050406030204" pitchFamily="18" charset="0"/>
                <a:ea typeface="新細明體" panose="02020500000000000000" pitchFamily="18" charset="-120"/>
              </a:rPr>
              <a:t>⁡{</a:t>
            </a:r>
            <a:r>
              <a:rPr lang="zh-TW" altLang="en-US" dirty="0">
                <a:solidFill>
                  <a:srgbClr val="FF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FF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FF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FF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𝑝</a:t>
            </a:r>
            <a:r>
              <a:rPr lang="zh-TW" altLang="en-US" dirty="0">
                <a:solidFill>
                  <a:srgbClr val="FF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FF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FF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FF0000"/>
                </a:solidFill>
                <a:latin typeface="Cambria Math" panose="02040503050406030204" pitchFamily="18" charset="0"/>
                <a:ea typeface="新細明體" panose="02020500000000000000" pitchFamily="18" charset="-120"/>
              </a:rPr>
              <a:t>𝑜</a:t>
            </a:r>
            <a:r>
              <a:rPr lang="zh-TW" altLang="en-US" dirty="0">
                <a:solidFill>
                  <a:srgbClr val="FF0000"/>
                </a:solidFill>
                <a:latin typeface="Cambria Math" panose="02040503050406030204" pitchFamily="18" charset="0"/>
                <a:ea typeface="新細明體" panose="02020500000000000000" pitchFamily="18" charset="-120"/>
              </a:rPr>
              <a:t>⁡</a:t>
            </a:r>
            <a:r>
              <a:rPr lang="en-US" altLang="zh-TW" dirty="0">
                <a:solidFill>
                  <a:srgbClr val="FF0000"/>
                </a:solidFill>
                <a:latin typeface="Cambria Math" panose="02040503050406030204" pitchFamily="18" charset="0"/>
                <a:ea typeface="新細明體" panose="02020500000000000000" pitchFamily="18" charset="-120"/>
              </a:rPr>
              <a:t>,0⁡</a:t>
            </a:r>
            <a:r>
              <a:rPr lang="zh-TW" altLang="en-US" dirty="0">
                <a:solidFill>
                  <a:srgbClr val="FF0000"/>
                </a:solidFill>
                <a:latin typeface="Cambria Math" panose="02040503050406030204" pitchFamily="18" charset="0"/>
                <a:ea typeface="新細明體" panose="02020500000000000000" pitchFamily="18" charset="-120"/>
              </a:rPr>
              <a:t> </a:t>
            </a:r>
            <a:r>
              <a:rPr lang="en-US" altLang="zh-TW" dirty="0">
                <a:solidFill>
                  <a:srgbClr val="FF0000"/>
                </a:solidFill>
                <a:latin typeface="Cambria Math" panose="02040503050406030204" pitchFamily="18"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a:t>
            </a:r>
            <a:endParaRPr lang="en-US" altLang="zh-TW"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442613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DD4003-DB9B-45F8-9440-A881458537C8}"/>
              </a:ext>
            </a:extLst>
          </p:cNvPr>
          <p:cNvSpPr txBox="1"/>
          <p:nvPr/>
        </p:nvSpPr>
        <p:spPr>
          <a:xfrm>
            <a:off x="559295" y="559293"/>
            <a:ext cx="5245347" cy="461665"/>
          </a:xfrm>
          <a:prstGeom prst="rect">
            <a:avLst/>
          </a:prstGeom>
          <a:noFill/>
        </p:spPr>
        <p:txBody>
          <a:bodyPr wrap="none" rtlCol="0">
            <a:spAutoFit/>
          </a:bodyPr>
          <a:lstStyle/>
          <a:p>
            <a:r>
              <a:rPr lang="zh-TW" altLang="en-US" dirty="0"/>
              <a:t>評價</a:t>
            </a:r>
            <a:r>
              <a:rPr lang="en-US" altLang="zh-TW" dirty="0"/>
              <a:t>RM –</a:t>
            </a:r>
            <a:r>
              <a:rPr lang="zh-TW" altLang="en-US" dirty="0"/>
              <a:t> </a:t>
            </a:r>
            <a:r>
              <a:rPr lang="zh-TW" altLang="en-US" sz="2400" dirty="0"/>
              <a:t>解約選擇權 </a:t>
            </a:r>
            <a:r>
              <a:rPr lang="en-US" altLang="zh-TW" sz="2400" dirty="0"/>
              <a:t>Cancellation Option</a:t>
            </a:r>
            <a:endParaRPr lang="zh-TW" altLang="en-US" dirty="0"/>
          </a:p>
        </p:txBody>
      </p:sp>
      <p:sp>
        <p:nvSpPr>
          <p:cNvPr id="2" name="矩形 1">
            <a:extLst>
              <a:ext uri="{FF2B5EF4-FFF2-40B4-BE49-F238E27FC236}">
                <a16:creationId xmlns:a16="http://schemas.microsoft.com/office/drawing/2014/main" id="{3D11B422-E899-45CA-89EB-31874AD92E0D}"/>
              </a:ext>
            </a:extLst>
          </p:cNvPr>
          <p:cNvSpPr/>
          <p:nvPr/>
        </p:nvSpPr>
        <p:spPr>
          <a:xfrm>
            <a:off x="1352365" y="1680073"/>
            <a:ext cx="8626136" cy="646331"/>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依照曾冠瑋</a:t>
            </a:r>
            <a:r>
              <a:rPr lang="en-US" altLang="zh-TW" dirty="0">
                <a:solidFill>
                  <a:srgbClr val="000000"/>
                </a:solidFill>
                <a:latin typeface="Calibri" panose="020F0502020204030204" pitchFamily="34" charset="0"/>
                <a:ea typeface="新細明體" panose="02020500000000000000" pitchFamily="18" charset="-120"/>
              </a:rPr>
              <a:t>(2017)</a:t>
            </a:r>
            <a:r>
              <a:rPr lang="zh-TW" altLang="en-US" dirty="0">
                <a:solidFill>
                  <a:srgbClr val="000000"/>
                </a:solidFill>
                <a:latin typeface="新細明體" panose="02020500000000000000" pitchFamily="18" charset="-120"/>
                <a:ea typeface="新細明體" panose="02020500000000000000" pitchFamily="18" charset="-120"/>
              </a:rPr>
              <a:t>的模型設定，我們會新增兩個變數</a:t>
            </a:r>
            <a:r>
              <a:rPr lang="en-US" altLang="zh-TW" dirty="0">
                <a:solidFill>
                  <a:srgbClr val="000000"/>
                </a:solidFill>
                <a:latin typeface="Calibri" panose="020F0502020204030204" pitchFamily="34" charset="0"/>
                <a:ea typeface="新細明體" panose="02020500000000000000" pitchFamily="18" charset="-120"/>
              </a:rPr>
              <a:t>Value Gain</a:t>
            </a:r>
            <a:r>
              <a:rPr lang="zh-TW" altLang="en-US" dirty="0">
                <a:solidFill>
                  <a:srgbClr val="000000"/>
                </a:solidFill>
                <a:latin typeface="新細明體" panose="02020500000000000000" pitchFamily="18" charset="-120"/>
                <a:ea typeface="新細明體" panose="02020500000000000000" pitchFamily="18" charset="-120"/>
              </a:rPr>
              <a:t>與</a:t>
            </a:r>
            <a:r>
              <a:rPr lang="en-US" altLang="zh-TW" dirty="0">
                <a:solidFill>
                  <a:srgbClr val="000000"/>
                </a:solidFill>
                <a:latin typeface="Calibri" panose="020F0502020204030204" pitchFamily="34" charset="0"/>
                <a:ea typeface="新細明體" panose="02020500000000000000" pitchFamily="18" charset="-120"/>
              </a:rPr>
              <a:t>Value Loss</a:t>
            </a:r>
            <a:r>
              <a:rPr lang="zh-TW" altLang="en-US" dirty="0">
                <a:solidFill>
                  <a:srgbClr val="000000"/>
                </a:solidFill>
                <a:latin typeface="新細明體" panose="02020500000000000000" pitchFamily="18" charset="-120"/>
                <a:ea typeface="新細明體" panose="02020500000000000000" pitchFamily="18" charset="-120"/>
              </a:rPr>
              <a:t>在立體樹的各個節點，並比較這兩個變數之間的大小做為是否解約的依據。</a:t>
            </a:r>
            <a:endParaRPr lang="zh-TW" altLang="en-US" dirty="0"/>
          </a:p>
        </p:txBody>
      </p:sp>
      <p:sp>
        <p:nvSpPr>
          <p:cNvPr id="4" name="矩形 3">
            <a:extLst>
              <a:ext uri="{FF2B5EF4-FFF2-40B4-BE49-F238E27FC236}">
                <a16:creationId xmlns:a16="http://schemas.microsoft.com/office/drawing/2014/main" id="{15F4D052-33B7-4A40-903B-3788E3DD7653}"/>
              </a:ext>
            </a:extLst>
          </p:cNvPr>
          <p:cNvSpPr/>
          <p:nvPr/>
        </p:nvSpPr>
        <p:spPr>
          <a:xfrm>
            <a:off x="1787370" y="2550085"/>
            <a:ext cx="7907045" cy="646331"/>
          </a:xfrm>
          <a:prstGeom prst="rect">
            <a:avLst/>
          </a:prstGeom>
        </p:spPr>
        <p:txBody>
          <a:bodyPr wrap="square">
            <a:spAutoFit/>
          </a:bodyPr>
          <a:lstStyle/>
          <a:p>
            <a:r>
              <a:rPr lang="en-US" altLang="zh-TW" dirty="0">
                <a:solidFill>
                  <a:srgbClr val="000000"/>
                </a:solidFill>
                <a:latin typeface="Calibri" panose="020F0502020204030204" pitchFamily="34" charset="0"/>
              </a:rPr>
              <a:t>Value Gain</a:t>
            </a:r>
            <a:r>
              <a:rPr lang="zh-TW" altLang="en-US" dirty="0">
                <a:solidFill>
                  <a:srgbClr val="000000"/>
                </a:solidFill>
                <a:latin typeface="新細明體" panose="02020500000000000000" pitchFamily="18" charset="-120"/>
                <a:ea typeface="新細明體" panose="02020500000000000000" pitchFamily="18" charset="-120"/>
              </a:rPr>
              <a:t>：借款人當下選擇解約可以獲得的價值</a:t>
            </a:r>
            <a:endParaRPr lang="en-US" altLang="zh-TW" dirty="0">
              <a:solidFill>
                <a:srgbClr val="000000"/>
              </a:solidFill>
              <a:latin typeface="新細明體" panose="02020500000000000000" pitchFamily="18" charset="-120"/>
              <a:ea typeface="新細明體" panose="02020500000000000000" pitchFamily="18" charset="-120"/>
            </a:endParaRPr>
          </a:p>
          <a:p>
            <a:r>
              <a:rPr lang="en-US" altLang="zh-TW" dirty="0">
                <a:solidFill>
                  <a:srgbClr val="000000"/>
                </a:solidFill>
                <a:latin typeface="Calibri" panose="020F0502020204030204" pitchFamily="34" charset="0"/>
                <a:ea typeface="新細明體" panose="02020500000000000000" pitchFamily="18" charset="-120"/>
              </a:rPr>
              <a:t>Value Loss</a:t>
            </a:r>
            <a:r>
              <a:rPr lang="zh-TW" altLang="en-US" dirty="0">
                <a:solidFill>
                  <a:srgbClr val="000000"/>
                </a:solidFill>
                <a:latin typeface="Calibri" panose="020F0502020204030204" pitchFamily="34" charset="0"/>
                <a:ea typeface="新細明體" panose="02020500000000000000" pitchFamily="18" charset="-120"/>
              </a:rPr>
              <a:t>：</a:t>
            </a:r>
            <a:r>
              <a:rPr lang="zh-TW" altLang="en-US" dirty="0">
                <a:solidFill>
                  <a:srgbClr val="000000"/>
                </a:solidFill>
                <a:latin typeface="新細明體" panose="02020500000000000000" pitchFamily="18" charset="-120"/>
                <a:ea typeface="新細明體" panose="02020500000000000000" pitchFamily="18" charset="-120"/>
              </a:rPr>
              <a:t>借款人在當下選擇解約導致失去未來的年金和未來解約的價值。</a:t>
            </a:r>
            <a:endParaRPr lang="zh-TW" altLang="en-US" dirty="0"/>
          </a:p>
        </p:txBody>
      </p:sp>
      <p:sp>
        <p:nvSpPr>
          <p:cNvPr id="5" name="矩形 4">
            <a:extLst>
              <a:ext uri="{FF2B5EF4-FFF2-40B4-BE49-F238E27FC236}">
                <a16:creationId xmlns:a16="http://schemas.microsoft.com/office/drawing/2014/main" id="{56063DE8-A9BD-4C46-A519-1B6110650230}"/>
              </a:ext>
            </a:extLst>
          </p:cNvPr>
          <p:cNvSpPr/>
          <p:nvPr/>
        </p:nvSpPr>
        <p:spPr>
          <a:xfrm>
            <a:off x="1352364" y="3590525"/>
            <a:ext cx="8803689" cy="1754326"/>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而張宇豐</a:t>
            </a:r>
            <a:r>
              <a:rPr lang="en-US" altLang="zh-TW" dirty="0">
                <a:solidFill>
                  <a:srgbClr val="000000"/>
                </a:solidFill>
                <a:latin typeface="Calibri" panose="020F0502020204030204" pitchFamily="34" charset="0"/>
                <a:ea typeface="新細明體" panose="02020500000000000000" pitchFamily="18" charset="-120"/>
              </a:rPr>
              <a:t>(2018)</a:t>
            </a:r>
            <a:r>
              <a:rPr lang="zh-TW" altLang="en-US" dirty="0">
                <a:solidFill>
                  <a:srgbClr val="000000"/>
                </a:solidFill>
                <a:latin typeface="新細明體" panose="02020500000000000000" pitchFamily="18" charset="-120"/>
                <a:ea typeface="新細明體" panose="02020500000000000000" pitchFamily="18" charset="-120"/>
              </a:rPr>
              <a:t>的設定之中還加入了解約金的機制，借款人若是解約則需要額外支付</a:t>
            </a:r>
            <a:r>
              <a:rPr lang="zh-TW" altLang="en-US" dirty="0">
                <a:solidFill>
                  <a:srgbClr val="0070C0"/>
                </a:solidFill>
                <a:latin typeface="新細明體" panose="02020500000000000000" pitchFamily="18" charset="-120"/>
                <a:ea typeface="新細明體" panose="02020500000000000000" pitchFamily="18" charset="-120"/>
              </a:rPr>
              <a:t>解約懲罰金</a:t>
            </a:r>
            <a:r>
              <a:rPr lang="en-US" altLang="zh-TW" dirty="0">
                <a:solidFill>
                  <a:srgbClr val="0070C0"/>
                </a:solidFill>
                <a:latin typeface="Calibri" panose="020F0502020204030204" pitchFamily="34" charset="0"/>
                <a:ea typeface="新細明體" panose="02020500000000000000" pitchFamily="18" charset="-120"/>
              </a:rPr>
              <a:t>(Penalty)</a:t>
            </a:r>
            <a:r>
              <a:rPr lang="zh-TW" altLang="en-US" dirty="0">
                <a:solidFill>
                  <a:srgbClr val="000000"/>
                </a:solidFill>
                <a:latin typeface="新細明體" panose="02020500000000000000" pitchFamily="18" charset="-120"/>
                <a:ea typeface="新細明體" panose="02020500000000000000" pitchFamily="18" charset="-120"/>
              </a:rPr>
              <a:t>，設定為累積貸款金額的某個比例。而當借款人提前解約時，會導致合約提前清算。</a:t>
            </a:r>
            <a:endParaRPr lang="en-US" altLang="zh-TW" dirty="0">
              <a:solidFill>
                <a:srgbClr val="000000"/>
              </a:solidFill>
              <a:latin typeface="新細明體" panose="02020500000000000000" pitchFamily="18" charset="-120"/>
              <a:ea typeface="新細明體" panose="02020500000000000000" pitchFamily="18" charset="-120"/>
            </a:endParaRPr>
          </a:p>
          <a:p>
            <a:endParaRPr lang="en-US" altLang="zh-TW"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70C0"/>
                </a:solidFill>
                <a:latin typeface="新細明體" panose="02020500000000000000" pitchFamily="18" charset="-120"/>
                <a:ea typeface="新細明體" panose="02020500000000000000" pitchFamily="18" charset="-120"/>
              </a:rPr>
              <a:t>因此當該節點判定解約時，會需要將節點上的累積保險金、貸款人損失、房屋殘值重新設定。</a:t>
            </a:r>
            <a:endParaRPr lang="zh-TW" altLang="en-US" dirty="0">
              <a:solidFill>
                <a:srgbClr val="0070C0"/>
              </a:solidFill>
            </a:endParaRPr>
          </a:p>
        </p:txBody>
      </p:sp>
    </p:spTree>
    <p:extLst>
      <p:ext uri="{BB962C8B-B14F-4D97-AF65-F5344CB8AC3E}">
        <p14:creationId xmlns:p14="http://schemas.microsoft.com/office/powerpoint/2010/main" val="2390774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223348" cy="369332"/>
          </a:xfrm>
          <a:prstGeom prst="rect">
            <a:avLst/>
          </a:prstGeom>
          <a:noFill/>
        </p:spPr>
        <p:txBody>
          <a:bodyPr wrap="none" rtlCol="0">
            <a:spAutoFit/>
          </a:bodyPr>
          <a:lstStyle/>
          <a:p>
            <a:r>
              <a:rPr lang="en-US" altLang="zh-TW" dirty="0"/>
              <a:t>Value Gain</a:t>
            </a:r>
            <a:endParaRPr lang="zh-TW" altLang="en-US" dirty="0"/>
          </a:p>
        </p:txBody>
      </p:sp>
      <p:sp>
        <p:nvSpPr>
          <p:cNvPr id="4" name="矩形 3">
            <a:extLst>
              <a:ext uri="{FF2B5EF4-FFF2-40B4-BE49-F238E27FC236}">
                <a16:creationId xmlns:a16="http://schemas.microsoft.com/office/drawing/2014/main" id="{3EEC47AB-4B53-4426-8543-0D5111570311}"/>
              </a:ext>
            </a:extLst>
          </p:cNvPr>
          <p:cNvSpPr/>
          <p:nvPr/>
        </p:nvSpPr>
        <p:spPr>
          <a:xfrm>
            <a:off x="1325731" y="2038724"/>
            <a:ext cx="9283084" cy="1200329"/>
          </a:xfrm>
          <a:prstGeom prst="rect">
            <a:avLst/>
          </a:prstGeom>
        </p:spPr>
        <p:txBody>
          <a:bodyPr wrap="square">
            <a:spAutoFit/>
          </a:bodyPr>
          <a:lstStyle/>
          <a:p>
            <a:r>
              <a:rPr lang="en-US" altLang="zh-TW" dirty="0">
                <a:solidFill>
                  <a:srgbClr val="000000"/>
                </a:solidFill>
                <a:latin typeface="Calibri" panose="020F0502020204030204" pitchFamily="34" charset="0"/>
              </a:rPr>
              <a:t>Value Gain</a:t>
            </a:r>
            <a:r>
              <a:rPr lang="zh-TW" altLang="en-US" dirty="0">
                <a:solidFill>
                  <a:srgbClr val="000000"/>
                </a:solidFill>
                <a:latin typeface="Calibri" panose="020F0502020204030204" pitchFamily="34" charset="0"/>
              </a:rPr>
              <a:t>（</a:t>
            </a:r>
            <a:r>
              <a:rPr lang="zh-TW" altLang="en-US" dirty="0">
                <a:solidFill>
                  <a:srgbClr val="000000"/>
                </a:solidFill>
                <a:latin typeface="新細明體" panose="02020500000000000000" pitchFamily="18" charset="-120"/>
                <a:ea typeface="新細明體" panose="02020500000000000000" pitchFamily="18" charset="-120"/>
              </a:rPr>
              <a:t>借款人當下選擇解約可以獲得的價值）</a:t>
            </a:r>
            <a:endParaRPr lang="en-US" altLang="zh-TW" dirty="0">
              <a:solidFill>
                <a:srgbClr val="000000"/>
              </a:solidFill>
              <a:latin typeface="新細明體" panose="02020500000000000000" pitchFamily="18" charset="-120"/>
              <a:ea typeface="新細明體" panose="02020500000000000000" pitchFamily="18" charset="-120"/>
            </a:endParaRPr>
          </a:p>
          <a:p>
            <a:endParaRPr lang="en-US" altLang="zh-TW" dirty="0">
              <a:solidFill>
                <a:srgbClr val="000000"/>
              </a:solidFill>
              <a:latin typeface="Calibri" panose="020F0502020204030204" pitchFamily="34" charset="0"/>
            </a:endParaRPr>
          </a:p>
          <a:p>
            <a:r>
              <a:rPr lang="zh-TW" altLang="en-US" dirty="0">
                <a:solidFill>
                  <a:srgbClr val="000000"/>
                </a:solidFill>
                <a:latin typeface="新細明體" panose="02020500000000000000" pitchFamily="18" charset="-120"/>
                <a:ea typeface="新細明體" panose="02020500000000000000" pitchFamily="18" charset="-120"/>
              </a:rPr>
              <a:t>在第</a:t>
            </a:r>
            <a:r>
              <a:rPr lang="en-US" altLang="zh-TW" dirty="0">
                <a:solidFill>
                  <a:srgbClr val="000000"/>
                </a:solidFill>
                <a:latin typeface="Calibri" panose="020F0502020204030204" pitchFamily="34" charset="0"/>
                <a:ea typeface="新細明體" panose="02020500000000000000" pitchFamily="18" charset="-120"/>
              </a:rPr>
              <a:t>t</a:t>
            </a:r>
            <a:r>
              <a:rPr lang="zh-TW" altLang="en-US" dirty="0">
                <a:solidFill>
                  <a:srgbClr val="000000"/>
                </a:solidFill>
                <a:latin typeface="新細明體" panose="02020500000000000000" pitchFamily="18" charset="-120"/>
                <a:ea typeface="新細明體" panose="02020500000000000000" pitchFamily="18" charset="-120"/>
              </a:rPr>
              <a:t>期，第</a:t>
            </a:r>
            <a:r>
              <a:rPr lang="en-US" altLang="zh-TW" dirty="0">
                <a:solidFill>
                  <a:srgbClr val="000000"/>
                </a:solidFill>
                <a:latin typeface="Calibri" panose="020F0502020204030204" pitchFamily="34" charset="0"/>
                <a:ea typeface="新細明體" panose="02020500000000000000" pitchFamily="18" charset="-120"/>
              </a:rPr>
              <a:t>n</a:t>
            </a:r>
            <a:r>
              <a:rPr lang="zh-TW" altLang="en-US" dirty="0">
                <a:solidFill>
                  <a:srgbClr val="000000"/>
                </a:solidFill>
                <a:latin typeface="新細明體" panose="02020500000000000000" pitchFamily="18" charset="-120"/>
                <a:ea typeface="新細明體" panose="02020500000000000000" pitchFamily="18" charset="-120"/>
              </a:rPr>
              <a:t>個利率點，第</a:t>
            </a:r>
            <a:r>
              <a:rPr lang="en-US" altLang="zh-TW" dirty="0">
                <a:solidFill>
                  <a:srgbClr val="000000"/>
                </a:solidFill>
                <a:latin typeface="Calibri" panose="020F0502020204030204" pitchFamily="34" charset="0"/>
                <a:ea typeface="新細明體" panose="02020500000000000000" pitchFamily="18" charset="-120"/>
              </a:rPr>
              <a:t>o</a:t>
            </a:r>
            <a:r>
              <a:rPr lang="zh-TW" altLang="en-US" dirty="0">
                <a:solidFill>
                  <a:srgbClr val="000000"/>
                </a:solidFill>
                <a:latin typeface="新細明體" panose="02020500000000000000" pitchFamily="18" charset="-120"/>
                <a:ea typeface="新細明體" panose="02020500000000000000" pitchFamily="18" charset="-120"/>
              </a:rPr>
              <a:t>個累積貸款金額代表點，第</a:t>
            </a:r>
            <a:r>
              <a:rPr lang="en-US" altLang="zh-TW" dirty="0" err="1">
                <a:solidFill>
                  <a:srgbClr val="000000"/>
                </a:solidFill>
                <a:latin typeface="Calibri" panose="020F0502020204030204" pitchFamily="34" charset="0"/>
                <a:ea typeface="新細明體" panose="02020500000000000000" pitchFamily="18" charset="-120"/>
              </a:rPr>
              <a:t>i</a:t>
            </a:r>
            <a:r>
              <a:rPr lang="zh-TW" altLang="en-US" dirty="0">
                <a:solidFill>
                  <a:srgbClr val="000000"/>
                </a:solidFill>
                <a:latin typeface="新細明體" panose="02020500000000000000" pitchFamily="18" charset="-120"/>
                <a:ea typeface="新細明體" panose="02020500000000000000" pitchFamily="18" charset="-120"/>
              </a:rPr>
              <a:t>個房價點以及第</a:t>
            </a:r>
            <a:r>
              <a:rPr lang="en-US" altLang="zh-TW" dirty="0">
                <a:solidFill>
                  <a:srgbClr val="000000"/>
                </a:solidFill>
                <a:latin typeface="Calibri" panose="020F0502020204030204" pitchFamily="34" charset="0"/>
                <a:ea typeface="新細明體" panose="02020500000000000000" pitchFamily="18" charset="-120"/>
              </a:rPr>
              <a:t>p</a:t>
            </a:r>
            <a:r>
              <a:rPr lang="zh-TW" altLang="en-US" dirty="0">
                <a:solidFill>
                  <a:srgbClr val="000000"/>
                </a:solidFill>
                <a:latin typeface="新細明體" panose="02020500000000000000" pitchFamily="18" charset="-120"/>
                <a:ea typeface="新細明體" panose="02020500000000000000" pitchFamily="18" charset="-120"/>
              </a:rPr>
              <a:t>個夫妻存活狀況代表點的節點，</a:t>
            </a:r>
            <a:r>
              <a:rPr lang="zh-TW" altLang="en-US" dirty="0">
                <a:solidFill>
                  <a:srgbClr val="0070C0"/>
                </a:solidFill>
                <a:latin typeface="新細明體" panose="02020500000000000000" pitchFamily="18" charset="-120"/>
                <a:ea typeface="新細明體" panose="02020500000000000000" pitchFamily="18" charset="-120"/>
              </a:rPr>
              <a:t>該期的房價減去累積貸款金額以及違約金</a:t>
            </a:r>
            <a:r>
              <a:rPr lang="zh-TW" altLang="en-US" dirty="0">
                <a:solidFill>
                  <a:srgbClr val="000000"/>
                </a:solidFill>
                <a:latin typeface="新細明體" panose="02020500000000000000" pitchFamily="18" charset="-120"/>
                <a:ea typeface="新細明體" panose="02020500000000000000" pitchFamily="18" charset="-120"/>
              </a:rPr>
              <a:t>，即為</a:t>
            </a:r>
            <a:r>
              <a:rPr lang="en-US" altLang="zh-TW" dirty="0">
                <a:solidFill>
                  <a:srgbClr val="000000"/>
                </a:solidFill>
                <a:latin typeface="Calibri" panose="020F0502020204030204" pitchFamily="34" charset="0"/>
                <a:ea typeface="新細明體" panose="02020500000000000000" pitchFamily="18" charset="-120"/>
              </a:rPr>
              <a:t>Value Gain</a:t>
            </a:r>
            <a:endParaRPr lang="zh-TW" altLang="en-US" dirty="0"/>
          </a:p>
        </p:txBody>
      </p:sp>
      <p:sp>
        <p:nvSpPr>
          <p:cNvPr id="5" name="矩形 4">
            <a:extLst>
              <a:ext uri="{FF2B5EF4-FFF2-40B4-BE49-F238E27FC236}">
                <a16:creationId xmlns:a16="http://schemas.microsoft.com/office/drawing/2014/main" id="{F412A78E-24CE-45D9-9B05-34FCF2F77823}"/>
              </a:ext>
            </a:extLst>
          </p:cNvPr>
          <p:cNvSpPr/>
          <p:nvPr/>
        </p:nvSpPr>
        <p:spPr>
          <a:xfrm>
            <a:off x="2674617" y="3796158"/>
            <a:ext cx="5373587" cy="523220"/>
          </a:xfrm>
          <a:prstGeom prst="rect">
            <a:avLst/>
          </a:prstGeom>
        </p:spPr>
        <p:txBody>
          <a:bodyPr wrap="none">
            <a:spAutoFit/>
          </a:bodyPr>
          <a:lstStyle/>
          <a:p>
            <a:r>
              <a:rPr lang="zh-TW" altLang="en-US" sz="2800" b="0" i="0" u="none" strike="noStrike" baseline="0" dirty="0">
                <a:solidFill>
                  <a:srgbClr val="000000"/>
                </a:solidFill>
                <a:latin typeface="Cambria Math" panose="02040503050406030204" pitchFamily="18" charset="0"/>
              </a:rPr>
              <a:t>𝑉𝐺</a:t>
            </a:r>
            <a:r>
              <a:rPr lang="zh-TW" altLang="en-US" sz="1600" dirty="0">
                <a:solidFill>
                  <a:srgbClr val="000000"/>
                </a:solidFill>
                <a:latin typeface="Cambria Math" panose="02040503050406030204" pitchFamily="18" charset="0"/>
              </a:rPr>
              <a:t>𝑡</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𝑛</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𝑜</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𝑖</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𝑝</a:t>
            </a:r>
            <a:r>
              <a:rPr lang="en-US" altLang="zh-TW" sz="2800" b="0" i="0" u="none" strike="noStrike" baseline="0" dirty="0">
                <a:solidFill>
                  <a:srgbClr val="000000"/>
                </a:solidFill>
                <a:latin typeface="Cambria Math" panose="02040503050406030204" pitchFamily="18" charset="0"/>
              </a:rPr>
              <a:t>=</a:t>
            </a:r>
            <a:r>
              <a:rPr lang="zh-TW" altLang="en-US" sz="2800" b="0" i="0" u="none" strike="noStrike" baseline="0" dirty="0">
                <a:solidFill>
                  <a:srgbClr val="000000"/>
                </a:solidFill>
                <a:latin typeface="Cambria Math" panose="02040503050406030204" pitchFamily="18" charset="0"/>
              </a:rPr>
              <a:t>𝐻</a:t>
            </a:r>
            <a:r>
              <a:rPr lang="zh-TW" altLang="en-US" sz="1600" dirty="0">
                <a:solidFill>
                  <a:srgbClr val="000000"/>
                </a:solidFill>
                <a:latin typeface="Cambria Math" panose="02040503050406030204" pitchFamily="18" charset="0"/>
              </a:rPr>
              <a:t>𝑡</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𝑛</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𝑖</a:t>
            </a:r>
            <a:r>
              <a:rPr lang="zh-TW" altLang="en-US" sz="2800" b="0" i="0" u="none" strike="noStrike" baseline="0" dirty="0">
                <a:solidFill>
                  <a:srgbClr val="000000"/>
                </a:solidFill>
                <a:latin typeface="Cambria Math" panose="02040503050406030204" pitchFamily="18" charset="0"/>
              </a:rPr>
              <a:t>−𝐿</a:t>
            </a:r>
            <a:r>
              <a:rPr lang="zh-TW" altLang="en-US" sz="1600" dirty="0">
                <a:solidFill>
                  <a:srgbClr val="000000"/>
                </a:solidFill>
                <a:latin typeface="Cambria Math" panose="02040503050406030204" pitchFamily="18" charset="0"/>
              </a:rPr>
              <a:t>𝑡</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𝑛</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𝑜</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𝑝</a:t>
            </a:r>
            <a:r>
              <a:rPr lang="zh-TW" altLang="en-US" sz="2800" b="0" i="0" u="none" strike="noStrike" baseline="0" dirty="0">
                <a:solidFill>
                  <a:srgbClr val="000000"/>
                </a:solidFill>
                <a:latin typeface="Cambria Math" panose="02040503050406030204" pitchFamily="18" charset="0"/>
              </a:rPr>
              <a:t>−𝑃𝑒𝑛𝑎𝑙𝑡𝑦</a:t>
            </a:r>
            <a:r>
              <a:rPr lang="zh-TW" altLang="en-US" sz="1600" dirty="0">
                <a:solidFill>
                  <a:srgbClr val="000000"/>
                </a:solidFill>
                <a:latin typeface="Cambria Math" panose="02040503050406030204" pitchFamily="18" charset="0"/>
              </a:rPr>
              <a:t>𝑡</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𝑛</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𝑜</a:t>
            </a:r>
            <a:r>
              <a:rPr lang="en-US" altLang="zh-TW" sz="1600" dirty="0">
                <a:solidFill>
                  <a:srgbClr val="000000"/>
                </a:solidFill>
                <a:latin typeface="Cambria Math" panose="02040503050406030204" pitchFamily="18" charset="0"/>
              </a:rPr>
              <a:t>,</a:t>
            </a:r>
            <a:r>
              <a:rPr lang="zh-TW" altLang="en-US" sz="1600" dirty="0">
                <a:solidFill>
                  <a:srgbClr val="000000"/>
                </a:solidFill>
                <a:latin typeface="Cambria Math" panose="02040503050406030204" pitchFamily="18" charset="0"/>
              </a:rPr>
              <a:t>𝑝 </a:t>
            </a:r>
            <a:endParaRPr lang="zh-TW" altLang="en-US" sz="1600" dirty="0"/>
          </a:p>
        </p:txBody>
      </p:sp>
    </p:spTree>
    <p:extLst>
      <p:ext uri="{BB962C8B-B14F-4D97-AF65-F5344CB8AC3E}">
        <p14:creationId xmlns:p14="http://schemas.microsoft.com/office/powerpoint/2010/main" val="3866339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6" name="矩形 5">
            <a:extLst>
              <a:ext uri="{FF2B5EF4-FFF2-40B4-BE49-F238E27FC236}">
                <a16:creationId xmlns:a16="http://schemas.microsoft.com/office/drawing/2014/main" id="{84C29B38-3686-4ACA-A730-D0D8728E7FF8}"/>
              </a:ext>
            </a:extLst>
          </p:cNvPr>
          <p:cNvSpPr/>
          <p:nvPr/>
        </p:nvSpPr>
        <p:spPr>
          <a:xfrm>
            <a:off x="1121276" y="1859768"/>
            <a:ext cx="9824621" cy="1200329"/>
          </a:xfrm>
          <a:prstGeom prst="rect">
            <a:avLst/>
          </a:prstGeom>
        </p:spPr>
        <p:txBody>
          <a:bodyPr wrap="square">
            <a:spAutoFit/>
          </a:bodyPr>
          <a:lstStyle/>
          <a:p>
            <a:r>
              <a:rPr lang="en-US" altLang="zh-TW" dirty="0">
                <a:solidFill>
                  <a:srgbClr val="000000"/>
                </a:solidFill>
                <a:latin typeface="Calibri" panose="020F0502020204030204" pitchFamily="34" charset="0"/>
              </a:rPr>
              <a:t>Value Loss</a:t>
            </a:r>
            <a:r>
              <a:rPr lang="zh-TW" altLang="en-US" dirty="0">
                <a:solidFill>
                  <a:srgbClr val="000000"/>
                </a:solidFill>
                <a:latin typeface="新細明體" panose="02020500000000000000" pitchFamily="18" charset="-120"/>
                <a:ea typeface="新細明體" panose="02020500000000000000" pitchFamily="18" charset="-120"/>
              </a:rPr>
              <a:t>：借款人選擇解約的當下所失去的價值，包含了解約後失去該期的年金、未來年金價值以及未來解約選擇權的價值，因此使用</a:t>
            </a:r>
            <a:r>
              <a:rPr lang="en-US" altLang="zh-TW" dirty="0">
                <a:solidFill>
                  <a:srgbClr val="000000"/>
                </a:solidFill>
                <a:latin typeface="Calibri" panose="020F0502020204030204" pitchFamily="34" charset="0"/>
                <a:ea typeface="新細明體" panose="02020500000000000000" pitchFamily="18" charset="-120"/>
              </a:rPr>
              <a:t>backward induction</a:t>
            </a:r>
            <a:r>
              <a:rPr lang="zh-TW" altLang="en-US" dirty="0">
                <a:solidFill>
                  <a:srgbClr val="000000"/>
                </a:solidFill>
                <a:latin typeface="新細明體" panose="02020500000000000000" pitchFamily="18" charset="-120"/>
                <a:ea typeface="新細明體" panose="02020500000000000000" pitchFamily="18" charset="-120"/>
              </a:rPr>
              <a:t>計算。</a:t>
            </a:r>
            <a:endParaRPr lang="en-US" altLang="zh-TW" dirty="0">
              <a:solidFill>
                <a:srgbClr val="000000"/>
              </a:solidFill>
              <a:latin typeface="新細明體" panose="02020500000000000000" pitchFamily="18" charset="-120"/>
              <a:ea typeface="新細明體" panose="02020500000000000000" pitchFamily="18" charset="-120"/>
            </a:endParaRPr>
          </a:p>
          <a:p>
            <a:endParaRPr lang="en-US" altLang="zh-TW"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要依照不同的存活狀況</a:t>
            </a:r>
            <a:r>
              <a:rPr lang="en-US" altLang="zh-TW" dirty="0">
                <a:solidFill>
                  <a:srgbClr val="000000"/>
                </a:solidFill>
                <a:latin typeface="Calibri" panose="020F0502020204030204" pitchFamily="34" charset="0"/>
                <a:ea typeface="新細明體" panose="02020500000000000000" pitchFamily="18" charset="-120"/>
              </a:rPr>
              <a:t>p</a:t>
            </a:r>
            <a:r>
              <a:rPr lang="zh-TW" altLang="en-US" dirty="0">
                <a:solidFill>
                  <a:srgbClr val="000000"/>
                </a:solidFill>
                <a:latin typeface="新細明體" panose="02020500000000000000" pitchFamily="18" charset="-120"/>
                <a:ea typeface="新細明體" panose="02020500000000000000" pitchFamily="18" charset="-120"/>
              </a:rPr>
              <a:t>來作討論：</a:t>
            </a:r>
            <a:endParaRPr lang="zh-TW" altLang="en-US" dirty="0"/>
          </a:p>
        </p:txBody>
      </p:sp>
      <p:sp>
        <p:nvSpPr>
          <p:cNvPr id="8" name="文字方塊 7">
            <a:extLst>
              <a:ext uri="{FF2B5EF4-FFF2-40B4-BE49-F238E27FC236}">
                <a16:creationId xmlns:a16="http://schemas.microsoft.com/office/drawing/2014/main" id="{8806F925-73B6-47ED-B944-60BE45F9BFF9}"/>
              </a:ext>
            </a:extLst>
          </p:cNvPr>
          <p:cNvSpPr txBox="1"/>
          <p:nvPr/>
        </p:nvSpPr>
        <p:spPr>
          <a:xfrm>
            <a:off x="1381616" y="3859319"/>
            <a:ext cx="1800493" cy="646331"/>
          </a:xfrm>
          <a:prstGeom prst="rect">
            <a:avLst/>
          </a:prstGeom>
          <a:noFill/>
        </p:spPr>
        <p:txBody>
          <a:bodyPr wrap="none" rtlCol="0">
            <a:spAutoFit/>
          </a:bodyPr>
          <a:lstStyle/>
          <a:p>
            <a:r>
              <a:rPr lang="zh-TW" altLang="en-US" dirty="0"/>
              <a:t>本期雙方皆存活</a:t>
            </a:r>
            <a:endParaRPr lang="en-US" altLang="zh-TW" dirty="0"/>
          </a:p>
          <a:p>
            <a:r>
              <a:rPr lang="en-US" altLang="zh-TW" dirty="0"/>
              <a:t>P=1</a:t>
            </a:r>
            <a:endParaRPr lang="zh-TW" altLang="en-US" dirty="0"/>
          </a:p>
        </p:txBody>
      </p:sp>
      <p:cxnSp>
        <p:nvCxnSpPr>
          <p:cNvPr id="9" name="直線接點 8">
            <a:extLst>
              <a:ext uri="{FF2B5EF4-FFF2-40B4-BE49-F238E27FC236}">
                <a16:creationId xmlns:a16="http://schemas.microsoft.com/office/drawing/2014/main" id="{065581B6-3F42-4442-B0C1-F08431F70F6E}"/>
              </a:ext>
            </a:extLst>
          </p:cNvPr>
          <p:cNvCxnSpPr>
            <a:cxnSpLocks/>
          </p:cNvCxnSpPr>
          <p:nvPr/>
        </p:nvCxnSpPr>
        <p:spPr>
          <a:xfrm flipH="1">
            <a:off x="3380179" y="3717036"/>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360113B1-8086-4FBF-A370-9D015BDB9046}"/>
              </a:ext>
            </a:extLst>
          </p:cNvPr>
          <p:cNvCxnSpPr>
            <a:cxnSpLocks/>
          </p:cNvCxnSpPr>
          <p:nvPr/>
        </p:nvCxnSpPr>
        <p:spPr>
          <a:xfrm>
            <a:off x="3380179" y="4043985"/>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B6E0F7F9-3BE2-46A2-8A3E-8217315293DF}"/>
              </a:ext>
            </a:extLst>
          </p:cNvPr>
          <p:cNvCxnSpPr>
            <a:cxnSpLocks/>
          </p:cNvCxnSpPr>
          <p:nvPr/>
        </p:nvCxnSpPr>
        <p:spPr>
          <a:xfrm>
            <a:off x="3380179" y="4043985"/>
            <a:ext cx="6713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1FB1A418-A7BB-4724-AC85-D51114CF8452}"/>
              </a:ext>
            </a:extLst>
          </p:cNvPr>
          <p:cNvSpPr txBox="1"/>
          <p:nvPr/>
        </p:nvSpPr>
        <p:spPr>
          <a:xfrm>
            <a:off x="4148584" y="3429000"/>
            <a:ext cx="2438488" cy="369332"/>
          </a:xfrm>
          <a:prstGeom prst="rect">
            <a:avLst/>
          </a:prstGeom>
          <a:noFill/>
        </p:spPr>
        <p:txBody>
          <a:bodyPr wrap="none" rtlCol="0">
            <a:spAutoFit/>
          </a:bodyPr>
          <a:lstStyle/>
          <a:p>
            <a:r>
              <a:rPr lang="zh-TW" altLang="en-US" dirty="0"/>
              <a:t>下一期雙方皆存活</a:t>
            </a:r>
            <a:r>
              <a:rPr lang="en-US" altLang="zh-TW" dirty="0"/>
              <a:t>p=1</a:t>
            </a:r>
            <a:endParaRPr lang="zh-TW" altLang="en-US" dirty="0"/>
          </a:p>
        </p:txBody>
      </p:sp>
      <p:sp>
        <p:nvSpPr>
          <p:cNvPr id="13" name="文字方塊 12">
            <a:extLst>
              <a:ext uri="{FF2B5EF4-FFF2-40B4-BE49-F238E27FC236}">
                <a16:creationId xmlns:a16="http://schemas.microsoft.com/office/drawing/2014/main" id="{1ED864C8-DD75-4286-8C7A-DAF261433AD9}"/>
              </a:ext>
            </a:extLst>
          </p:cNvPr>
          <p:cNvSpPr txBox="1"/>
          <p:nvPr/>
        </p:nvSpPr>
        <p:spPr>
          <a:xfrm>
            <a:off x="4142320" y="4218829"/>
            <a:ext cx="2207656" cy="369332"/>
          </a:xfrm>
          <a:prstGeom prst="rect">
            <a:avLst/>
          </a:prstGeom>
          <a:noFill/>
        </p:spPr>
        <p:txBody>
          <a:bodyPr wrap="none" rtlCol="0">
            <a:spAutoFit/>
          </a:bodyPr>
          <a:lstStyle/>
          <a:p>
            <a:r>
              <a:rPr lang="zh-TW" altLang="en-US" dirty="0"/>
              <a:t>下一期僅夫存活</a:t>
            </a:r>
            <a:r>
              <a:rPr lang="en-US" altLang="zh-TW" dirty="0"/>
              <a:t>p=3</a:t>
            </a:r>
            <a:endParaRPr lang="zh-TW" altLang="en-US" dirty="0"/>
          </a:p>
        </p:txBody>
      </p:sp>
      <p:sp>
        <p:nvSpPr>
          <p:cNvPr id="14" name="文字方塊 13">
            <a:extLst>
              <a:ext uri="{FF2B5EF4-FFF2-40B4-BE49-F238E27FC236}">
                <a16:creationId xmlns:a16="http://schemas.microsoft.com/office/drawing/2014/main" id="{5531C7CC-4776-4056-A980-46F22D896837}"/>
              </a:ext>
            </a:extLst>
          </p:cNvPr>
          <p:cNvSpPr txBox="1"/>
          <p:nvPr/>
        </p:nvSpPr>
        <p:spPr>
          <a:xfrm>
            <a:off x="4142320" y="3812111"/>
            <a:ext cx="2207656" cy="369332"/>
          </a:xfrm>
          <a:prstGeom prst="rect">
            <a:avLst/>
          </a:prstGeom>
          <a:noFill/>
        </p:spPr>
        <p:txBody>
          <a:bodyPr wrap="none" rtlCol="0">
            <a:spAutoFit/>
          </a:bodyPr>
          <a:lstStyle/>
          <a:p>
            <a:r>
              <a:rPr lang="zh-TW" altLang="en-US" dirty="0"/>
              <a:t>下一期僅妻存活</a:t>
            </a:r>
            <a:r>
              <a:rPr lang="en-US" altLang="zh-TW" dirty="0"/>
              <a:t>p=2</a:t>
            </a:r>
            <a:endParaRPr lang="zh-TW" altLang="en-US" dirty="0"/>
          </a:p>
        </p:txBody>
      </p:sp>
      <p:cxnSp>
        <p:nvCxnSpPr>
          <p:cNvPr id="15" name="直線接點 14">
            <a:extLst>
              <a:ext uri="{FF2B5EF4-FFF2-40B4-BE49-F238E27FC236}">
                <a16:creationId xmlns:a16="http://schemas.microsoft.com/office/drawing/2014/main" id="{AFA2856E-45C1-4BFF-B203-6A2F596C99D0}"/>
              </a:ext>
            </a:extLst>
          </p:cNvPr>
          <p:cNvCxnSpPr>
            <a:cxnSpLocks/>
          </p:cNvCxnSpPr>
          <p:nvPr/>
        </p:nvCxnSpPr>
        <p:spPr>
          <a:xfrm>
            <a:off x="3003559" y="5950209"/>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2BA8DC36-4F9E-4333-9491-C87C2F81DD9F}"/>
              </a:ext>
            </a:extLst>
          </p:cNvPr>
          <p:cNvSpPr txBox="1"/>
          <p:nvPr/>
        </p:nvSpPr>
        <p:spPr>
          <a:xfrm>
            <a:off x="1317062" y="5765543"/>
            <a:ext cx="1569660" cy="646331"/>
          </a:xfrm>
          <a:prstGeom prst="rect">
            <a:avLst/>
          </a:prstGeom>
          <a:noFill/>
        </p:spPr>
        <p:txBody>
          <a:bodyPr wrap="none" rtlCol="0">
            <a:spAutoFit/>
          </a:bodyPr>
          <a:lstStyle/>
          <a:p>
            <a:r>
              <a:rPr lang="zh-TW" altLang="en-US" dirty="0"/>
              <a:t>本期僅夫存活</a:t>
            </a:r>
            <a:endParaRPr lang="en-US" altLang="zh-TW" dirty="0"/>
          </a:p>
          <a:p>
            <a:r>
              <a:rPr lang="en-US" altLang="zh-TW" dirty="0"/>
              <a:t>P=3</a:t>
            </a:r>
          </a:p>
        </p:txBody>
      </p:sp>
      <p:sp>
        <p:nvSpPr>
          <p:cNvPr id="17" name="文字方塊 16">
            <a:extLst>
              <a:ext uri="{FF2B5EF4-FFF2-40B4-BE49-F238E27FC236}">
                <a16:creationId xmlns:a16="http://schemas.microsoft.com/office/drawing/2014/main" id="{01F5C502-0D6D-429B-A21B-0CADC6158AA9}"/>
              </a:ext>
            </a:extLst>
          </p:cNvPr>
          <p:cNvSpPr txBox="1"/>
          <p:nvPr/>
        </p:nvSpPr>
        <p:spPr>
          <a:xfrm>
            <a:off x="1317062" y="5008658"/>
            <a:ext cx="1569660" cy="646331"/>
          </a:xfrm>
          <a:prstGeom prst="rect">
            <a:avLst/>
          </a:prstGeom>
          <a:noFill/>
        </p:spPr>
        <p:txBody>
          <a:bodyPr wrap="none" rtlCol="0">
            <a:spAutoFit/>
          </a:bodyPr>
          <a:lstStyle/>
          <a:p>
            <a:r>
              <a:rPr lang="zh-TW" altLang="en-US" dirty="0"/>
              <a:t>本期僅妻存活</a:t>
            </a:r>
            <a:endParaRPr lang="en-US" altLang="zh-TW" dirty="0"/>
          </a:p>
          <a:p>
            <a:r>
              <a:rPr lang="en-US" altLang="zh-TW" dirty="0"/>
              <a:t>P=2</a:t>
            </a:r>
            <a:endParaRPr lang="zh-TW" altLang="en-US" dirty="0"/>
          </a:p>
        </p:txBody>
      </p:sp>
      <p:cxnSp>
        <p:nvCxnSpPr>
          <p:cNvPr id="18" name="直線接點 17">
            <a:extLst>
              <a:ext uri="{FF2B5EF4-FFF2-40B4-BE49-F238E27FC236}">
                <a16:creationId xmlns:a16="http://schemas.microsoft.com/office/drawing/2014/main" id="{B74F4D05-A86C-4E2F-91FD-C3B825A99EBA}"/>
              </a:ext>
            </a:extLst>
          </p:cNvPr>
          <p:cNvCxnSpPr>
            <a:cxnSpLocks/>
          </p:cNvCxnSpPr>
          <p:nvPr/>
        </p:nvCxnSpPr>
        <p:spPr>
          <a:xfrm>
            <a:off x="3003559" y="5198827"/>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3AC84DF8-3A9E-48F3-9BFD-5D034AD3FAD1}"/>
              </a:ext>
            </a:extLst>
          </p:cNvPr>
          <p:cNvSpPr txBox="1"/>
          <p:nvPr/>
        </p:nvSpPr>
        <p:spPr>
          <a:xfrm>
            <a:off x="4103795" y="5765543"/>
            <a:ext cx="2207656" cy="369332"/>
          </a:xfrm>
          <a:prstGeom prst="rect">
            <a:avLst/>
          </a:prstGeom>
          <a:noFill/>
        </p:spPr>
        <p:txBody>
          <a:bodyPr wrap="none" rtlCol="0">
            <a:spAutoFit/>
          </a:bodyPr>
          <a:lstStyle/>
          <a:p>
            <a:r>
              <a:rPr lang="zh-TW" altLang="en-US" dirty="0"/>
              <a:t>下一期僅夫存活</a:t>
            </a:r>
            <a:r>
              <a:rPr lang="en-US" altLang="zh-TW" dirty="0"/>
              <a:t>p=5</a:t>
            </a:r>
            <a:endParaRPr lang="zh-TW" altLang="en-US" dirty="0"/>
          </a:p>
        </p:txBody>
      </p:sp>
      <p:sp>
        <p:nvSpPr>
          <p:cNvPr id="20" name="文字方塊 19">
            <a:extLst>
              <a:ext uri="{FF2B5EF4-FFF2-40B4-BE49-F238E27FC236}">
                <a16:creationId xmlns:a16="http://schemas.microsoft.com/office/drawing/2014/main" id="{1C1E95A7-BAEF-4631-9A4F-37D8BC07215E}"/>
              </a:ext>
            </a:extLst>
          </p:cNvPr>
          <p:cNvSpPr txBox="1"/>
          <p:nvPr/>
        </p:nvSpPr>
        <p:spPr>
          <a:xfrm>
            <a:off x="4103795" y="5008658"/>
            <a:ext cx="2207656" cy="369332"/>
          </a:xfrm>
          <a:prstGeom prst="rect">
            <a:avLst/>
          </a:prstGeom>
          <a:noFill/>
        </p:spPr>
        <p:txBody>
          <a:bodyPr wrap="none" rtlCol="0">
            <a:spAutoFit/>
          </a:bodyPr>
          <a:lstStyle/>
          <a:p>
            <a:r>
              <a:rPr lang="zh-TW" altLang="en-US" dirty="0"/>
              <a:t>下一期僅妻存活</a:t>
            </a:r>
            <a:r>
              <a:rPr lang="en-US" altLang="zh-TW" dirty="0"/>
              <a:t>p=4</a:t>
            </a:r>
            <a:endParaRPr lang="zh-TW" altLang="en-US" dirty="0"/>
          </a:p>
        </p:txBody>
      </p:sp>
      <p:sp>
        <p:nvSpPr>
          <p:cNvPr id="21" name="文字方塊 20">
            <a:extLst>
              <a:ext uri="{FF2B5EF4-FFF2-40B4-BE49-F238E27FC236}">
                <a16:creationId xmlns:a16="http://schemas.microsoft.com/office/drawing/2014/main" id="{AACBB4F6-2901-417C-8BEF-76BEF8AD608C}"/>
              </a:ext>
            </a:extLst>
          </p:cNvPr>
          <p:cNvSpPr txBox="1"/>
          <p:nvPr/>
        </p:nvSpPr>
        <p:spPr>
          <a:xfrm>
            <a:off x="954462" y="3877922"/>
            <a:ext cx="362600" cy="369332"/>
          </a:xfrm>
          <a:prstGeom prst="rect">
            <a:avLst/>
          </a:prstGeom>
          <a:noFill/>
        </p:spPr>
        <p:txBody>
          <a:bodyPr wrap="none" rtlCol="0">
            <a:spAutoFit/>
          </a:bodyPr>
          <a:lstStyle/>
          <a:p>
            <a:r>
              <a:rPr lang="en-US" altLang="zh-TW" dirty="0"/>
              <a:t>1.</a:t>
            </a:r>
            <a:endParaRPr lang="zh-TW" altLang="en-US" dirty="0"/>
          </a:p>
        </p:txBody>
      </p:sp>
      <p:sp>
        <p:nvSpPr>
          <p:cNvPr id="22" name="文字方塊 21">
            <a:extLst>
              <a:ext uri="{FF2B5EF4-FFF2-40B4-BE49-F238E27FC236}">
                <a16:creationId xmlns:a16="http://schemas.microsoft.com/office/drawing/2014/main" id="{690E3EAD-EE17-4FA9-B06E-BD1A12E4655E}"/>
              </a:ext>
            </a:extLst>
          </p:cNvPr>
          <p:cNvSpPr txBox="1"/>
          <p:nvPr/>
        </p:nvSpPr>
        <p:spPr>
          <a:xfrm>
            <a:off x="931302" y="5288281"/>
            <a:ext cx="362600" cy="369332"/>
          </a:xfrm>
          <a:prstGeom prst="rect">
            <a:avLst/>
          </a:prstGeom>
          <a:noFill/>
        </p:spPr>
        <p:txBody>
          <a:bodyPr wrap="square" rtlCol="0">
            <a:spAutoFit/>
          </a:bodyPr>
          <a:lstStyle/>
          <a:p>
            <a:r>
              <a:rPr lang="en-US" altLang="zh-TW" dirty="0"/>
              <a:t>2.</a:t>
            </a:r>
            <a:endParaRPr lang="zh-TW" altLang="en-US" dirty="0"/>
          </a:p>
        </p:txBody>
      </p:sp>
      <p:cxnSp>
        <p:nvCxnSpPr>
          <p:cNvPr id="25" name="直線接點 24">
            <a:extLst>
              <a:ext uri="{FF2B5EF4-FFF2-40B4-BE49-F238E27FC236}">
                <a16:creationId xmlns:a16="http://schemas.microsoft.com/office/drawing/2014/main" id="{1992CD5A-2F2D-4997-9A76-8DCC26560DBF}"/>
              </a:ext>
            </a:extLst>
          </p:cNvPr>
          <p:cNvCxnSpPr/>
          <p:nvPr/>
        </p:nvCxnSpPr>
        <p:spPr>
          <a:xfrm flipV="1">
            <a:off x="6845453" y="3756715"/>
            <a:ext cx="497150" cy="279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4BBDAC26-C895-4C29-A268-2D0AF3A2082B}"/>
              </a:ext>
            </a:extLst>
          </p:cNvPr>
          <p:cNvCxnSpPr>
            <a:cxnSpLocks/>
          </p:cNvCxnSpPr>
          <p:nvPr/>
        </p:nvCxnSpPr>
        <p:spPr>
          <a:xfrm>
            <a:off x="6845453" y="4036456"/>
            <a:ext cx="497150"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3D7048D9-791A-4545-B076-D88C5D580C7B}"/>
              </a:ext>
            </a:extLst>
          </p:cNvPr>
          <p:cNvSpPr txBox="1"/>
          <p:nvPr/>
        </p:nvSpPr>
        <p:spPr>
          <a:xfrm>
            <a:off x="7434894" y="4079685"/>
            <a:ext cx="3464475" cy="369332"/>
          </a:xfrm>
          <a:prstGeom prst="rect">
            <a:avLst/>
          </a:prstGeom>
          <a:noFill/>
        </p:spPr>
        <p:txBody>
          <a:bodyPr wrap="none" rtlCol="0">
            <a:spAutoFit/>
          </a:bodyPr>
          <a:lstStyle/>
          <a:p>
            <a:r>
              <a:rPr lang="en-US" altLang="zh-TW" dirty="0"/>
              <a:t>b. Value Gain &gt; Value Loss</a:t>
            </a:r>
            <a:r>
              <a:rPr lang="zh-TW" altLang="en-US" dirty="0"/>
              <a:t> </a:t>
            </a:r>
            <a:r>
              <a:rPr lang="zh-TW" altLang="en-US" sz="1400" dirty="0"/>
              <a:t>提前解約</a:t>
            </a:r>
            <a:endParaRPr lang="zh-TW" altLang="en-US" dirty="0"/>
          </a:p>
        </p:txBody>
      </p:sp>
      <p:sp>
        <p:nvSpPr>
          <p:cNvPr id="30" name="文字方塊 29">
            <a:extLst>
              <a:ext uri="{FF2B5EF4-FFF2-40B4-BE49-F238E27FC236}">
                <a16:creationId xmlns:a16="http://schemas.microsoft.com/office/drawing/2014/main" id="{595A9889-B29F-4657-9B81-B9E1EC675B60}"/>
              </a:ext>
            </a:extLst>
          </p:cNvPr>
          <p:cNvSpPr txBox="1"/>
          <p:nvPr/>
        </p:nvSpPr>
        <p:spPr>
          <a:xfrm>
            <a:off x="7430277" y="3563702"/>
            <a:ext cx="2686826" cy="369332"/>
          </a:xfrm>
          <a:prstGeom prst="rect">
            <a:avLst/>
          </a:prstGeom>
          <a:noFill/>
        </p:spPr>
        <p:txBody>
          <a:bodyPr wrap="none" rtlCol="0">
            <a:spAutoFit/>
          </a:bodyPr>
          <a:lstStyle/>
          <a:p>
            <a:r>
              <a:rPr lang="en-US" altLang="zh-TW" dirty="0"/>
              <a:t>a. Value Loss &gt; Value Gain</a:t>
            </a:r>
            <a:endParaRPr lang="zh-TW" altLang="en-US" dirty="0"/>
          </a:p>
        </p:txBody>
      </p:sp>
      <p:cxnSp>
        <p:nvCxnSpPr>
          <p:cNvPr id="31" name="直線接點 30">
            <a:extLst>
              <a:ext uri="{FF2B5EF4-FFF2-40B4-BE49-F238E27FC236}">
                <a16:creationId xmlns:a16="http://schemas.microsoft.com/office/drawing/2014/main" id="{3C44975C-1213-4B51-B119-853087DB997F}"/>
              </a:ext>
            </a:extLst>
          </p:cNvPr>
          <p:cNvCxnSpPr/>
          <p:nvPr/>
        </p:nvCxnSpPr>
        <p:spPr>
          <a:xfrm flipV="1">
            <a:off x="6840836" y="5272268"/>
            <a:ext cx="497150" cy="279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E9612DD1-8C12-4AA5-AB3C-F6C10B9D29BB}"/>
              </a:ext>
            </a:extLst>
          </p:cNvPr>
          <p:cNvCxnSpPr>
            <a:cxnSpLocks/>
          </p:cNvCxnSpPr>
          <p:nvPr/>
        </p:nvCxnSpPr>
        <p:spPr>
          <a:xfrm>
            <a:off x="6840836" y="5552009"/>
            <a:ext cx="497150"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44CBE6ED-6C43-4B54-86A1-0F557671B2B2}"/>
              </a:ext>
            </a:extLst>
          </p:cNvPr>
          <p:cNvSpPr txBox="1"/>
          <p:nvPr/>
        </p:nvSpPr>
        <p:spPr>
          <a:xfrm>
            <a:off x="7430277" y="5595238"/>
            <a:ext cx="3464475" cy="369332"/>
          </a:xfrm>
          <a:prstGeom prst="rect">
            <a:avLst/>
          </a:prstGeom>
          <a:noFill/>
        </p:spPr>
        <p:txBody>
          <a:bodyPr wrap="none" rtlCol="0">
            <a:spAutoFit/>
          </a:bodyPr>
          <a:lstStyle/>
          <a:p>
            <a:r>
              <a:rPr lang="en-US" altLang="zh-TW" dirty="0"/>
              <a:t>b. Value Gain &gt; Value Loss</a:t>
            </a:r>
            <a:r>
              <a:rPr lang="zh-TW" altLang="en-US" dirty="0"/>
              <a:t> </a:t>
            </a:r>
            <a:r>
              <a:rPr lang="zh-TW" altLang="en-US" sz="1400" dirty="0"/>
              <a:t>提前解約</a:t>
            </a:r>
            <a:endParaRPr lang="zh-TW" altLang="en-US" dirty="0"/>
          </a:p>
        </p:txBody>
      </p:sp>
      <p:sp>
        <p:nvSpPr>
          <p:cNvPr id="34" name="文字方塊 33">
            <a:extLst>
              <a:ext uri="{FF2B5EF4-FFF2-40B4-BE49-F238E27FC236}">
                <a16:creationId xmlns:a16="http://schemas.microsoft.com/office/drawing/2014/main" id="{B24626B4-B0DB-4B1B-A229-FCF5653D05B1}"/>
              </a:ext>
            </a:extLst>
          </p:cNvPr>
          <p:cNvSpPr txBox="1"/>
          <p:nvPr/>
        </p:nvSpPr>
        <p:spPr>
          <a:xfrm>
            <a:off x="7425660" y="5079255"/>
            <a:ext cx="2686826" cy="369332"/>
          </a:xfrm>
          <a:prstGeom prst="rect">
            <a:avLst/>
          </a:prstGeom>
          <a:noFill/>
        </p:spPr>
        <p:txBody>
          <a:bodyPr wrap="none" rtlCol="0">
            <a:spAutoFit/>
          </a:bodyPr>
          <a:lstStyle/>
          <a:p>
            <a:r>
              <a:rPr lang="en-US" altLang="zh-TW" dirty="0"/>
              <a:t>a. Value Loss &gt; Value Gain</a:t>
            </a:r>
            <a:endParaRPr lang="zh-TW" altLang="en-US" dirty="0"/>
          </a:p>
        </p:txBody>
      </p:sp>
      <p:sp>
        <p:nvSpPr>
          <p:cNvPr id="35" name="矩形 34">
            <a:extLst>
              <a:ext uri="{FF2B5EF4-FFF2-40B4-BE49-F238E27FC236}">
                <a16:creationId xmlns:a16="http://schemas.microsoft.com/office/drawing/2014/main" id="{6A59A458-13CF-4B3D-A7AD-94DF20681BC3}"/>
              </a:ext>
            </a:extLst>
          </p:cNvPr>
          <p:cNvSpPr/>
          <p:nvPr/>
        </p:nvSpPr>
        <p:spPr>
          <a:xfrm>
            <a:off x="7430277" y="4403495"/>
            <a:ext cx="4134465" cy="307777"/>
          </a:xfrm>
          <a:prstGeom prst="rect">
            <a:avLst/>
          </a:prstGeom>
        </p:spPr>
        <p:txBody>
          <a:bodyPr wrap="none">
            <a:spAutoFit/>
          </a:bodyPr>
          <a:lstStyle/>
          <a:p>
            <a:r>
              <a:rPr lang="zh-TW" altLang="en-US" sz="1400" dirty="0">
                <a:solidFill>
                  <a:srgbClr val="000000"/>
                </a:solidFill>
                <a:latin typeface="新細明體" panose="02020500000000000000" pitchFamily="18" charset="-120"/>
                <a:ea typeface="新細明體" panose="02020500000000000000" pitchFamily="18" charset="-120"/>
              </a:rPr>
              <a:t>累積保險金、貸款人損失、房屋殘值需要重新設定</a:t>
            </a:r>
            <a:endParaRPr lang="zh-TW" altLang="en-US" sz="1400" dirty="0"/>
          </a:p>
        </p:txBody>
      </p:sp>
      <p:sp>
        <p:nvSpPr>
          <p:cNvPr id="36" name="矩形 35">
            <a:extLst>
              <a:ext uri="{FF2B5EF4-FFF2-40B4-BE49-F238E27FC236}">
                <a16:creationId xmlns:a16="http://schemas.microsoft.com/office/drawing/2014/main" id="{8BEC9103-DD58-494A-8B5E-3202A12643FD}"/>
              </a:ext>
            </a:extLst>
          </p:cNvPr>
          <p:cNvSpPr/>
          <p:nvPr/>
        </p:nvSpPr>
        <p:spPr>
          <a:xfrm>
            <a:off x="7434894" y="5934819"/>
            <a:ext cx="4134465" cy="307777"/>
          </a:xfrm>
          <a:prstGeom prst="rect">
            <a:avLst/>
          </a:prstGeom>
        </p:spPr>
        <p:txBody>
          <a:bodyPr wrap="none">
            <a:spAutoFit/>
          </a:bodyPr>
          <a:lstStyle/>
          <a:p>
            <a:r>
              <a:rPr lang="zh-TW" altLang="en-US" sz="1400" dirty="0">
                <a:solidFill>
                  <a:srgbClr val="000000"/>
                </a:solidFill>
                <a:latin typeface="新細明體" panose="02020500000000000000" pitchFamily="18" charset="-120"/>
                <a:ea typeface="新細明體" panose="02020500000000000000" pitchFamily="18" charset="-120"/>
              </a:rPr>
              <a:t>累積保險金、貸款人損失、房屋殘值需要重新設定</a:t>
            </a:r>
            <a:endParaRPr lang="zh-TW" altLang="en-US" sz="1400" dirty="0"/>
          </a:p>
        </p:txBody>
      </p:sp>
    </p:spTree>
    <p:extLst>
      <p:ext uri="{BB962C8B-B14F-4D97-AF65-F5344CB8AC3E}">
        <p14:creationId xmlns:p14="http://schemas.microsoft.com/office/powerpoint/2010/main" val="2281507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31D8018-F6FD-48D3-AB59-CD2DFC17271B}"/>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CAEB9344-59E4-4B09-A86C-4B32A142EF4F}"/>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4" name="矩形 3">
            <a:extLst>
              <a:ext uri="{FF2B5EF4-FFF2-40B4-BE49-F238E27FC236}">
                <a16:creationId xmlns:a16="http://schemas.microsoft.com/office/drawing/2014/main" id="{0B4AF680-6DA5-4458-8994-A9D17985782C}"/>
              </a:ext>
            </a:extLst>
          </p:cNvPr>
          <p:cNvSpPr/>
          <p:nvPr/>
        </p:nvSpPr>
        <p:spPr>
          <a:xfrm>
            <a:off x="559295" y="1276174"/>
            <a:ext cx="2042547" cy="369332"/>
          </a:xfrm>
          <a:prstGeom prst="rect">
            <a:avLst/>
          </a:prstGeom>
        </p:spPr>
        <p:txBody>
          <a:bodyPr wrap="none">
            <a:spAutoFit/>
          </a:bodyPr>
          <a:lstStyle/>
          <a:p>
            <a:r>
              <a:rPr lang="en-US" altLang="zh-TW" dirty="0"/>
              <a:t>1.</a:t>
            </a:r>
            <a:r>
              <a:rPr lang="zh-TW" altLang="en-US" dirty="0"/>
              <a:t>本期雙方皆存活</a:t>
            </a:r>
            <a:endParaRPr lang="en-US" altLang="zh-TW" dirty="0"/>
          </a:p>
        </p:txBody>
      </p:sp>
      <p:sp>
        <p:nvSpPr>
          <p:cNvPr id="5" name="矩形 4">
            <a:extLst>
              <a:ext uri="{FF2B5EF4-FFF2-40B4-BE49-F238E27FC236}">
                <a16:creationId xmlns:a16="http://schemas.microsoft.com/office/drawing/2014/main" id="{806FA851-BF41-43F0-9946-35CBBFC26D3A}"/>
              </a:ext>
            </a:extLst>
          </p:cNvPr>
          <p:cNvSpPr/>
          <p:nvPr/>
        </p:nvSpPr>
        <p:spPr>
          <a:xfrm>
            <a:off x="1121276" y="2325372"/>
            <a:ext cx="10348404" cy="1200329"/>
          </a:xfrm>
          <a:prstGeom prst="rect">
            <a:avLst/>
          </a:prstGeom>
        </p:spPr>
        <p:txBody>
          <a:bodyPr wrap="square">
            <a:spAutoFit/>
          </a:bodyPr>
          <a:lstStyle/>
          <a:p>
            <a:r>
              <a:rPr lang="zh-TW" altLang="en-US" sz="2400" b="0" i="0" u="none" strike="noStrike" baseline="0" dirty="0">
                <a:solidFill>
                  <a:srgbClr val="000000"/>
                </a:solidFill>
                <a:latin typeface="Cambria Math" panose="02040503050406030204" pitchFamily="18" charset="0"/>
              </a:rPr>
              <a:t>𝑉𝐿</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𝑜</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𝑖</a:t>
            </a:r>
            <a:r>
              <a:rPr lang="en-US" altLang="zh-TW" sz="1400" dirty="0">
                <a:solidFill>
                  <a:srgbClr val="000000"/>
                </a:solidFill>
                <a:latin typeface="Cambria Math" panose="02040503050406030204" pitchFamily="18" charset="0"/>
              </a:rPr>
              <a:t>,1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𝑒</a:t>
            </a:r>
            <a:r>
              <a:rPr lang="zh-TW" altLang="en-US" sz="2000" baseline="30000" dirty="0">
                <a:solidFill>
                  <a:srgbClr val="000000"/>
                </a:solidFill>
                <a:latin typeface="Cambria Math" panose="02040503050406030204" pitchFamily="18" charset="0"/>
              </a:rPr>
              <a:t>−𝑟</a:t>
            </a:r>
            <a:r>
              <a:rPr lang="zh-TW" altLang="en-US" sz="1600" b="0" i="0" u="none" strike="noStrike" baseline="30000" dirty="0">
                <a:solidFill>
                  <a:srgbClr val="000000"/>
                </a:solidFill>
                <a:latin typeface="Cambria Math" panose="02040503050406030204" pitchFamily="18" charset="0"/>
              </a:rPr>
              <a:t>𝑡</a:t>
            </a:r>
            <a:r>
              <a:rPr lang="en-US" altLang="zh-TW" sz="1600" b="0" i="0" u="none" strike="noStrike" baseline="30000" dirty="0">
                <a:solidFill>
                  <a:srgbClr val="000000"/>
                </a:solidFill>
                <a:latin typeface="Cambria Math" panose="02040503050406030204" pitchFamily="18" charset="0"/>
              </a:rPr>
              <a:t>,</a:t>
            </a:r>
            <a:r>
              <a:rPr lang="zh-TW" altLang="en-US" sz="1600" b="0" i="0" u="none" strike="noStrike" baseline="30000" dirty="0">
                <a:solidFill>
                  <a:srgbClr val="000000"/>
                </a:solidFill>
                <a:latin typeface="Cambria Math" panose="02040503050406030204" pitchFamily="18" charset="0"/>
              </a:rPr>
              <a:t>𝑛</a:t>
            </a:r>
            <a:r>
              <a:rPr lang="zh-TW" altLang="en-US" sz="2000" baseline="30000" dirty="0">
                <a:solidFill>
                  <a:srgbClr val="000000"/>
                </a:solidFill>
                <a:latin typeface="Cambria Math" panose="02040503050406030204" pitchFamily="18" charset="0"/>
              </a:rPr>
              <a:t>𝛥𝑡 </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B050"/>
                </a:solidFill>
                <a:latin typeface="Cambria Math" panose="02040503050406030204" pitchFamily="18" charset="0"/>
              </a:rPr>
              <a:t>𝑃</a:t>
            </a:r>
            <a:r>
              <a:rPr lang="zh-TW" altLang="en-US" sz="1400" dirty="0">
                <a:solidFill>
                  <a:srgbClr val="00B050"/>
                </a:solidFill>
                <a:latin typeface="Cambria Math" panose="02040503050406030204" pitchFamily="18" charset="0"/>
              </a:rPr>
              <a:t>𝑡</a:t>
            </a:r>
            <a:r>
              <a:rPr lang="en-US" altLang="zh-TW" sz="1400" dirty="0">
                <a:solidFill>
                  <a:srgbClr val="00B050"/>
                </a:solidFill>
                <a:latin typeface="Cambria Math" panose="02040503050406030204" pitchFamily="18" charset="0"/>
              </a:rPr>
              <a:t>+1</a:t>
            </a:r>
            <a:r>
              <a:rPr lang="zh-TW" altLang="en-US" sz="1400" baseline="30000" dirty="0">
                <a:solidFill>
                  <a:srgbClr val="00B050"/>
                </a:solidFill>
                <a:latin typeface="Cambria Math" panose="02040503050406030204" pitchFamily="18" charset="0"/>
              </a:rPr>
              <a:t>𝑊 </a:t>
            </a:r>
            <a:r>
              <a:rPr lang="zh-TW" altLang="en-US" sz="2400" b="0" i="0" u="none" strike="noStrike" baseline="0" dirty="0">
                <a:solidFill>
                  <a:srgbClr val="00B050"/>
                </a:solidFill>
                <a:latin typeface="Cambria Math" panose="02040503050406030204" pitchFamily="18" charset="0"/>
              </a:rPr>
              <a:t>𝑃</a:t>
            </a:r>
            <a:r>
              <a:rPr lang="zh-TW" altLang="en-US" sz="1400" dirty="0">
                <a:solidFill>
                  <a:srgbClr val="00B050"/>
                </a:solidFill>
                <a:latin typeface="Cambria Math" panose="02040503050406030204" pitchFamily="18" charset="0"/>
              </a:rPr>
              <a:t>𝑡</a:t>
            </a:r>
            <a:r>
              <a:rPr lang="en-US" altLang="zh-TW" sz="1400" dirty="0">
                <a:solidFill>
                  <a:srgbClr val="00B050"/>
                </a:solidFill>
                <a:latin typeface="Cambria Math" panose="02040503050406030204" pitchFamily="18" charset="0"/>
              </a:rPr>
              <a:t>+1</a:t>
            </a:r>
            <a:r>
              <a:rPr lang="zh-TW" altLang="en-US" baseline="30000" dirty="0">
                <a:solidFill>
                  <a:srgbClr val="00B050"/>
                </a:solidFill>
                <a:latin typeface="Cambria Math" panose="02040503050406030204" pitchFamily="18" charset="0"/>
              </a:rPr>
              <a:t>𝑀 </a:t>
            </a:r>
            <a:r>
              <a:rPr lang="zh-TW" altLang="en-US" sz="2400" b="0" i="0" u="none" strike="noStrike" baseline="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𝑚𝐻</a:t>
            </a:r>
            <a:r>
              <a:rPr lang="en-US" altLang="zh-TW" sz="1400" dirty="0">
                <a:solidFill>
                  <a:srgbClr val="000000"/>
                </a:solidFill>
                <a:latin typeface="Cambria Math" panose="02040503050406030204" pitchFamily="18" charset="0"/>
              </a:rPr>
              <a:t>0</a:t>
            </a:r>
            <a:r>
              <a:rPr lang="zh-TW" altLang="en-US" sz="2400" b="0" i="0" u="none" strike="noStrike" baseline="0" dirty="0">
                <a:solidFill>
                  <a:srgbClr val="000000"/>
                </a:solidFill>
                <a:latin typeface="Cambria Math" panose="02040503050406030204" pitchFamily="18" charset="0"/>
              </a:rPr>
              <a:t>𝛥𝑡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𝑢</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𝑢</a:t>
            </a:r>
            <a:r>
              <a:rPr lang="en-US" altLang="zh-TW" sz="1400" dirty="0">
                <a:solidFill>
                  <a:srgbClr val="000000"/>
                </a:solidFill>
                <a:latin typeface="Cambria Math" panose="02040503050406030204" pitchFamily="18" charset="0"/>
              </a:rPr>
              <a:t>,</a:t>
            </a:r>
            <a:r>
              <a:rPr lang="en-US" altLang="zh-TW" sz="1400" dirty="0">
                <a:solidFill>
                  <a:srgbClr val="00B050"/>
                </a:solidFill>
                <a:latin typeface="Cambria Math" panose="02040503050406030204" pitchFamily="18" charset="0"/>
              </a:rPr>
              <a:t>1</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𝑚</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𝑚</a:t>
            </a:r>
            <a:r>
              <a:rPr lang="en-US" altLang="zh-TW" sz="1400" dirty="0">
                <a:solidFill>
                  <a:srgbClr val="000000"/>
                </a:solidFill>
                <a:latin typeface="Cambria Math" panose="02040503050406030204" pitchFamily="18" charset="0"/>
              </a:rPr>
              <a:t>,</a:t>
            </a:r>
            <a:r>
              <a:rPr lang="en-US" altLang="zh-TW" sz="1400" dirty="0">
                <a:solidFill>
                  <a:srgbClr val="00B050"/>
                </a:solidFill>
                <a:latin typeface="Cambria Math" panose="02040503050406030204" pitchFamily="18" charset="0"/>
              </a:rPr>
              <a:t>1</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𝑑</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𝑑</a:t>
            </a:r>
            <a:r>
              <a:rPr lang="en-US" altLang="zh-TW" sz="1400" dirty="0">
                <a:solidFill>
                  <a:srgbClr val="000000"/>
                </a:solidFill>
                <a:latin typeface="Cambria Math" panose="02040503050406030204" pitchFamily="18" charset="0"/>
              </a:rPr>
              <a:t>,</a:t>
            </a:r>
            <a:r>
              <a:rPr lang="en-US" altLang="zh-TW" sz="1400" dirty="0">
                <a:solidFill>
                  <a:srgbClr val="00B050"/>
                </a:solidFill>
                <a:latin typeface="Cambria Math" panose="02040503050406030204" pitchFamily="18" charset="0"/>
              </a:rPr>
              <a:t>1</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p>
          <a:p>
            <a:r>
              <a:rPr lang="en-US" altLang="zh-TW" sz="2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𝑒</a:t>
            </a:r>
            <a:r>
              <a:rPr lang="zh-TW" altLang="en-US" sz="2000" baseline="30000" dirty="0">
                <a:solidFill>
                  <a:srgbClr val="000000"/>
                </a:solidFill>
                <a:latin typeface="Cambria Math" panose="02040503050406030204" pitchFamily="18" charset="0"/>
              </a:rPr>
              <a:t>−𝑟</a:t>
            </a:r>
            <a:r>
              <a:rPr lang="zh-TW" altLang="en-US" sz="1600" b="0" i="0" u="none" strike="noStrike" baseline="30000" dirty="0">
                <a:solidFill>
                  <a:srgbClr val="000000"/>
                </a:solidFill>
                <a:latin typeface="Cambria Math" panose="02040503050406030204" pitchFamily="18" charset="0"/>
              </a:rPr>
              <a:t>𝑡</a:t>
            </a:r>
            <a:r>
              <a:rPr lang="en-US" altLang="zh-TW" sz="1600" b="0" i="0" u="none" strike="noStrike" baseline="30000" dirty="0">
                <a:solidFill>
                  <a:srgbClr val="000000"/>
                </a:solidFill>
                <a:latin typeface="Cambria Math" panose="02040503050406030204" pitchFamily="18" charset="0"/>
              </a:rPr>
              <a:t>,</a:t>
            </a:r>
            <a:r>
              <a:rPr lang="zh-TW" altLang="en-US" sz="1600" b="0" i="0" u="none" strike="noStrike" baseline="30000" dirty="0">
                <a:solidFill>
                  <a:srgbClr val="000000"/>
                </a:solidFill>
                <a:latin typeface="Cambria Math" panose="02040503050406030204" pitchFamily="18" charset="0"/>
              </a:rPr>
              <a:t>𝑛</a:t>
            </a:r>
            <a:r>
              <a:rPr lang="zh-TW" altLang="en-US" sz="2000" baseline="30000" dirty="0">
                <a:solidFill>
                  <a:srgbClr val="000000"/>
                </a:solidFill>
                <a:latin typeface="Cambria Math" panose="02040503050406030204" pitchFamily="18" charset="0"/>
              </a:rPr>
              <a:t>𝛥𝑡 </a:t>
            </a:r>
            <a:r>
              <a:rPr lang="zh-TW" altLang="en-US"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FF33CC"/>
                </a:solidFill>
                <a:latin typeface="Cambria Math" panose="02040503050406030204" pitchFamily="18" charset="0"/>
              </a:rPr>
              <a:t>𝑃</a:t>
            </a:r>
            <a:r>
              <a:rPr lang="zh-TW" altLang="en-US" sz="1400" dirty="0">
                <a:solidFill>
                  <a:srgbClr val="FF33CC"/>
                </a:solidFill>
                <a:latin typeface="Cambria Math" panose="02040503050406030204" pitchFamily="18" charset="0"/>
              </a:rPr>
              <a:t>𝑡</a:t>
            </a:r>
            <a:r>
              <a:rPr lang="en-US" altLang="zh-TW" sz="1400" dirty="0">
                <a:solidFill>
                  <a:srgbClr val="FF33CC"/>
                </a:solidFill>
                <a:latin typeface="Cambria Math" panose="02040503050406030204" pitchFamily="18" charset="0"/>
              </a:rPr>
              <a:t>+1</a:t>
            </a:r>
            <a:r>
              <a:rPr lang="zh-TW" altLang="en-US" sz="1400" baseline="30000" dirty="0">
                <a:solidFill>
                  <a:srgbClr val="FF33CC"/>
                </a:solidFill>
                <a:latin typeface="Cambria Math" panose="02040503050406030204" pitchFamily="18" charset="0"/>
              </a:rPr>
              <a:t>𝑊 </a:t>
            </a:r>
            <a:r>
              <a:rPr lang="zh-TW" altLang="en-US" sz="2400" b="0" i="0" u="none" strike="noStrike" baseline="0" dirty="0">
                <a:solidFill>
                  <a:srgbClr val="000000"/>
                </a:solidFill>
                <a:latin typeface="Cambria Math" panose="02040503050406030204" pitchFamily="18" charset="0"/>
              </a:rPr>
              <a:t>𝑄</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+1</a:t>
            </a:r>
            <a:r>
              <a:rPr lang="zh-TW" altLang="en-US" baseline="30000" dirty="0">
                <a:solidFill>
                  <a:srgbClr val="000000"/>
                </a:solidFill>
                <a:latin typeface="Cambria Math" panose="02040503050406030204" pitchFamily="18" charset="0"/>
              </a:rPr>
              <a:t>𝑀 </a:t>
            </a:r>
            <a:r>
              <a:rPr lang="zh-TW" altLang="en-US" sz="2400" b="0" i="0" u="none" strike="noStrike" baseline="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𝑚𝐻</a:t>
            </a:r>
            <a:r>
              <a:rPr lang="en-US" altLang="zh-TW" sz="1400" dirty="0">
                <a:solidFill>
                  <a:srgbClr val="000000"/>
                </a:solidFill>
                <a:latin typeface="Cambria Math" panose="02040503050406030204" pitchFamily="18" charset="0"/>
              </a:rPr>
              <a:t>0</a:t>
            </a:r>
            <a:r>
              <a:rPr lang="zh-TW" altLang="en-US" sz="2400" b="0" i="0" u="none" strike="noStrike" baseline="0" dirty="0">
                <a:solidFill>
                  <a:srgbClr val="000000"/>
                </a:solidFill>
                <a:latin typeface="Cambria Math" panose="02040503050406030204" pitchFamily="18" charset="0"/>
              </a:rPr>
              <a:t>𝛥𝑡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𝑢</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𝑢</a:t>
            </a:r>
            <a:r>
              <a:rPr lang="en-US" altLang="zh-TW" sz="1400" dirty="0">
                <a:solidFill>
                  <a:srgbClr val="000000"/>
                </a:solidFill>
                <a:latin typeface="Cambria Math" panose="02040503050406030204" pitchFamily="18" charset="0"/>
              </a:rPr>
              <a:t>,</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𝑚</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𝑚</a:t>
            </a:r>
            <a:r>
              <a:rPr lang="en-US" altLang="zh-TW" sz="1400" dirty="0">
                <a:solidFill>
                  <a:srgbClr val="000000"/>
                </a:solidFill>
                <a:latin typeface="Cambria Math" panose="02040503050406030204" pitchFamily="18" charset="0"/>
              </a:rPr>
              <a:t>,</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𝑑</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𝑑</a:t>
            </a:r>
            <a:r>
              <a:rPr lang="en-US" altLang="zh-TW" sz="1400" dirty="0">
                <a:solidFill>
                  <a:srgbClr val="000000"/>
                </a:solidFill>
                <a:latin typeface="Cambria Math" panose="02040503050406030204" pitchFamily="18" charset="0"/>
              </a:rPr>
              <a:t>,</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a:t>
            </a:r>
          </a:p>
          <a:p>
            <a:r>
              <a:rPr lang="en-US" altLang="zh-TW" sz="2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𝑒</a:t>
            </a:r>
            <a:r>
              <a:rPr lang="zh-TW" altLang="en-US" baseline="30000" dirty="0">
                <a:solidFill>
                  <a:srgbClr val="000000"/>
                </a:solidFill>
                <a:latin typeface="Cambria Math" panose="02040503050406030204" pitchFamily="18" charset="0"/>
              </a:rPr>
              <a:t>−</a:t>
            </a:r>
            <a:r>
              <a:rPr lang="zh-TW" altLang="en-US" sz="2000" baseline="30000" dirty="0">
                <a:solidFill>
                  <a:srgbClr val="000000"/>
                </a:solidFill>
                <a:latin typeface="Cambria Math" panose="02040503050406030204" pitchFamily="18" charset="0"/>
              </a:rPr>
              <a:t>𝑟</a:t>
            </a:r>
            <a:r>
              <a:rPr lang="zh-TW" altLang="en-US" sz="1600" b="0" i="0" u="none" strike="noStrike" baseline="30000" dirty="0">
                <a:solidFill>
                  <a:srgbClr val="000000"/>
                </a:solidFill>
                <a:latin typeface="Cambria Math" panose="02040503050406030204" pitchFamily="18" charset="0"/>
              </a:rPr>
              <a:t>𝑡</a:t>
            </a:r>
            <a:r>
              <a:rPr lang="en-US" altLang="zh-TW" sz="1600" b="0" i="0" u="none" strike="noStrike" baseline="30000" dirty="0">
                <a:solidFill>
                  <a:srgbClr val="000000"/>
                </a:solidFill>
                <a:latin typeface="Cambria Math" panose="02040503050406030204" pitchFamily="18" charset="0"/>
              </a:rPr>
              <a:t>,</a:t>
            </a:r>
            <a:r>
              <a:rPr lang="zh-TW" altLang="en-US" sz="1600" b="0" i="0" u="none" strike="noStrike" baseline="30000" dirty="0">
                <a:solidFill>
                  <a:srgbClr val="000000"/>
                </a:solidFill>
                <a:latin typeface="Cambria Math" panose="02040503050406030204" pitchFamily="18" charset="0"/>
              </a:rPr>
              <a:t>𝑛</a:t>
            </a:r>
            <a:r>
              <a:rPr lang="zh-TW" altLang="en-US" sz="2000" baseline="30000" dirty="0">
                <a:solidFill>
                  <a:srgbClr val="000000"/>
                </a:solidFill>
                <a:latin typeface="Cambria Math" panose="02040503050406030204" pitchFamily="18" charset="0"/>
              </a:rPr>
              <a:t>𝛥𝑡 </a:t>
            </a:r>
            <a:r>
              <a:rPr lang="zh-TW" altLang="en-US" sz="2400" b="0" i="0" u="none" strike="noStrike" baseline="0" dirty="0">
                <a:solidFill>
                  <a:srgbClr val="000000"/>
                </a:solidFill>
                <a:latin typeface="Cambria Math" panose="02040503050406030204" pitchFamily="18" charset="0"/>
              </a:rPr>
              <a:t>∙ 𝑄</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+1</a:t>
            </a:r>
            <a:r>
              <a:rPr lang="zh-TW" altLang="en-US" baseline="30000" dirty="0">
                <a:solidFill>
                  <a:srgbClr val="000000"/>
                </a:solidFill>
                <a:latin typeface="Cambria Math" panose="02040503050406030204" pitchFamily="18" charset="0"/>
              </a:rPr>
              <a:t>𝑊 </a:t>
            </a:r>
            <a:r>
              <a:rPr lang="zh-TW" altLang="en-US" sz="2400" b="0" i="0" u="none" strike="noStrike" baseline="0" dirty="0">
                <a:solidFill>
                  <a:srgbClr val="0070C0"/>
                </a:solidFill>
                <a:latin typeface="Cambria Math" panose="02040503050406030204" pitchFamily="18" charset="0"/>
              </a:rPr>
              <a:t>𝑃</a:t>
            </a:r>
            <a:r>
              <a:rPr lang="zh-TW" altLang="en-US" sz="1400" dirty="0">
                <a:solidFill>
                  <a:srgbClr val="0070C0"/>
                </a:solidFill>
                <a:latin typeface="Cambria Math" panose="02040503050406030204" pitchFamily="18" charset="0"/>
              </a:rPr>
              <a:t>𝑡</a:t>
            </a:r>
            <a:r>
              <a:rPr lang="en-US" altLang="zh-TW" sz="1400" dirty="0">
                <a:solidFill>
                  <a:srgbClr val="0070C0"/>
                </a:solidFill>
                <a:latin typeface="Cambria Math" panose="02040503050406030204" pitchFamily="18" charset="0"/>
              </a:rPr>
              <a:t>+1</a:t>
            </a:r>
            <a:r>
              <a:rPr lang="zh-TW" altLang="en-US" baseline="30000" dirty="0">
                <a:solidFill>
                  <a:srgbClr val="0070C0"/>
                </a:solidFill>
                <a:latin typeface="Cambria Math" panose="02040503050406030204" pitchFamily="18" charset="0"/>
              </a:rPr>
              <a:t>𝑀 </a:t>
            </a:r>
            <a:r>
              <a:rPr lang="zh-TW" altLang="en-US" sz="2400" b="0" i="0" u="none" strike="noStrike" baseline="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𝑚𝐻</a:t>
            </a:r>
            <a:r>
              <a:rPr lang="en-US" altLang="zh-TW" sz="1400" dirty="0">
                <a:solidFill>
                  <a:srgbClr val="000000"/>
                </a:solidFill>
                <a:latin typeface="Cambria Math" panose="02040503050406030204" pitchFamily="18" charset="0"/>
              </a:rPr>
              <a:t>0</a:t>
            </a:r>
            <a:r>
              <a:rPr lang="zh-TW" altLang="en-US" sz="2400" b="0" i="0" u="none" strike="noStrike" baseline="0" dirty="0">
                <a:solidFill>
                  <a:srgbClr val="000000"/>
                </a:solidFill>
                <a:latin typeface="Cambria Math" panose="02040503050406030204" pitchFamily="18" charset="0"/>
              </a:rPr>
              <a:t>𝛥𝑡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𝑢</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𝑢</a:t>
            </a:r>
            <a:r>
              <a:rPr lang="en-US" altLang="zh-TW" sz="1400" dirty="0">
                <a:solidFill>
                  <a:srgbClr val="000000"/>
                </a:solidFill>
                <a:latin typeface="Cambria Math" panose="02040503050406030204" pitchFamily="18" charset="0"/>
              </a:rPr>
              <a:t>,</a:t>
            </a:r>
            <a:r>
              <a:rPr lang="en-US" altLang="zh-TW" sz="1400" dirty="0">
                <a:solidFill>
                  <a:srgbClr val="0070C0"/>
                </a:solidFill>
                <a:latin typeface="Cambria Math" panose="02040503050406030204" pitchFamily="18" charset="0"/>
              </a:rPr>
              <a:t>3</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𝑚</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𝑚</a:t>
            </a:r>
            <a:r>
              <a:rPr lang="en-US" altLang="zh-TW" sz="1400" dirty="0">
                <a:solidFill>
                  <a:srgbClr val="000000"/>
                </a:solidFill>
                <a:latin typeface="Cambria Math" panose="02040503050406030204" pitchFamily="18" charset="0"/>
              </a:rPr>
              <a:t>,</a:t>
            </a:r>
            <a:r>
              <a:rPr lang="en-US" altLang="zh-TW" sz="1400" dirty="0">
                <a:solidFill>
                  <a:srgbClr val="0070C0"/>
                </a:solidFill>
                <a:latin typeface="Cambria Math" panose="02040503050406030204" pitchFamily="18" charset="0"/>
              </a:rPr>
              <a:t>3</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𝑝</a:t>
            </a:r>
            <a:r>
              <a:rPr lang="zh-TW" altLang="en-US" sz="1400" dirty="0">
                <a:solidFill>
                  <a:srgbClr val="000000"/>
                </a:solidFill>
                <a:latin typeface="Cambria Math" panose="02040503050406030204" pitchFamily="18" charset="0"/>
              </a:rPr>
              <a:t>𝑑</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𝑑</a:t>
            </a:r>
            <a:r>
              <a:rPr lang="en-US" altLang="zh-TW" sz="1400" dirty="0">
                <a:solidFill>
                  <a:srgbClr val="000000"/>
                </a:solidFill>
                <a:latin typeface="Cambria Math" panose="02040503050406030204" pitchFamily="18" charset="0"/>
              </a:rPr>
              <a:t>,</a:t>
            </a:r>
            <a:r>
              <a:rPr lang="en-US" altLang="zh-TW" sz="1400" dirty="0">
                <a:solidFill>
                  <a:srgbClr val="0070C0"/>
                </a:solidFill>
                <a:latin typeface="Cambria Math" panose="02040503050406030204" pitchFamily="18" charset="0"/>
              </a:rPr>
              <a:t>3 </a:t>
            </a:r>
            <a:r>
              <a:rPr lang="en-US" altLang="zh-TW" sz="2400" b="0" i="0" u="none" strike="noStrike" baseline="0" dirty="0">
                <a:solidFill>
                  <a:srgbClr val="000000"/>
                </a:solidFill>
                <a:latin typeface="Cambria Math" panose="02040503050406030204" pitchFamily="18" charset="0"/>
              </a:rPr>
              <a:t>) </a:t>
            </a:r>
          </a:p>
        </p:txBody>
      </p:sp>
      <p:sp>
        <p:nvSpPr>
          <p:cNvPr id="6" name="文字方塊 5">
            <a:extLst>
              <a:ext uri="{FF2B5EF4-FFF2-40B4-BE49-F238E27FC236}">
                <a16:creationId xmlns:a16="http://schemas.microsoft.com/office/drawing/2014/main" id="{8B1F7D24-5A97-4931-A55B-D683F03F7E5C}"/>
              </a:ext>
            </a:extLst>
          </p:cNvPr>
          <p:cNvSpPr txBox="1"/>
          <p:nvPr/>
        </p:nvSpPr>
        <p:spPr>
          <a:xfrm>
            <a:off x="5601569" y="1159722"/>
            <a:ext cx="1800493" cy="646331"/>
          </a:xfrm>
          <a:prstGeom prst="rect">
            <a:avLst/>
          </a:prstGeom>
          <a:noFill/>
        </p:spPr>
        <p:txBody>
          <a:bodyPr wrap="none" rtlCol="0">
            <a:spAutoFit/>
          </a:bodyPr>
          <a:lstStyle/>
          <a:p>
            <a:r>
              <a:rPr lang="zh-TW" altLang="en-US" dirty="0"/>
              <a:t>本期雙方皆存活</a:t>
            </a:r>
            <a:endParaRPr lang="en-US" altLang="zh-TW" dirty="0"/>
          </a:p>
          <a:p>
            <a:r>
              <a:rPr lang="en-US" altLang="zh-TW" dirty="0"/>
              <a:t>P=1</a:t>
            </a:r>
            <a:endParaRPr lang="zh-TW" altLang="en-US" dirty="0"/>
          </a:p>
        </p:txBody>
      </p:sp>
      <p:cxnSp>
        <p:nvCxnSpPr>
          <p:cNvPr id="7" name="直線接點 6">
            <a:extLst>
              <a:ext uri="{FF2B5EF4-FFF2-40B4-BE49-F238E27FC236}">
                <a16:creationId xmlns:a16="http://schemas.microsoft.com/office/drawing/2014/main" id="{BB10DB6E-9DA0-41D1-9F6C-5A8E99097FCB}"/>
              </a:ext>
            </a:extLst>
          </p:cNvPr>
          <p:cNvCxnSpPr>
            <a:cxnSpLocks/>
          </p:cNvCxnSpPr>
          <p:nvPr/>
        </p:nvCxnSpPr>
        <p:spPr>
          <a:xfrm flipH="1">
            <a:off x="7600132" y="1017439"/>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7ECB042A-6921-41AC-984F-55AE2379553F}"/>
              </a:ext>
            </a:extLst>
          </p:cNvPr>
          <p:cNvCxnSpPr>
            <a:cxnSpLocks/>
          </p:cNvCxnSpPr>
          <p:nvPr/>
        </p:nvCxnSpPr>
        <p:spPr>
          <a:xfrm>
            <a:off x="7600132" y="1344388"/>
            <a:ext cx="671332"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D4E2450B-0D73-4523-8D6A-CC208987FE1A}"/>
              </a:ext>
            </a:extLst>
          </p:cNvPr>
          <p:cNvCxnSpPr>
            <a:cxnSpLocks/>
          </p:cNvCxnSpPr>
          <p:nvPr/>
        </p:nvCxnSpPr>
        <p:spPr>
          <a:xfrm>
            <a:off x="7600132" y="1344388"/>
            <a:ext cx="6713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7921D495-31BF-49E8-A62E-F59B703F55B4}"/>
              </a:ext>
            </a:extLst>
          </p:cNvPr>
          <p:cNvSpPr txBox="1"/>
          <p:nvPr/>
        </p:nvSpPr>
        <p:spPr>
          <a:xfrm>
            <a:off x="8368537" y="729403"/>
            <a:ext cx="2438488" cy="369332"/>
          </a:xfrm>
          <a:prstGeom prst="rect">
            <a:avLst/>
          </a:prstGeom>
          <a:noFill/>
        </p:spPr>
        <p:txBody>
          <a:bodyPr wrap="none" rtlCol="0">
            <a:spAutoFit/>
          </a:bodyPr>
          <a:lstStyle/>
          <a:p>
            <a:r>
              <a:rPr lang="zh-TW" altLang="en-US" dirty="0"/>
              <a:t>下一期</a:t>
            </a:r>
            <a:r>
              <a:rPr lang="zh-TW" altLang="en-US" dirty="0">
                <a:solidFill>
                  <a:srgbClr val="00B050"/>
                </a:solidFill>
              </a:rPr>
              <a:t>雙方皆存活</a:t>
            </a:r>
            <a:r>
              <a:rPr lang="en-US" altLang="zh-TW" dirty="0">
                <a:solidFill>
                  <a:srgbClr val="00B050"/>
                </a:solidFill>
              </a:rPr>
              <a:t>p=1</a:t>
            </a:r>
            <a:endParaRPr lang="zh-TW" altLang="en-US" dirty="0">
              <a:solidFill>
                <a:srgbClr val="00B050"/>
              </a:solidFill>
            </a:endParaRPr>
          </a:p>
        </p:txBody>
      </p:sp>
      <p:sp>
        <p:nvSpPr>
          <p:cNvPr id="11" name="文字方塊 10">
            <a:extLst>
              <a:ext uri="{FF2B5EF4-FFF2-40B4-BE49-F238E27FC236}">
                <a16:creationId xmlns:a16="http://schemas.microsoft.com/office/drawing/2014/main" id="{B7240C57-02EE-4EC9-B317-7B9E01187B1D}"/>
              </a:ext>
            </a:extLst>
          </p:cNvPr>
          <p:cNvSpPr txBox="1"/>
          <p:nvPr/>
        </p:nvSpPr>
        <p:spPr>
          <a:xfrm>
            <a:off x="8362273" y="1519232"/>
            <a:ext cx="2207656" cy="369332"/>
          </a:xfrm>
          <a:prstGeom prst="rect">
            <a:avLst/>
          </a:prstGeom>
          <a:noFill/>
        </p:spPr>
        <p:txBody>
          <a:bodyPr wrap="none" rtlCol="0">
            <a:spAutoFit/>
          </a:bodyPr>
          <a:lstStyle/>
          <a:p>
            <a:r>
              <a:rPr lang="zh-TW" altLang="en-US" dirty="0"/>
              <a:t>下一期</a:t>
            </a:r>
            <a:r>
              <a:rPr lang="zh-TW" altLang="en-US" dirty="0">
                <a:solidFill>
                  <a:srgbClr val="0070C0"/>
                </a:solidFill>
              </a:rPr>
              <a:t>僅夫存活</a:t>
            </a:r>
            <a:r>
              <a:rPr lang="en-US" altLang="zh-TW" dirty="0">
                <a:solidFill>
                  <a:srgbClr val="0070C0"/>
                </a:solidFill>
              </a:rPr>
              <a:t>p=3</a:t>
            </a:r>
            <a:endParaRPr lang="zh-TW" altLang="en-US" dirty="0">
              <a:solidFill>
                <a:srgbClr val="0070C0"/>
              </a:solidFill>
            </a:endParaRPr>
          </a:p>
        </p:txBody>
      </p:sp>
      <p:sp>
        <p:nvSpPr>
          <p:cNvPr id="12" name="文字方塊 11">
            <a:extLst>
              <a:ext uri="{FF2B5EF4-FFF2-40B4-BE49-F238E27FC236}">
                <a16:creationId xmlns:a16="http://schemas.microsoft.com/office/drawing/2014/main" id="{6B894F7A-6A90-4374-A45A-D49BF2D7C70F}"/>
              </a:ext>
            </a:extLst>
          </p:cNvPr>
          <p:cNvSpPr txBox="1"/>
          <p:nvPr/>
        </p:nvSpPr>
        <p:spPr>
          <a:xfrm>
            <a:off x="8362273" y="1112514"/>
            <a:ext cx="2207656" cy="369332"/>
          </a:xfrm>
          <a:prstGeom prst="rect">
            <a:avLst/>
          </a:prstGeom>
          <a:noFill/>
        </p:spPr>
        <p:txBody>
          <a:bodyPr wrap="none" rtlCol="0">
            <a:spAutoFit/>
          </a:bodyPr>
          <a:lstStyle/>
          <a:p>
            <a:r>
              <a:rPr lang="zh-TW" altLang="en-US" dirty="0"/>
              <a:t>下一期</a:t>
            </a:r>
            <a:r>
              <a:rPr lang="zh-TW" altLang="en-US" dirty="0">
                <a:solidFill>
                  <a:srgbClr val="FF33CC"/>
                </a:solidFill>
              </a:rPr>
              <a:t>僅妻存活</a:t>
            </a:r>
            <a:r>
              <a:rPr lang="en-US" altLang="zh-TW" dirty="0">
                <a:solidFill>
                  <a:srgbClr val="FF33CC"/>
                </a:solidFill>
              </a:rPr>
              <a:t>p=2</a:t>
            </a:r>
            <a:endParaRPr lang="zh-TW" altLang="en-US" dirty="0">
              <a:solidFill>
                <a:srgbClr val="FF33CC"/>
              </a:solidFill>
            </a:endParaRPr>
          </a:p>
        </p:txBody>
      </p:sp>
      <p:sp>
        <p:nvSpPr>
          <p:cNvPr id="13" name="文字方塊 12">
            <a:extLst>
              <a:ext uri="{FF2B5EF4-FFF2-40B4-BE49-F238E27FC236}">
                <a16:creationId xmlns:a16="http://schemas.microsoft.com/office/drawing/2014/main" id="{80D5F2C5-A314-486B-B2AB-642DD61839D2}"/>
              </a:ext>
            </a:extLst>
          </p:cNvPr>
          <p:cNvSpPr txBox="1"/>
          <p:nvPr/>
        </p:nvSpPr>
        <p:spPr>
          <a:xfrm>
            <a:off x="5174415" y="1178325"/>
            <a:ext cx="362600" cy="369332"/>
          </a:xfrm>
          <a:prstGeom prst="rect">
            <a:avLst/>
          </a:prstGeom>
          <a:noFill/>
        </p:spPr>
        <p:txBody>
          <a:bodyPr wrap="none" rtlCol="0">
            <a:spAutoFit/>
          </a:bodyPr>
          <a:lstStyle/>
          <a:p>
            <a:r>
              <a:rPr lang="en-US" altLang="zh-TW" dirty="0"/>
              <a:t>1.</a:t>
            </a:r>
            <a:endParaRPr lang="zh-TW" altLang="en-US" dirty="0"/>
          </a:p>
        </p:txBody>
      </p:sp>
      <p:sp>
        <p:nvSpPr>
          <p:cNvPr id="14" name="矩形 13">
            <a:extLst>
              <a:ext uri="{FF2B5EF4-FFF2-40B4-BE49-F238E27FC236}">
                <a16:creationId xmlns:a16="http://schemas.microsoft.com/office/drawing/2014/main" id="{028FF1FB-A75E-41CB-8761-F8BF97CDB8E8}"/>
              </a:ext>
            </a:extLst>
          </p:cNvPr>
          <p:cNvSpPr/>
          <p:nvPr/>
        </p:nvSpPr>
        <p:spPr>
          <a:xfrm>
            <a:off x="1179919" y="3670532"/>
            <a:ext cx="10673747" cy="2000548"/>
          </a:xfrm>
          <a:prstGeom prst="rect">
            <a:avLst/>
          </a:prstGeom>
        </p:spPr>
        <p:txBody>
          <a:bodyPr wrap="square">
            <a:spAutoFit/>
          </a:bodyPr>
          <a:lstStyle/>
          <a:p>
            <a:r>
              <a:rPr lang="zh-TW" altLang="en-US" sz="1600" dirty="0">
                <a:solidFill>
                  <a:srgbClr val="000000"/>
                </a:solidFill>
                <a:latin typeface="新細明體" panose="02020500000000000000" pitchFamily="18" charset="-120"/>
                <a:ea typeface="新細明體" panose="02020500000000000000" pitchFamily="18" charset="-120"/>
              </a:rPr>
              <a:t>其中：</a:t>
            </a:r>
          </a:p>
          <a:p>
            <a:r>
              <a:rPr lang="zh-TW" altLang="en-US" dirty="0">
                <a:solidFill>
                  <a:srgbClr val="000000"/>
                </a:solidFill>
                <a:latin typeface="Cambria Math" panose="02040503050406030204" pitchFamily="18" charset="0"/>
                <a:ea typeface="新細明體" panose="02020500000000000000" pitchFamily="18" charset="-120"/>
              </a:rPr>
              <a:t>𝐶</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𝑗</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zh-TW" altLang="en-US" sz="1600" dirty="0">
                <a:solidFill>
                  <a:srgbClr val="000000"/>
                </a:solidFill>
                <a:latin typeface="新細明體" panose="02020500000000000000" pitchFamily="18" charset="-120"/>
                <a:ea typeface="新細明體" panose="02020500000000000000" pitchFamily="18" charset="-120"/>
              </a:rPr>
              <a:t>：表示未來解約選擇權的價值。</a:t>
            </a:r>
            <a:endParaRPr lang="en-US" altLang="zh-TW" sz="1600" dirty="0">
              <a:solidFill>
                <a:srgbClr val="000000"/>
              </a:solidFill>
              <a:latin typeface="新細明體" panose="02020500000000000000" pitchFamily="18" charset="-120"/>
              <a:ea typeface="新細明體" panose="02020500000000000000" pitchFamily="18" charset="-120"/>
            </a:endParaRPr>
          </a:p>
          <a:p>
            <a:r>
              <a:rPr lang="zh-TW" altLang="en-US" sz="1600" dirty="0">
                <a:solidFill>
                  <a:srgbClr val="000000"/>
                </a:solidFill>
                <a:latin typeface="新細明體" panose="02020500000000000000" pitchFamily="18" charset="-120"/>
                <a:ea typeface="新細明體" panose="02020500000000000000" pitchFamily="18" charset="-120"/>
              </a:rPr>
              <a:t>         計算方式與貸款人損失相似，第一足標</a:t>
            </a:r>
            <a:r>
              <a:rPr lang="en-US" altLang="zh-TW" sz="1600" dirty="0">
                <a:solidFill>
                  <a:srgbClr val="000000"/>
                </a:solidFill>
                <a:latin typeface="Calibri" panose="020F0502020204030204" pitchFamily="34" charset="0"/>
                <a:ea typeface="新細明體" panose="02020500000000000000" pitchFamily="18" charset="-120"/>
              </a:rPr>
              <a:t>j=</a:t>
            </a:r>
            <a:r>
              <a:rPr lang="en-US" altLang="zh-TW" sz="1600" dirty="0" err="1">
                <a:solidFill>
                  <a:srgbClr val="000000"/>
                </a:solidFill>
                <a:latin typeface="Calibri" panose="020F0502020204030204" pitchFamily="34" charset="0"/>
                <a:ea typeface="新細明體" panose="02020500000000000000" pitchFamily="18" charset="-120"/>
              </a:rPr>
              <a:t>u,m,d</a:t>
            </a:r>
            <a:r>
              <a:rPr lang="zh-TW" altLang="en-US" sz="1600" dirty="0">
                <a:solidFill>
                  <a:srgbClr val="000000"/>
                </a:solidFill>
                <a:latin typeface="新細明體" panose="02020500000000000000" pitchFamily="18" charset="-120"/>
                <a:ea typeface="新細明體" panose="02020500000000000000" pitchFamily="18" charset="-120"/>
              </a:rPr>
              <a:t>表示利率的三種情況，第二足標</a:t>
            </a:r>
            <a:r>
              <a:rPr lang="en-US" altLang="zh-TW" sz="1600" dirty="0">
                <a:solidFill>
                  <a:srgbClr val="000000"/>
                </a:solidFill>
                <a:latin typeface="Calibri" panose="020F0502020204030204" pitchFamily="34" charset="0"/>
                <a:ea typeface="新細明體" panose="02020500000000000000" pitchFamily="18" charset="-120"/>
              </a:rPr>
              <a:t>p</a:t>
            </a:r>
            <a:r>
              <a:rPr lang="zh-TW" altLang="en-US" sz="1600" dirty="0">
                <a:solidFill>
                  <a:srgbClr val="000000"/>
                </a:solidFill>
                <a:latin typeface="新細明體" panose="02020500000000000000" pitchFamily="18" charset="-120"/>
                <a:ea typeface="新細明體" panose="02020500000000000000" pitchFamily="18" charset="-120"/>
              </a:rPr>
              <a:t>表示夫妻存活狀況</a:t>
            </a:r>
            <a:endParaRPr lang="en-US" altLang="zh-TW" sz="1600" dirty="0">
              <a:solidFill>
                <a:srgbClr val="000000"/>
              </a:solidFill>
              <a:latin typeface="新細明體" panose="02020500000000000000" pitchFamily="18" charset="-120"/>
              <a:ea typeface="新細明體" panose="02020500000000000000" pitchFamily="18" charset="-120"/>
            </a:endParaRPr>
          </a:p>
          <a:p>
            <a:endParaRPr lang="zh-TW" altLang="en-US" sz="1050"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Cambria Math" panose="02040503050406030204" pitchFamily="18" charset="0"/>
                <a:ea typeface="新細明體" panose="02020500000000000000" pitchFamily="18" charset="-120"/>
              </a:rPr>
              <a:t>𝐶</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𝑢</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 </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(1−</a:t>
            </a:r>
            <a:r>
              <a:rPr lang="zh-TW" altLang="en-US" dirty="0">
                <a:solidFill>
                  <a:srgbClr val="000000"/>
                </a:solidFill>
                <a:latin typeface="Cambria Math" panose="02040503050406030204" pitchFamily="18" charset="0"/>
                <a:ea typeface="新細明體" panose="02020500000000000000" pitchFamily="18" charset="-120"/>
              </a:rPr>
              <a:t>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 </a:t>
            </a:r>
          </a:p>
          <a:p>
            <a:endParaRPr lang="en-US" altLang="zh-TW" sz="400" dirty="0">
              <a:solidFill>
                <a:srgbClr val="000000"/>
              </a:solidFill>
              <a:latin typeface="Cambria Math" panose="02040503050406030204" pitchFamily="18" charset="0"/>
              <a:ea typeface="新細明體" panose="02020500000000000000" pitchFamily="18" charset="-120"/>
            </a:endParaRPr>
          </a:p>
          <a:p>
            <a:r>
              <a:rPr lang="zh-TW" altLang="en-US" dirty="0">
                <a:solidFill>
                  <a:srgbClr val="000000"/>
                </a:solidFill>
                <a:latin typeface="Cambria Math" panose="02040503050406030204" pitchFamily="18" charset="0"/>
                <a:ea typeface="新細明體" panose="02020500000000000000" pitchFamily="18" charset="-120"/>
              </a:rPr>
              <a:t>𝐶</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𝑚</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 </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(1−</a:t>
            </a:r>
            <a:r>
              <a:rPr lang="zh-TW" altLang="en-US" dirty="0">
                <a:solidFill>
                  <a:srgbClr val="000000"/>
                </a:solidFill>
                <a:latin typeface="Cambria Math" panose="02040503050406030204" pitchFamily="18" charset="0"/>
                <a:ea typeface="新細明體" panose="02020500000000000000" pitchFamily="18" charset="-120"/>
              </a:rPr>
              <a:t>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 </a:t>
            </a:r>
          </a:p>
          <a:p>
            <a:endParaRPr lang="en-US" altLang="zh-TW" sz="400" dirty="0">
              <a:solidFill>
                <a:srgbClr val="000000"/>
              </a:solidFill>
              <a:latin typeface="Cambria Math" panose="02040503050406030204" pitchFamily="18" charset="0"/>
              <a:ea typeface="新細明體" panose="02020500000000000000" pitchFamily="18" charset="-120"/>
            </a:endParaRPr>
          </a:p>
          <a:p>
            <a:r>
              <a:rPr lang="zh-TW" altLang="en-US" dirty="0">
                <a:solidFill>
                  <a:srgbClr val="000000"/>
                </a:solidFill>
                <a:latin typeface="Cambria Math" panose="02040503050406030204" pitchFamily="18" charset="0"/>
                <a:ea typeface="新細明體" panose="02020500000000000000" pitchFamily="18" charset="-120"/>
              </a:rPr>
              <a:t>𝐶</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𝑑</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 </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(1−</a:t>
            </a:r>
            <a:r>
              <a:rPr lang="zh-TW" altLang="en-US" dirty="0">
                <a:solidFill>
                  <a:srgbClr val="000000"/>
                </a:solidFill>
                <a:latin typeface="Cambria Math" panose="02040503050406030204" pitchFamily="18" charset="0"/>
                <a:ea typeface="新細明體" panose="02020500000000000000" pitchFamily="18" charset="-120"/>
              </a:rPr>
              <a:t>𝜃</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𝑚𝑎𝑥</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𝑉𝐺</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𝑉𝐿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 </a:t>
            </a:r>
            <a:endParaRPr lang="zh-TW" altLang="en-US" dirty="0"/>
          </a:p>
        </p:txBody>
      </p:sp>
      <p:sp>
        <p:nvSpPr>
          <p:cNvPr id="15" name="文字方塊 14">
            <a:extLst>
              <a:ext uri="{FF2B5EF4-FFF2-40B4-BE49-F238E27FC236}">
                <a16:creationId xmlns:a16="http://schemas.microsoft.com/office/drawing/2014/main" id="{B22BF5A8-FC85-4280-A565-E4CEA717D148}"/>
              </a:ext>
            </a:extLst>
          </p:cNvPr>
          <p:cNvSpPr txBox="1"/>
          <p:nvPr/>
        </p:nvSpPr>
        <p:spPr>
          <a:xfrm>
            <a:off x="4990130" y="2194567"/>
            <a:ext cx="748923" cy="261610"/>
          </a:xfrm>
          <a:prstGeom prst="rect">
            <a:avLst/>
          </a:prstGeom>
          <a:noFill/>
        </p:spPr>
        <p:txBody>
          <a:bodyPr wrap="none" rtlCol="0">
            <a:spAutoFit/>
          </a:bodyPr>
          <a:lstStyle/>
          <a:p>
            <a:r>
              <a:rPr lang="zh-TW" altLang="en-US" sz="1100" dirty="0"/>
              <a:t>未來年金</a:t>
            </a:r>
          </a:p>
        </p:txBody>
      </p:sp>
      <p:sp>
        <p:nvSpPr>
          <p:cNvPr id="16" name="矩形 15">
            <a:extLst>
              <a:ext uri="{FF2B5EF4-FFF2-40B4-BE49-F238E27FC236}">
                <a16:creationId xmlns:a16="http://schemas.microsoft.com/office/drawing/2014/main" id="{8678F748-8DCC-47CC-9C42-6FDE6C503C79}"/>
              </a:ext>
            </a:extLst>
          </p:cNvPr>
          <p:cNvSpPr/>
          <p:nvPr/>
        </p:nvSpPr>
        <p:spPr>
          <a:xfrm>
            <a:off x="7022951" y="2194566"/>
            <a:ext cx="1172116" cy="261610"/>
          </a:xfrm>
          <a:prstGeom prst="rect">
            <a:avLst/>
          </a:prstGeom>
        </p:spPr>
        <p:txBody>
          <a:bodyPr wrap="none">
            <a:spAutoFit/>
          </a:bodyPr>
          <a:lstStyle/>
          <a:p>
            <a:r>
              <a:rPr lang="zh-TW" altLang="en-US" sz="1100" dirty="0">
                <a:solidFill>
                  <a:srgbClr val="000000"/>
                </a:solidFill>
                <a:latin typeface="新細明體" panose="02020500000000000000" pitchFamily="18" charset="-120"/>
                <a:ea typeface="新細明體" panose="02020500000000000000" pitchFamily="18" charset="-120"/>
              </a:rPr>
              <a:t>未來解約的價值</a:t>
            </a:r>
            <a:endParaRPr lang="zh-TW" altLang="en-US" sz="1100" dirty="0"/>
          </a:p>
        </p:txBody>
      </p:sp>
      <p:sp>
        <p:nvSpPr>
          <p:cNvPr id="17" name="文字方塊 16">
            <a:extLst>
              <a:ext uri="{FF2B5EF4-FFF2-40B4-BE49-F238E27FC236}">
                <a16:creationId xmlns:a16="http://schemas.microsoft.com/office/drawing/2014/main" id="{B25ACA98-2974-45AE-AA49-993D25BAC4A1}"/>
              </a:ext>
            </a:extLst>
          </p:cNvPr>
          <p:cNvSpPr txBox="1"/>
          <p:nvPr/>
        </p:nvSpPr>
        <p:spPr>
          <a:xfrm>
            <a:off x="1179919" y="5754061"/>
            <a:ext cx="2537105" cy="307777"/>
          </a:xfrm>
          <a:prstGeom prst="rect">
            <a:avLst/>
          </a:prstGeom>
          <a:noFill/>
        </p:spPr>
        <p:txBody>
          <a:bodyPr wrap="none" rtlCol="0">
            <a:spAutoFit/>
          </a:bodyPr>
          <a:lstStyle/>
          <a:p>
            <a:r>
              <a:rPr lang="en-US" altLang="zh-TW" sz="1400" dirty="0">
                <a:solidFill>
                  <a:srgbClr val="0070C0"/>
                </a:solidFill>
              </a:rPr>
              <a:t>Max</a:t>
            </a:r>
            <a:r>
              <a:rPr lang="zh-TW" altLang="en-US" sz="1400" dirty="0">
                <a:solidFill>
                  <a:srgbClr val="0070C0"/>
                </a:solidFill>
              </a:rPr>
              <a:t> </a:t>
            </a:r>
            <a:r>
              <a:rPr lang="en-US" altLang="zh-TW" sz="1400" dirty="0">
                <a:solidFill>
                  <a:srgbClr val="0070C0"/>
                </a:solidFill>
              </a:rPr>
              <a:t>( VG , VL )</a:t>
            </a:r>
            <a:r>
              <a:rPr lang="zh-TW" altLang="en-US" sz="1400" dirty="0">
                <a:solidFill>
                  <a:srgbClr val="0070C0"/>
                </a:solidFill>
              </a:rPr>
              <a:t> </a:t>
            </a:r>
            <a:r>
              <a:rPr lang="en-US" altLang="zh-TW" sz="1400" dirty="0">
                <a:solidFill>
                  <a:srgbClr val="0070C0"/>
                </a:solidFill>
              </a:rPr>
              <a:t>=</a:t>
            </a:r>
            <a:r>
              <a:rPr lang="zh-TW" altLang="en-US" sz="1400" dirty="0">
                <a:solidFill>
                  <a:srgbClr val="0070C0"/>
                </a:solidFill>
              </a:rPr>
              <a:t> </a:t>
            </a:r>
            <a:r>
              <a:rPr lang="en-US" altLang="zh-TW" sz="1400" dirty="0">
                <a:solidFill>
                  <a:srgbClr val="0070C0"/>
                </a:solidFill>
              </a:rPr>
              <a:t>VG</a:t>
            </a:r>
            <a:r>
              <a:rPr lang="zh-TW" altLang="en-US" sz="1400" dirty="0">
                <a:solidFill>
                  <a:srgbClr val="0070C0"/>
                </a:solidFill>
              </a:rPr>
              <a:t>        解約</a:t>
            </a:r>
          </a:p>
        </p:txBody>
      </p:sp>
      <p:cxnSp>
        <p:nvCxnSpPr>
          <p:cNvPr id="19" name="直線單箭頭接點 18">
            <a:extLst>
              <a:ext uri="{FF2B5EF4-FFF2-40B4-BE49-F238E27FC236}">
                <a16:creationId xmlns:a16="http://schemas.microsoft.com/office/drawing/2014/main" id="{CFE9E556-A360-4547-9B43-9E3A530DF163}"/>
              </a:ext>
            </a:extLst>
          </p:cNvPr>
          <p:cNvCxnSpPr/>
          <p:nvPr/>
        </p:nvCxnSpPr>
        <p:spPr>
          <a:xfrm>
            <a:off x="3150388" y="5899071"/>
            <a:ext cx="213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8C8D2904-527F-4151-87C8-6A450E9F860A}"/>
              </a:ext>
            </a:extLst>
          </p:cNvPr>
          <p:cNvSpPr/>
          <p:nvPr/>
        </p:nvSpPr>
        <p:spPr>
          <a:xfrm>
            <a:off x="1179919" y="5990930"/>
            <a:ext cx="2750689" cy="307777"/>
          </a:xfrm>
          <a:prstGeom prst="rect">
            <a:avLst/>
          </a:prstGeom>
        </p:spPr>
        <p:txBody>
          <a:bodyPr wrap="none">
            <a:spAutoFit/>
          </a:bodyPr>
          <a:lstStyle/>
          <a:p>
            <a:r>
              <a:rPr lang="en-US" altLang="zh-TW" sz="1400" dirty="0">
                <a:solidFill>
                  <a:srgbClr val="0070C0"/>
                </a:solidFill>
              </a:rPr>
              <a:t>Max</a:t>
            </a:r>
            <a:r>
              <a:rPr lang="zh-TW" altLang="en-US" sz="1400" dirty="0">
                <a:solidFill>
                  <a:srgbClr val="0070C0"/>
                </a:solidFill>
              </a:rPr>
              <a:t> </a:t>
            </a:r>
            <a:r>
              <a:rPr lang="en-US" altLang="zh-TW" sz="1400" dirty="0">
                <a:solidFill>
                  <a:srgbClr val="0070C0"/>
                </a:solidFill>
              </a:rPr>
              <a:t>( VG , VL )</a:t>
            </a:r>
            <a:r>
              <a:rPr lang="zh-TW" altLang="en-US" sz="1400" dirty="0">
                <a:solidFill>
                  <a:srgbClr val="0070C0"/>
                </a:solidFill>
              </a:rPr>
              <a:t> </a:t>
            </a:r>
            <a:r>
              <a:rPr lang="en-US" altLang="zh-TW" sz="1400" dirty="0">
                <a:solidFill>
                  <a:srgbClr val="0070C0"/>
                </a:solidFill>
              </a:rPr>
              <a:t>=</a:t>
            </a:r>
            <a:r>
              <a:rPr lang="zh-TW" altLang="en-US" sz="1400" dirty="0">
                <a:solidFill>
                  <a:srgbClr val="0070C0"/>
                </a:solidFill>
              </a:rPr>
              <a:t> </a:t>
            </a:r>
            <a:r>
              <a:rPr lang="en-US" altLang="zh-TW" sz="1400" dirty="0">
                <a:solidFill>
                  <a:srgbClr val="0070C0"/>
                </a:solidFill>
              </a:rPr>
              <a:t>VL</a:t>
            </a:r>
            <a:r>
              <a:rPr lang="zh-TW" altLang="en-US" sz="1400" dirty="0">
                <a:solidFill>
                  <a:srgbClr val="0070C0"/>
                </a:solidFill>
              </a:rPr>
              <a:t>          不解約</a:t>
            </a:r>
          </a:p>
        </p:txBody>
      </p:sp>
      <p:cxnSp>
        <p:nvCxnSpPr>
          <p:cNvPr id="21" name="直線單箭頭接點 20">
            <a:extLst>
              <a:ext uri="{FF2B5EF4-FFF2-40B4-BE49-F238E27FC236}">
                <a16:creationId xmlns:a16="http://schemas.microsoft.com/office/drawing/2014/main" id="{9DCCACD2-D30B-4C08-B2A7-DBE1CB0E48C6}"/>
              </a:ext>
            </a:extLst>
          </p:cNvPr>
          <p:cNvCxnSpPr/>
          <p:nvPr/>
        </p:nvCxnSpPr>
        <p:spPr>
          <a:xfrm>
            <a:off x="3150388" y="6159894"/>
            <a:ext cx="213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08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23" name="矩形 22">
            <a:extLst>
              <a:ext uri="{FF2B5EF4-FFF2-40B4-BE49-F238E27FC236}">
                <a16:creationId xmlns:a16="http://schemas.microsoft.com/office/drawing/2014/main" id="{DAB339E2-5128-4D2C-845B-B1DB958F947B}"/>
              </a:ext>
            </a:extLst>
          </p:cNvPr>
          <p:cNvSpPr/>
          <p:nvPr/>
        </p:nvSpPr>
        <p:spPr>
          <a:xfrm>
            <a:off x="559295" y="1276174"/>
            <a:ext cx="2042547" cy="369332"/>
          </a:xfrm>
          <a:prstGeom prst="rect">
            <a:avLst/>
          </a:prstGeom>
        </p:spPr>
        <p:txBody>
          <a:bodyPr wrap="none">
            <a:spAutoFit/>
          </a:bodyPr>
          <a:lstStyle/>
          <a:p>
            <a:r>
              <a:rPr lang="en-US" altLang="zh-TW" dirty="0"/>
              <a:t>1.</a:t>
            </a:r>
            <a:r>
              <a:rPr lang="zh-TW" altLang="en-US" dirty="0"/>
              <a:t>本期雙方皆存活</a:t>
            </a:r>
            <a:endParaRPr lang="en-US" altLang="zh-TW" dirty="0"/>
          </a:p>
        </p:txBody>
      </p:sp>
      <p:sp>
        <p:nvSpPr>
          <p:cNvPr id="5" name="矩形 4">
            <a:extLst>
              <a:ext uri="{FF2B5EF4-FFF2-40B4-BE49-F238E27FC236}">
                <a16:creationId xmlns:a16="http://schemas.microsoft.com/office/drawing/2014/main" id="{09B6E399-60F4-4BF5-93C5-EFDB59F62518}"/>
              </a:ext>
            </a:extLst>
          </p:cNvPr>
          <p:cNvSpPr/>
          <p:nvPr/>
        </p:nvSpPr>
        <p:spPr>
          <a:xfrm>
            <a:off x="1938291" y="3445810"/>
            <a:ext cx="8306539" cy="923330"/>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表示貸款人若是選擇解約，則獲得的價值會小於損失，所以</a:t>
            </a:r>
            <a:r>
              <a:rPr lang="zh-TW" altLang="en-US" dirty="0">
                <a:solidFill>
                  <a:srgbClr val="0070C0"/>
                </a:solidFill>
                <a:latin typeface="新細明體" panose="02020500000000000000" pitchFamily="18" charset="-120"/>
                <a:ea typeface="新細明體" panose="02020500000000000000" pitchFamily="18" charset="-120"/>
              </a:rPr>
              <a:t>貸款人並不會選擇解約</a:t>
            </a:r>
            <a:r>
              <a:rPr lang="zh-TW" altLang="en-US" dirty="0">
                <a:solidFill>
                  <a:srgbClr val="000000"/>
                </a:solidFill>
                <a:latin typeface="新細明體" panose="02020500000000000000" pitchFamily="18" charset="-120"/>
                <a:ea typeface="新細明體" panose="02020500000000000000" pitchFamily="18" charset="-120"/>
              </a:rPr>
              <a:t>。而因為並沒有解約的情形發生，所以表示該節點與沒有解約選擇權的</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評價模型相同，因此累積保險金、貸款人損失、房屋殘值並不需要重新設定。</a:t>
            </a:r>
            <a:endParaRPr lang="zh-TW" altLang="en-US" dirty="0"/>
          </a:p>
        </p:txBody>
      </p:sp>
      <p:sp>
        <p:nvSpPr>
          <p:cNvPr id="7" name="矩形 6">
            <a:extLst>
              <a:ext uri="{FF2B5EF4-FFF2-40B4-BE49-F238E27FC236}">
                <a16:creationId xmlns:a16="http://schemas.microsoft.com/office/drawing/2014/main" id="{2BAD5701-5934-4FEE-9D1C-FFEF3DAC6774}"/>
              </a:ext>
            </a:extLst>
          </p:cNvPr>
          <p:cNvSpPr/>
          <p:nvPr/>
        </p:nvSpPr>
        <p:spPr>
          <a:xfrm>
            <a:off x="1683257" y="2997501"/>
            <a:ext cx="6096000" cy="369332"/>
          </a:xfrm>
          <a:prstGeom prst="rect">
            <a:avLst/>
          </a:prstGeom>
        </p:spPr>
        <p:txBody>
          <a:bodyPr>
            <a:spAutoFit/>
          </a:bodyPr>
          <a:lstStyle/>
          <a:p>
            <a:r>
              <a:rPr lang="en-US" altLang="zh-TW" dirty="0">
                <a:solidFill>
                  <a:srgbClr val="000000"/>
                </a:solidFill>
                <a:latin typeface="新細明體" panose="02020500000000000000" pitchFamily="18" charset="-120"/>
                <a:ea typeface="新細明體" panose="02020500000000000000" pitchFamily="18" charset="-120"/>
              </a:rPr>
              <a:t>a.</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Value Loss</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&gt;</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Value Gain           </a:t>
            </a:r>
            <a:r>
              <a:rPr lang="zh-TW" altLang="en-US" dirty="0">
                <a:solidFill>
                  <a:srgbClr val="000000"/>
                </a:solidFill>
                <a:latin typeface="新細明體" panose="02020500000000000000" pitchFamily="18" charset="-120"/>
                <a:ea typeface="新細明體" panose="02020500000000000000" pitchFamily="18" charset="-120"/>
              </a:rPr>
              <a:t>不解約</a:t>
            </a:r>
            <a:r>
              <a:rPr lang="en-US" altLang="zh-TW" dirty="0">
                <a:solidFill>
                  <a:srgbClr val="000000"/>
                </a:solidFill>
                <a:latin typeface="新細明體" panose="02020500000000000000" pitchFamily="18" charset="-120"/>
                <a:ea typeface="新細明體" panose="02020500000000000000" pitchFamily="18" charset="-120"/>
              </a:rPr>
              <a:t> </a:t>
            </a:r>
            <a:endParaRPr lang="zh-TW" altLang="en-US" dirty="0"/>
          </a:p>
        </p:txBody>
      </p:sp>
      <p:sp>
        <p:nvSpPr>
          <p:cNvPr id="26" name="矩形 25">
            <a:extLst>
              <a:ext uri="{FF2B5EF4-FFF2-40B4-BE49-F238E27FC236}">
                <a16:creationId xmlns:a16="http://schemas.microsoft.com/office/drawing/2014/main" id="{83BDC37E-02A5-4EC7-936D-753634384B59}"/>
              </a:ext>
            </a:extLst>
          </p:cNvPr>
          <p:cNvSpPr/>
          <p:nvPr/>
        </p:nvSpPr>
        <p:spPr>
          <a:xfrm>
            <a:off x="559294" y="1579305"/>
            <a:ext cx="2686826" cy="369332"/>
          </a:xfrm>
          <a:prstGeom prst="rect">
            <a:avLst/>
          </a:prstGeom>
        </p:spPr>
        <p:txBody>
          <a:bodyPr wrap="none">
            <a:spAutoFit/>
          </a:bodyPr>
          <a:lstStyle/>
          <a:p>
            <a:r>
              <a:rPr lang="en-US" altLang="zh-TW" dirty="0"/>
              <a:t>a. Value Loss &gt; Value Gain</a:t>
            </a:r>
          </a:p>
        </p:txBody>
      </p:sp>
      <p:sp>
        <p:nvSpPr>
          <p:cNvPr id="27" name="矩形 26">
            <a:extLst>
              <a:ext uri="{FF2B5EF4-FFF2-40B4-BE49-F238E27FC236}">
                <a16:creationId xmlns:a16="http://schemas.microsoft.com/office/drawing/2014/main" id="{748C9AE8-0B0D-4C36-AA22-32CD967D0832}"/>
              </a:ext>
            </a:extLst>
          </p:cNvPr>
          <p:cNvSpPr/>
          <p:nvPr/>
        </p:nvSpPr>
        <p:spPr>
          <a:xfrm>
            <a:off x="1683257" y="2325038"/>
            <a:ext cx="7602786"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而每一個節點根據</a:t>
            </a:r>
            <a:r>
              <a:rPr lang="en-US" altLang="zh-TW" dirty="0">
                <a:solidFill>
                  <a:srgbClr val="000000"/>
                </a:solidFill>
                <a:latin typeface="Calibri" panose="020F0502020204030204" pitchFamily="34" charset="0"/>
                <a:ea typeface="新細明體" panose="02020500000000000000" pitchFamily="18" charset="-120"/>
              </a:rPr>
              <a:t>Value Gain</a:t>
            </a:r>
            <a:r>
              <a:rPr lang="zh-TW" altLang="en-US" dirty="0">
                <a:solidFill>
                  <a:srgbClr val="000000"/>
                </a:solidFill>
                <a:latin typeface="新細明體" panose="02020500000000000000" pitchFamily="18" charset="-120"/>
                <a:ea typeface="新細明體" panose="02020500000000000000" pitchFamily="18" charset="-120"/>
              </a:rPr>
              <a:t>以及</a:t>
            </a:r>
            <a:r>
              <a:rPr lang="en-US" altLang="zh-TW" dirty="0">
                <a:solidFill>
                  <a:srgbClr val="000000"/>
                </a:solidFill>
                <a:latin typeface="Calibri" panose="020F0502020204030204" pitchFamily="34" charset="0"/>
                <a:ea typeface="新細明體" panose="02020500000000000000" pitchFamily="18" charset="-120"/>
              </a:rPr>
              <a:t>Value Loss</a:t>
            </a:r>
            <a:r>
              <a:rPr lang="zh-TW" altLang="en-US" dirty="0">
                <a:solidFill>
                  <a:srgbClr val="000000"/>
                </a:solidFill>
                <a:latin typeface="新細明體" panose="02020500000000000000" pitchFamily="18" charset="-120"/>
                <a:ea typeface="新細明體" panose="02020500000000000000" pitchFamily="18" charset="-120"/>
              </a:rPr>
              <a:t>的大小來判斷解約與否</a:t>
            </a:r>
            <a:endParaRPr lang="zh-TW" altLang="en-US" dirty="0"/>
          </a:p>
        </p:txBody>
      </p:sp>
      <p:cxnSp>
        <p:nvCxnSpPr>
          <p:cNvPr id="29" name="直線單箭頭接點 28">
            <a:extLst>
              <a:ext uri="{FF2B5EF4-FFF2-40B4-BE49-F238E27FC236}">
                <a16:creationId xmlns:a16="http://schemas.microsoft.com/office/drawing/2014/main" id="{5F6D0750-E29A-4AC3-9413-57306A4B813A}"/>
              </a:ext>
            </a:extLst>
          </p:cNvPr>
          <p:cNvCxnSpPr/>
          <p:nvPr/>
        </p:nvCxnSpPr>
        <p:spPr>
          <a:xfrm>
            <a:off x="4307001" y="3204837"/>
            <a:ext cx="417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949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23" name="矩形 22">
            <a:extLst>
              <a:ext uri="{FF2B5EF4-FFF2-40B4-BE49-F238E27FC236}">
                <a16:creationId xmlns:a16="http://schemas.microsoft.com/office/drawing/2014/main" id="{DAB339E2-5128-4D2C-845B-B1DB958F947B}"/>
              </a:ext>
            </a:extLst>
          </p:cNvPr>
          <p:cNvSpPr/>
          <p:nvPr/>
        </p:nvSpPr>
        <p:spPr>
          <a:xfrm>
            <a:off x="559295" y="1276174"/>
            <a:ext cx="2042547" cy="369332"/>
          </a:xfrm>
          <a:prstGeom prst="rect">
            <a:avLst/>
          </a:prstGeom>
        </p:spPr>
        <p:txBody>
          <a:bodyPr wrap="none">
            <a:spAutoFit/>
          </a:bodyPr>
          <a:lstStyle/>
          <a:p>
            <a:r>
              <a:rPr lang="en-US" altLang="zh-TW" dirty="0"/>
              <a:t>1.</a:t>
            </a:r>
            <a:r>
              <a:rPr lang="zh-TW" altLang="en-US" dirty="0"/>
              <a:t>本期雙方皆存活</a:t>
            </a:r>
            <a:endParaRPr lang="en-US" altLang="zh-TW" dirty="0"/>
          </a:p>
        </p:txBody>
      </p:sp>
      <p:sp>
        <p:nvSpPr>
          <p:cNvPr id="5" name="矩形 4">
            <a:extLst>
              <a:ext uri="{FF2B5EF4-FFF2-40B4-BE49-F238E27FC236}">
                <a16:creationId xmlns:a16="http://schemas.microsoft.com/office/drawing/2014/main" id="{DB94E303-2CBA-4AD7-A1A6-650007225AC5}"/>
              </a:ext>
            </a:extLst>
          </p:cNvPr>
          <p:cNvSpPr/>
          <p:nvPr/>
        </p:nvSpPr>
        <p:spPr>
          <a:xfrm>
            <a:off x="981920" y="2174879"/>
            <a:ext cx="6096000" cy="369332"/>
          </a:xfrm>
          <a:prstGeom prst="rect">
            <a:avLst/>
          </a:prstGeom>
        </p:spPr>
        <p:txBody>
          <a:bodyPr>
            <a:spAutoFit/>
          </a:bodyPr>
          <a:lstStyle/>
          <a:p>
            <a:r>
              <a:rPr lang="en-US" altLang="zh-TW" dirty="0">
                <a:solidFill>
                  <a:srgbClr val="000000"/>
                </a:solidFill>
                <a:latin typeface="新細明體" panose="02020500000000000000" pitchFamily="18" charset="-120"/>
                <a:ea typeface="新細明體" panose="02020500000000000000" pitchFamily="18" charset="-120"/>
              </a:rPr>
              <a:t>b.</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Value Gain</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&gt;</a:t>
            </a:r>
            <a:r>
              <a:rPr lang="zh-TW" altLang="en-US" dirty="0">
                <a:solidFill>
                  <a:srgbClr val="000000"/>
                </a:solidFill>
                <a:latin typeface="新細明體" panose="02020500000000000000" pitchFamily="18" charset="-120"/>
                <a:ea typeface="新細明體" panose="02020500000000000000" pitchFamily="18" charset="-120"/>
              </a:rPr>
              <a:t> </a:t>
            </a:r>
            <a:r>
              <a:rPr lang="en-US" altLang="zh-TW" dirty="0">
                <a:solidFill>
                  <a:srgbClr val="000000"/>
                </a:solidFill>
                <a:latin typeface="新細明體" panose="02020500000000000000" pitchFamily="18" charset="-120"/>
                <a:ea typeface="新細明體" panose="02020500000000000000" pitchFamily="18" charset="-120"/>
              </a:rPr>
              <a:t>Value Loss             </a:t>
            </a:r>
            <a:r>
              <a:rPr lang="zh-TW" altLang="en-US" dirty="0">
                <a:solidFill>
                  <a:srgbClr val="000000"/>
                </a:solidFill>
                <a:latin typeface="新細明體" panose="02020500000000000000" pitchFamily="18" charset="-120"/>
                <a:ea typeface="新細明體" panose="02020500000000000000" pitchFamily="18" charset="-120"/>
              </a:rPr>
              <a:t>解約</a:t>
            </a:r>
            <a:endParaRPr lang="zh-TW" altLang="en-US" dirty="0"/>
          </a:p>
        </p:txBody>
      </p:sp>
      <p:sp>
        <p:nvSpPr>
          <p:cNvPr id="6" name="矩形 5">
            <a:extLst>
              <a:ext uri="{FF2B5EF4-FFF2-40B4-BE49-F238E27FC236}">
                <a16:creationId xmlns:a16="http://schemas.microsoft.com/office/drawing/2014/main" id="{A21A1981-5561-46A1-88DC-2A4567F41147}"/>
              </a:ext>
            </a:extLst>
          </p:cNvPr>
          <p:cNvSpPr/>
          <p:nvPr/>
        </p:nvSpPr>
        <p:spPr>
          <a:xfrm>
            <a:off x="1236955" y="2702165"/>
            <a:ext cx="9824622" cy="923330"/>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表示貸款人解約時，獲得的價值比損失還大，因此</a:t>
            </a:r>
            <a:r>
              <a:rPr lang="zh-TW" altLang="en-US" dirty="0">
                <a:solidFill>
                  <a:srgbClr val="0070C0"/>
                </a:solidFill>
                <a:latin typeface="新細明體" panose="02020500000000000000" pitchFamily="18" charset="-120"/>
                <a:ea typeface="新細明體" panose="02020500000000000000" pitchFamily="18" charset="-120"/>
              </a:rPr>
              <a:t>貸款人會提前解約</a:t>
            </a:r>
            <a:r>
              <a:rPr lang="zh-TW" altLang="en-US" dirty="0">
                <a:solidFill>
                  <a:srgbClr val="000000"/>
                </a:solidFill>
                <a:latin typeface="新細明體" panose="02020500000000000000" pitchFamily="18" charset="-120"/>
                <a:ea typeface="新細明體" panose="02020500000000000000" pitchFamily="18" charset="-120"/>
              </a:rPr>
              <a:t>。而提前解約會導致合約提前清算，也就是要將解約視為模型之中的最後一期，因此</a:t>
            </a:r>
            <a:r>
              <a:rPr lang="zh-TW" altLang="en-US" dirty="0">
                <a:solidFill>
                  <a:srgbClr val="0070C0"/>
                </a:solidFill>
                <a:latin typeface="新細明體" panose="02020500000000000000" pitchFamily="18" charset="-120"/>
                <a:ea typeface="新細明體" panose="02020500000000000000" pitchFamily="18" charset="-120"/>
              </a:rPr>
              <a:t>累積保險金、貸款人損失、房屋殘值需要重新設定</a:t>
            </a:r>
            <a:r>
              <a:rPr lang="zh-TW" altLang="en-US" dirty="0">
                <a:solidFill>
                  <a:srgbClr val="000000"/>
                </a:solidFill>
                <a:latin typeface="新細明體" panose="02020500000000000000" pitchFamily="18" charset="-120"/>
                <a:ea typeface="新細明體" panose="02020500000000000000" pitchFamily="18" charset="-120"/>
              </a:rPr>
              <a:t>：</a:t>
            </a:r>
            <a:endParaRPr lang="zh-TW" altLang="en-US" dirty="0"/>
          </a:p>
        </p:txBody>
      </p:sp>
      <p:sp>
        <p:nvSpPr>
          <p:cNvPr id="7" name="矩形 6">
            <a:extLst>
              <a:ext uri="{FF2B5EF4-FFF2-40B4-BE49-F238E27FC236}">
                <a16:creationId xmlns:a16="http://schemas.microsoft.com/office/drawing/2014/main" id="{2CD68AD8-C4A0-4D50-94D1-016CC0E3E1CC}"/>
              </a:ext>
            </a:extLst>
          </p:cNvPr>
          <p:cNvSpPr/>
          <p:nvPr/>
        </p:nvSpPr>
        <p:spPr>
          <a:xfrm>
            <a:off x="559294" y="1579305"/>
            <a:ext cx="2682209" cy="369332"/>
          </a:xfrm>
          <a:prstGeom prst="rect">
            <a:avLst/>
          </a:prstGeom>
        </p:spPr>
        <p:txBody>
          <a:bodyPr wrap="none">
            <a:spAutoFit/>
          </a:bodyPr>
          <a:lstStyle/>
          <a:p>
            <a:r>
              <a:rPr lang="en-US" altLang="zh-TW" dirty="0"/>
              <a:t>b. Value Gain &gt; Value Loss</a:t>
            </a:r>
          </a:p>
        </p:txBody>
      </p:sp>
      <p:sp>
        <p:nvSpPr>
          <p:cNvPr id="4" name="矩形 3">
            <a:extLst>
              <a:ext uri="{FF2B5EF4-FFF2-40B4-BE49-F238E27FC236}">
                <a16:creationId xmlns:a16="http://schemas.microsoft.com/office/drawing/2014/main" id="{EAE7C632-204C-4C9B-9CA1-3A5C8356342D}"/>
              </a:ext>
            </a:extLst>
          </p:cNvPr>
          <p:cNvSpPr/>
          <p:nvPr/>
        </p:nvSpPr>
        <p:spPr>
          <a:xfrm>
            <a:off x="1633695" y="4151072"/>
            <a:ext cx="4105611"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累積保險金：本期保費 </a:t>
            </a:r>
            <a:r>
              <a:rPr lang="en-US" altLang="zh-TW"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Calibri" panose="020F0502020204030204" pitchFamily="34" charset="0"/>
                <a:ea typeface="新細明體" panose="02020500000000000000" pitchFamily="18" charset="-120"/>
              </a:rPr>
              <a:t>提前解約</a:t>
            </a:r>
            <a:r>
              <a:rPr lang="zh-TW" altLang="en-US" dirty="0">
                <a:solidFill>
                  <a:srgbClr val="000000"/>
                </a:solidFill>
                <a:latin typeface="新細明體" panose="02020500000000000000" pitchFamily="18" charset="-120"/>
                <a:ea typeface="新細明體" panose="02020500000000000000" pitchFamily="18" charset="-120"/>
              </a:rPr>
              <a:t>罰金</a:t>
            </a:r>
            <a:endParaRPr lang="zh-TW" altLang="en-US" dirty="0"/>
          </a:p>
        </p:txBody>
      </p:sp>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id="{CDA2F2C0-9FF9-49D6-A778-0B11C4A15623}"/>
                  </a:ext>
                </a:extLst>
              </p:cNvPr>
              <p:cNvSpPr/>
              <p:nvPr/>
            </p:nvSpPr>
            <p:spPr>
              <a:xfrm>
                <a:off x="5645323" y="4061881"/>
                <a:ext cx="4821448" cy="547714"/>
              </a:xfrm>
              <a:prstGeom prst="rect">
                <a:avLst/>
              </a:prstGeom>
            </p:spPr>
            <p:txBody>
              <a:bodyPr wrap="none">
                <a:spAutoFit/>
              </a:bodyPr>
              <a:lstStyle/>
              <a:p>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zh-TW" altLang="en-US" dirty="0">
                    <a:solidFill>
                      <a:schemeClr val="tx1"/>
                    </a:solidFill>
                    <a:latin typeface="Cambria Math" panose="02040503050406030204" pitchFamily="18" charset="0"/>
                    <a:ea typeface="新細明體" panose="02020500000000000000" pitchFamily="18" charset="-120"/>
                  </a:rPr>
                  <a:t>𝜋</a:t>
                </a:r>
                <a:r>
                  <a:rPr lang="en-US" altLang="zh-TW" dirty="0">
                    <a:solidFill>
                      <a:schemeClr val="tx1"/>
                    </a:solidFill>
                    <a:latin typeface="Cambria Math" panose="02040503050406030204" pitchFamily="18" charset="0"/>
                    <a:ea typeface="新細明體" panose="02020500000000000000" pitchFamily="18" charset="-120"/>
                  </a:rPr>
                  <a:t>Δ</a:t>
                </a:r>
                <a:r>
                  <a:rPr lang="zh-TW" altLang="en-US" dirty="0">
                    <a:solidFill>
                      <a:schemeClr val="tx1"/>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i="1">
                            <a:solidFill>
                              <a:schemeClr val="tx1"/>
                            </a:solidFill>
                            <a:latin typeface="Cambria Math" panose="02040503050406030204" pitchFamily="18" charset="0"/>
                          </a:rPr>
                        </m:ctrlPr>
                      </m:fPr>
                      <m:num>
                        <m:r>
                          <m:rPr>
                            <m:nor/>
                          </m:rPr>
                          <a:rPr lang="zh-TW" altLang="el-GR" dirty="0">
                            <a:solidFill>
                              <a:schemeClr val="tx1"/>
                            </a:solidFill>
                            <a:latin typeface="Cambria Math" panose="02040503050406030204" pitchFamily="18" charset="0"/>
                            <a:ea typeface="新細明體" panose="02020500000000000000" pitchFamily="18" charset="-120"/>
                          </a:rPr>
                          <m:t>𝐿</m:t>
                        </m:r>
                        <m:r>
                          <m:rPr>
                            <m:nor/>
                          </m:rPr>
                          <a:rPr lang="zh-TW" altLang="el-GR" baseline="-25000" dirty="0">
                            <a:solidFill>
                              <a:schemeClr val="tx1"/>
                            </a:solidFill>
                            <a:latin typeface="Cambria Math" panose="02040503050406030204" pitchFamily="18" charset="0"/>
                            <a:ea typeface="新細明體" panose="02020500000000000000" pitchFamily="18" charset="-120"/>
                          </a:rPr>
                          <m:t>𝑡</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𝑛</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𝑜</m:t>
                        </m:r>
                        <m:r>
                          <m:rPr>
                            <m:nor/>
                          </m:rPr>
                          <a:rPr lang="en-US" altLang="zh-TW" b="0" i="0" baseline="-25000" dirty="0" smtClean="0">
                            <a:solidFill>
                              <a:schemeClr val="tx1"/>
                            </a:solidFill>
                            <a:latin typeface="Cambria Math" panose="02040503050406030204" pitchFamily="18" charset="0"/>
                            <a:ea typeface="新細明體" panose="02020500000000000000" pitchFamily="18" charset="-120"/>
                          </a:rPr>
                          <m:t>,1</m:t>
                        </m:r>
                        <m:r>
                          <m:rPr>
                            <m:nor/>
                          </m:rPr>
                          <a:rPr lang="en-US" altLang="zh-TW" baseline="-25000"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𝑚𝐻</m:t>
                        </m:r>
                        <m:r>
                          <m:rPr>
                            <m:nor/>
                          </m:rPr>
                          <a:rPr lang="el-GR" altLang="zh-TW" baseline="-25000" dirty="0">
                            <a:solidFill>
                              <a:schemeClr val="tx1"/>
                            </a:solidFill>
                            <a:latin typeface="Cambria Math" panose="02040503050406030204" pitchFamily="18" charset="0"/>
                            <a:ea typeface="新細明體" panose="02020500000000000000" pitchFamily="18" charset="-120"/>
                          </a:rPr>
                          <m:t>0</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num>
                      <m:den>
                        <m:r>
                          <m:rPr>
                            <m:nor/>
                          </m:rPr>
                          <a:rPr lang="el-GR" altLang="zh-TW" dirty="0">
                            <a:solidFill>
                              <a:schemeClr val="tx1"/>
                            </a:solidFill>
                            <a:latin typeface="Cambria Math" panose="02040503050406030204" pitchFamily="18" charset="0"/>
                            <a:ea typeface="新細明體" panose="02020500000000000000" pitchFamily="18" charset="-120"/>
                          </a:rPr>
                          <m:t>1</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𝜋</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den>
                    </m:f>
                  </m:oMath>
                </a14:m>
                <a:r>
                  <a:rPr lang="en-US" altLang="zh-TW" dirty="0"/>
                  <a:t> + </a:t>
                </a:r>
                <a:r>
                  <a:rPr lang="zh-TW" altLang="en-US" dirty="0">
                    <a:solidFill>
                      <a:srgbClr val="FF0000"/>
                    </a:solidFill>
                  </a:rPr>
                  <a:t>𝑃</a:t>
                </a:r>
                <a:r>
                  <a:rPr lang="zh-TW" altLang="en-US" baseline="-25000" dirty="0">
                    <a:solidFill>
                      <a:srgbClr val="FF0000"/>
                    </a:solidFill>
                  </a:rPr>
                  <a:t>𝑡</a:t>
                </a:r>
                <a:r>
                  <a:rPr lang="zh-TW" altLang="en-US" baseline="30000" dirty="0">
                    <a:solidFill>
                      <a:srgbClr val="FF0000"/>
                    </a:solidFill>
                  </a:rPr>
                  <a:t>𝑊 </a:t>
                </a:r>
                <a:r>
                  <a:rPr lang="zh-TW" altLang="en-US" dirty="0">
                    <a:solidFill>
                      <a:srgbClr val="FF0000"/>
                    </a:solidFill>
                  </a:rPr>
                  <a:t>𝑃</a:t>
                </a:r>
                <a:r>
                  <a:rPr lang="zh-TW" altLang="en-US" baseline="-25000" dirty="0">
                    <a:solidFill>
                      <a:srgbClr val="FF0000"/>
                    </a:solidFill>
                  </a:rPr>
                  <a:t>𝑡</a:t>
                </a:r>
                <a:r>
                  <a:rPr lang="zh-TW" altLang="en-US" baseline="30000" dirty="0">
                    <a:solidFill>
                      <a:srgbClr val="FF0000"/>
                    </a:solidFill>
                  </a:rPr>
                  <a:t>𝑀 </a:t>
                </a:r>
                <a:r>
                  <a:rPr lang="zh-TW" altLang="en-US" dirty="0"/>
                  <a:t>𝑃𝑒𝑛𝑎𝑙𝑡𝑦</a:t>
                </a:r>
                <a:r>
                  <a:rPr lang="zh-TW" altLang="en-US" baseline="-25000" dirty="0"/>
                  <a:t>𝑡</a:t>
                </a:r>
                <a:r>
                  <a:rPr lang="en-US" altLang="zh-TW" baseline="-25000" dirty="0"/>
                  <a:t>,</a:t>
                </a:r>
                <a:r>
                  <a:rPr lang="zh-TW" altLang="en-US" baseline="-25000" dirty="0"/>
                  <a:t>𝑛</a:t>
                </a:r>
                <a:r>
                  <a:rPr lang="en-US" altLang="zh-TW" baseline="-25000" dirty="0"/>
                  <a:t>,</a:t>
                </a:r>
                <a:r>
                  <a:rPr lang="zh-TW" altLang="en-US" baseline="-25000" dirty="0"/>
                  <a:t>𝑜</a:t>
                </a:r>
                <a:r>
                  <a:rPr lang="en-US" altLang="zh-TW" baseline="-25000" dirty="0"/>
                  <a:t>,1</a:t>
                </a:r>
                <a:r>
                  <a:rPr lang="zh-TW" altLang="en-US" baseline="-25000" dirty="0"/>
                  <a:t> </a:t>
                </a:r>
              </a:p>
            </p:txBody>
          </p:sp>
        </mc:Choice>
        <mc:Fallback>
          <p:sp>
            <p:nvSpPr>
              <p:cNvPr id="9" name="矩形 8">
                <a:extLst>
                  <a:ext uri="{FF2B5EF4-FFF2-40B4-BE49-F238E27FC236}">
                    <a16:creationId xmlns:a16="http://schemas.microsoft.com/office/drawing/2014/main" id="{CDA2F2C0-9FF9-49D6-A778-0B11C4A15623}"/>
                  </a:ext>
                </a:extLst>
              </p:cNvPr>
              <p:cNvSpPr>
                <a:spLocks noRot="1" noChangeAspect="1" noMove="1" noResize="1" noEditPoints="1" noAdjustHandles="1" noChangeArrowheads="1" noChangeShapeType="1" noTextEdit="1"/>
              </p:cNvSpPr>
              <p:nvPr/>
            </p:nvSpPr>
            <p:spPr>
              <a:xfrm>
                <a:off x="5645323" y="4061881"/>
                <a:ext cx="4821448" cy="547714"/>
              </a:xfrm>
              <a:prstGeom prst="rect">
                <a:avLst/>
              </a:prstGeom>
              <a:blipFill>
                <a:blip r:embed="rId2"/>
                <a:stretch>
                  <a:fillRect l="-1011" b="-3333"/>
                </a:stretch>
              </a:blipFill>
            </p:spPr>
            <p:txBody>
              <a:bodyPr/>
              <a:lstStyle/>
              <a:p>
                <a:r>
                  <a:rPr lang="zh-TW" altLang="en-US">
                    <a:noFill/>
                  </a:rPr>
                  <a:t> </a:t>
                </a:r>
              </a:p>
            </p:txBody>
          </p:sp>
        </mc:Fallback>
      </mc:AlternateContent>
      <p:sp>
        <p:nvSpPr>
          <p:cNvPr id="10" name="矩形 9">
            <a:extLst>
              <a:ext uri="{FF2B5EF4-FFF2-40B4-BE49-F238E27FC236}">
                <a16:creationId xmlns:a16="http://schemas.microsoft.com/office/drawing/2014/main" id="{786CAE47-DE13-477F-A344-D25F16FC796D}"/>
              </a:ext>
            </a:extLst>
          </p:cNvPr>
          <p:cNvSpPr/>
          <p:nvPr/>
        </p:nvSpPr>
        <p:spPr>
          <a:xfrm>
            <a:off x="1633694" y="4811563"/>
            <a:ext cx="8612471" cy="369332"/>
          </a:xfrm>
          <a:prstGeom prst="rect">
            <a:avLst/>
          </a:prstGeom>
        </p:spPr>
        <p:txBody>
          <a:bodyPr wrap="square">
            <a:spAutoFit/>
          </a:bodyPr>
          <a:lstStyle/>
          <a:p>
            <a:r>
              <a:rPr lang="zh-TW" altLang="en-US">
                <a:solidFill>
                  <a:srgbClr val="000000"/>
                </a:solidFill>
                <a:latin typeface="新細明體" panose="02020500000000000000" pitchFamily="18" charset="-120"/>
                <a:ea typeface="新細明體" panose="02020500000000000000" pitchFamily="18" charset="-120"/>
              </a:rPr>
              <a:t>貸款人損失：本期雙人皆死亡的 </a:t>
            </a:r>
            <a:r>
              <a:rPr lang="en-US" altLang="zh-TW">
                <a:solidFill>
                  <a:srgbClr val="000000"/>
                </a:solidFill>
                <a:latin typeface="Calibri" panose="020F0502020204030204" pitchFamily="34" charset="0"/>
                <a:ea typeface="新細明體" panose="02020500000000000000" pitchFamily="18" charset="-120"/>
              </a:rPr>
              <a:t>Lender Loss = </a:t>
            </a:r>
            <a:r>
              <a:rPr lang="zh-TW" altLang="en-US">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𝑡</a:t>
            </a:r>
            <a:r>
              <a:rPr lang="zh-TW" altLang="en-US" sz="1100" b="0" i="0" u="none" strike="noStrike" baseline="30000">
                <a:solidFill>
                  <a:srgbClr val="000000"/>
                </a:solidFill>
                <a:latin typeface="Cambria Math" panose="02040503050406030204" pitchFamily="18" charset="0"/>
                <a:ea typeface="新細明體" panose="02020500000000000000" pitchFamily="18" charset="-120"/>
              </a:rPr>
              <a:t>𝑊 </a:t>
            </a:r>
            <a:r>
              <a:rPr lang="zh-TW" altLang="en-US">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𝑡</a:t>
            </a:r>
            <a:r>
              <a:rPr lang="zh-TW" altLang="en-US" sz="1100" b="0" i="0" u="none" strike="noStrike" baseline="30000">
                <a:solidFill>
                  <a:srgbClr val="000000"/>
                </a:solidFill>
                <a:latin typeface="Cambria Math" panose="02040503050406030204" pitchFamily="18" charset="0"/>
                <a:ea typeface="新細明體" panose="02020500000000000000" pitchFamily="18" charset="-120"/>
              </a:rPr>
              <a:t>𝑀 </a:t>
            </a:r>
            <a:r>
              <a:rPr lang="en-US" altLang="zh-TW">
                <a:solidFill>
                  <a:srgbClr val="000000"/>
                </a:solidFill>
                <a:latin typeface="Cambria Math" panose="02040503050406030204" pitchFamily="18" charset="0"/>
                <a:ea typeface="新細明體" panose="02020500000000000000" pitchFamily="18" charset="-120"/>
              </a:rPr>
              <a:t>[ </a:t>
            </a:r>
            <a:r>
              <a:rPr lang="zh-TW" altLang="en-US">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,1 </a:t>
            </a:r>
            <a:r>
              <a:rPr lang="en-US" altLang="zh-TW">
                <a:solidFill>
                  <a:srgbClr val="000000"/>
                </a:solidFill>
                <a:latin typeface="Cambria Math" panose="02040503050406030204" pitchFamily="18" charset="0"/>
                <a:ea typeface="新細明體" panose="02020500000000000000" pitchFamily="18" charset="-120"/>
              </a:rPr>
              <a:t>− </a:t>
            </a:r>
            <a:r>
              <a:rPr lang="zh-TW" altLang="en-US">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a:solidFill>
                  <a:srgbClr val="000000"/>
                </a:solidFill>
                <a:latin typeface="Cambria Math" panose="02040503050406030204" pitchFamily="18" charset="0"/>
                <a:ea typeface="新細明體" panose="02020500000000000000" pitchFamily="18" charset="-120"/>
              </a:rPr>
              <a:t>𝑖 </a:t>
            </a:r>
            <a:r>
              <a:rPr lang="en-US" altLang="zh-TW">
                <a:solidFill>
                  <a:srgbClr val="000000"/>
                </a:solidFill>
                <a:latin typeface="Cambria Math" panose="02040503050406030204" pitchFamily="18" charset="0"/>
                <a:ea typeface="新細明體" panose="02020500000000000000" pitchFamily="18" charset="-120"/>
              </a:rPr>
              <a:t>]</a:t>
            </a:r>
            <a:r>
              <a:rPr lang="en-US" altLang="zh-TW" sz="2000" b="0" i="0" u="none" strike="noStrike" baseline="30000">
                <a:solidFill>
                  <a:srgbClr val="000000"/>
                </a:solidFill>
                <a:latin typeface="Cambria Math" panose="02040503050406030204" pitchFamily="18" charset="0"/>
                <a:ea typeface="新細明體" panose="02020500000000000000" pitchFamily="18" charset="-120"/>
              </a:rPr>
              <a:t>+</a:t>
            </a:r>
            <a:r>
              <a:rPr lang="en-US" altLang="zh-TW" sz="1100" b="0" i="0" u="none" strike="noStrike" baseline="0">
                <a:solidFill>
                  <a:srgbClr val="000000"/>
                </a:solidFill>
                <a:latin typeface="Cambria Math" panose="02040503050406030204" pitchFamily="18" charset="0"/>
                <a:ea typeface="新細明體" panose="02020500000000000000" pitchFamily="18" charset="-120"/>
              </a:rPr>
              <a:t> </a:t>
            </a:r>
            <a:endParaRPr lang="zh-TW" altLang="en-US" dirty="0"/>
          </a:p>
        </p:txBody>
      </p:sp>
      <p:sp>
        <p:nvSpPr>
          <p:cNvPr id="11" name="矩形 10">
            <a:extLst>
              <a:ext uri="{FF2B5EF4-FFF2-40B4-BE49-F238E27FC236}">
                <a16:creationId xmlns:a16="http://schemas.microsoft.com/office/drawing/2014/main" id="{B9A23A83-DA31-4702-8909-22CD9289FA8A}"/>
              </a:ext>
            </a:extLst>
          </p:cNvPr>
          <p:cNvSpPr/>
          <p:nvPr/>
        </p:nvSpPr>
        <p:spPr>
          <a:xfrm>
            <a:off x="1633693" y="5472054"/>
            <a:ext cx="8488185"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房屋殘值：本期雙人皆死亡的 </a:t>
            </a:r>
            <a:r>
              <a:rPr lang="en-US" altLang="zh-TW" dirty="0">
                <a:solidFill>
                  <a:srgbClr val="000000"/>
                </a:solidFill>
                <a:latin typeface="Calibri" panose="020F0502020204030204" pitchFamily="34" charset="0"/>
                <a:ea typeface="新細明體" panose="02020500000000000000" pitchFamily="18" charset="-120"/>
              </a:rPr>
              <a:t>Net Equity = </a:t>
            </a:r>
            <a:r>
              <a:rPr lang="zh-TW" altLang="en-US" dirty="0">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25000" dirty="0">
                <a:solidFill>
                  <a:srgbClr val="000000"/>
                </a:solidFill>
                <a:latin typeface="Cambria Math" panose="02040503050406030204" pitchFamily="18" charset="0"/>
                <a:ea typeface="新細明體" panose="02020500000000000000" pitchFamily="18" charset="-120"/>
              </a:rPr>
              <a:t>𝑡</a:t>
            </a:r>
            <a:r>
              <a:rPr lang="zh-TW" altLang="en-US" sz="1100" b="0" i="0" u="none" strike="noStrike" baseline="30000" dirty="0">
                <a:solidFill>
                  <a:srgbClr val="000000"/>
                </a:solidFill>
                <a:latin typeface="Cambria Math" panose="02040503050406030204" pitchFamily="18" charset="0"/>
                <a:ea typeface="新細明體" panose="02020500000000000000" pitchFamily="18" charset="-120"/>
              </a:rPr>
              <a:t>𝑊 </a:t>
            </a:r>
            <a:r>
              <a:rPr lang="zh-TW" altLang="en-US" dirty="0">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25000" dirty="0">
                <a:solidFill>
                  <a:srgbClr val="000000"/>
                </a:solidFill>
                <a:latin typeface="Cambria Math" panose="02040503050406030204" pitchFamily="18" charset="0"/>
                <a:ea typeface="新細明體" panose="02020500000000000000" pitchFamily="18" charset="-120"/>
              </a:rPr>
              <a:t>𝑡</a:t>
            </a:r>
            <a:r>
              <a:rPr lang="zh-TW" altLang="en-US" sz="1100" b="0" i="0" u="none" strike="noStrike" baseline="30000" dirty="0">
                <a:solidFill>
                  <a:srgbClr val="000000"/>
                </a:solidFill>
                <a:latin typeface="Cambria Math" panose="02040503050406030204" pitchFamily="18" charset="0"/>
                <a:ea typeface="新細明體" panose="02020500000000000000" pitchFamily="18" charset="-120"/>
              </a:rPr>
              <a:t>𝑀 </a:t>
            </a:r>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 </a:t>
            </a:r>
            <a:r>
              <a:rPr lang="en-US" altLang="zh-TW" dirty="0">
                <a:solidFill>
                  <a:srgbClr val="000000"/>
                </a:solidFill>
                <a:latin typeface="Cambria Math" panose="02040503050406030204" pitchFamily="18" charset="0"/>
                <a:ea typeface="新細明體" panose="02020500000000000000" pitchFamily="18" charset="-120"/>
              </a:rPr>
              <a:t>− </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,1 </a:t>
            </a:r>
            <a:r>
              <a:rPr lang="en-US" altLang="zh-TW" dirty="0">
                <a:solidFill>
                  <a:srgbClr val="000000"/>
                </a:solidFill>
                <a:latin typeface="Cambria Math" panose="02040503050406030204" pitchFamily="18" charset="0"/>
                <a:ea typeface="新細明體" panose="02020500000000000000" pitchFamily="18" charset="-120"/>
              </a:rPr>
              <a:t>]</a:t>
            </a:r>
            <a:r>
              <a:rPr lang="en-US" altLang="zh-TW" b="0" i="0" u="none" strike="noStrike" baseline="30000" dirty="0">
                <a:solidFill>
                  <a:srgbClr val="000000"/>
                </a:solidFill>
                <a:latin typeface="Cambria Math" panose="02040503050406030204" pitchFamily="18" charset="0"/>
                <a:ea typeface="新細明體" panose="02020500000000000000" pitchFamily="18" charset="-120"/>
              </a:rPr>
              <a:t>+</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 </a:t>
            </a:r>
            <a:endParaRPr lang="zh-TW" altLang="en-US" dirty="0"/>
          </a:p>
        </p:txBody>
      </p:sp>
      <p:cxnSp>
        <p:nvCxnSpPr>
          <p:cNvPr id="13" name="直線單箭頭接點 12">
            <a:extLst>
              <a:ext uri="{FF2B5EF4-FFF2-40B4-BE49-F238E27FC236}">
                <a16:creationId xmlns:a16="http://schemas.microsoft.com/office/drawing/2014/main" id="{B044DA40-810A-4FEC-8061-9447F5CD5A5F}"/>
              </a:ext>
            </a:extLst>
          </p:cNvPr>
          <p:cNvCxnSpPr/>
          <p:nvPr/>
        </p:nvCxnSpPr>
        <p:spPr>
          <a:xfrm>
            <a:off x="3631650" y="2389308"/>
            <a:ext cx="4964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B140252E-C820-493B-AEC3-EDAD3EC8D8E3}"/>
              </a:ext>
            </a:extLst>
          </p:cNvPr>
          <p:cNvSpPr txBox="1"/>
          <p:nvPr/>
        </p:nvSpPr>
        <p:spPr>
          <a:xfrm>
            <a:off x="4332143" y="3975672"/>
            <a:ext cx="1313180" cy="261610"/>
          </a:xfrm>
          <a:prstGeom prst="rect">
            <a:avLst/>
          </a:prstGeom>
          <a:noFill/>
        </p:spPr>
        <p:txBody>
          <a:bodyPr wrap="none" rtlCol="0">
            <a:spAutoFit/>
          </a:bodyPr>
          <a:lstStyle/>
          <a:p>
            <a:r>
              <a:rPr lang="zh-TW" altLang="en-US" sz="1100" dirty="0">
                <a:solidFill>
                  <a:schemeClr val="bg2">
                    <a:lumMod val="75000"/>
                  </a:schemeClr>
                </a:solidFill>
              </a:rPr>
              <a:t>原：未來保費折現</a:t>
            </a:r>
          </a:p>
        </p:txBody>
      </p:sp>
      <p:sp>
        <p:nvSpPr>
          <p:cNvPr id="15" name="文字方塊 14">
            <a:extLst>
              <a:ext uri="{FF2B5EF4-FFF2-40B4-BE49-F238E27FC236}">
                <a16:creationId xmlns:a16="http://schemas.microsoft.com/office/drawing/2014/main" id="{2A3FAC70-32DF-42DF-AD21-6BB935EEAC20}"/>
              </a:ext>
            </a:extLst>
          </p:cNvPr>
          <p:cNvSpPr txBox="1"/>
          <p:nvPr/>
        </p:nvSpPr>
        <p:spPr>
          <a:xfrm>
            <a:off x="8806648" y="4401232"/>
            <a:ext cx="487634" cy="707886"/>
          </a:xfrm>
          <a:prstGeom prst="rect">
            <a:avLst/>
          </a:prstGeom>
          <a:noFill/>
        </p:spPr>
        <p:txBody>
          <a:bodyPr wrap="none" rtlCol="0">
            <a:spAutoFit/>
          </a:bodyPr>
          <a:lstStyle/>
          <a:p>
            <a:r>
              <a:rPr lang="en-US" altLang="zh-TW" sz="4000" dirty="0">
                <a:solidFill>
                  <a:srgbClr val="FF0000"/>
                </a:solidFill>
              </a:rPr>
              <a:t>?</a:t>
            </a:r>
            <a:endParaRPr lang="zh-TW" altLang="en-US" sz="4000" dirty="0">
              <a:solidFill>
                <a:srgbClr val="FF0000"/>
              </a:solidFill>
            </a:endParaRPr>
          </a:p>
        </p:txBody>
      </p:sp>
    </p:spTree>
    <p:extLst>
      <p:ext uri="{BB962C8B-B14F-4D97-AF65-F5344CB8AC3E}">
        <p14:creationId xmlns:p14="http://schemas.microsoft.com/office/powerpoint/2010/main" val="2410121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23" name="矩形 22">
            <a:extLst>
              <a:ext uri="{FF2B5EF4-FFF2-40B4-BE49-F238E27FC236}">
                <a16:creationId xmlns:a16="http://schemas.microsoft.com/office/drawing/2014/main" id="{DAB339E2-5128-4D2C-845B-B1DB958F947B}"/>
              </a:ext>
            </a:extLst>
          </p:cNvPr>
          <p:cNvSpPr/>
          <p:nvPr/>
        </p:nvSpPr>
        <p:spPr>
          <a:xfrm>
            <a:off x="559295" y="1276174"/>
            <a:ext cx="1580882" cy="369332"/>
          </a:xfrm>
          <a:prstGeom prst="rect">
            <a:avLst/>
          </a:prstGeom>
        </p:spPr>
        <p:txBody>
          <a:bodyPr wrap="none">
            <a:spAutoFit/>
          </a:bodyPr>
          <a:lstStyle/>
          <a:p>
            <a:r>
              <a:rPr lang="en-US" altLang="zh-TW" dirty="0"/>
              <a:t>2.</a:t>
            </a:r>
            <a:r>
              <a:rPr lang="zh-TW" altLang="en-US" dirty="0"/>
              <a:t> 僅單人存活</a:t>
            </a:r>
            <a:endParaRPr lang="en-US" altLang="zh-TW" dirty="0"/>
          </a:p>
        </p:txBody>
      </p:sp>
      <p:cxnSp>
        <p:nvCxnSpPr>
          <p:cNvPr id="5" name="直線接點 4">
            <a:extLst>
              <a:ext uri="{FF2B5EF4-FFF2-40B4-BE49-F238E27FC236}">
                <a16:creationId xmlns:a16="http://schemas.microsoft.com/office/drawing/2014/main" id="{4C6CD02C-024E-4F3A-9CE0-E7268603CBED}"/>
              </a:ext>
            </a:extLst>
          </p:cNvPr>
          <p:cNvCxnSpPr>
            <a:cxnSpLocks/>
          </p:cNvCxnSpPr>
          <p:nvPr/>
        </p:nvCxnSpPr>
        <p:spPr>
          <a:xfrm>
            <a:off x="7904033" y="1685510"/>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E4EAAD2B-139F-416A-A74E-85509743C0A9}"/>
              </a:ext>
            </a:extLst>
          </p:cNvPr>
          <p:cNvSpPr txBox="1"/>
          <p:nvPr/>
        </p:nvSpPr>
        <p:spPr>
          <a:xfrm>
            <a:off x="6217536" y="1500844"/>
            <a:ext cx="1569660" cy="646331"/>
          </a:xfrm>
          <a:prstGeom prst="rect">
            <a:avLst/>
          </a:prstGeom>
          <a:noFill/>
        </p:spPr>
        <p:txBody>
          <a:bodyPr wrap="none" rtlCol="0">
            <a:spAutoFit/>
          </a:bodyPr>
          <a:lstStyle/>
          <a:p>
            <a:r>
              <a:rPr lang="zh-TW" altLang="en-US" dirty="0"/>
              <a:t>本期僅夫存活</a:t>
            </a:r>
            <a:endParaRPr lang="en-US" altLang="zh-TW" dirty="0"/>
          </a:p>
          <a:p>
            <a:r>
              <a:rPr lang="en-US" altLang="zh-TW" dirty="0"/>
              <a:t>P=3</a:t>
            </a:r>
          </a:p>
        </p:txBody>
      </p:sp>
      <p:sp>
        <p:nvSpPr>
          <p:cNvPr id="7" name="文字方塊 6">
            <a:extLst>
              <a:ext uri="{FF2B5EF4-FFF2-40B4-BE49-F238E27FC236}">
                <a16:creationId xmlns:a16="http://schemas.microsoft.com/office/drawing/2014/main" id="{08842B5E-4B73-45D5-B719-C9A3E1D8B0CF}"/>
              </a:ext>
            </a:extLst>
          </p:cNvPr>
          <p:cNvSpPr txBox="1"/>
          <p:nvPr/>
        </p:nvSpPr>
        <p:spPr>
          <a:xfrm>
            <a:off x="6217536" y="743959"/>
            <a:ext cx="1569660" cy="646331"/>
          </a:xfrm>
          <a:prstGeom prst="rect">
            <a:avLst/>
          </a:prstGeom>
          <a:noFill/>
        </p:spPr>
        <p:txBody>
          <a:bodyPr wrap="none" rtlCol="0">
            <a:spAutoFit/>
          </a:bodyPr>
          <a:lstStyle/>
          <a:p>
            <a:r>
              <a:rPr lang="zh-TW" altLang="en-US" dirty="0"/>
              <a:t>本期僅妻存活</a:t>
            </a:r>
            <a:endParaRPr lang="en-US" altLang="zh-TW" dirty="0"/>
          </a:p>
          <a:p>
            <a:r>
              <a:rPr lang="en-US" altLang="zh-TW" dirty="0"/>
              <a:t>P=2</a:t>
            </a:r>
            <a:endParaRPr lang="zh-TW" altLang="en-US" dirty="0"/>
          </a:p>
        </p:txBody>
      </p:sp>
      <p:cxnSp>
        <p:nvCxnSpPr>
          <p:cNvPr id="8" name="直線接點 7">
            <a:extLst>
              <a:ext uri="{FF2B5EF4-FFF2-40B4-BE49-F238E27FC236}">
                <a16:creationId xmlns:a16="http://schemas.microsoft.com/office/drawing/2014/main" id="{20D6B3FF-8A46-4EA1-9858-11FB8229147F}"/>
              </a:ext>
            </a:extLst>
          </p:cNvPr>
          <p:cNvCxnSpPr>
            <a:cxnSpLocks/>
          </p:cNvCxnSpPr>
          <p:nvPr/>
        </p:nvCxnSpPr>
        <p:spPr>
          <a:xfrm>
            <a:off x="7904033" y="934128"/>
            <a:ext cx="98339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F0EA816C-88E3-4932-91F1-B18432569D60}"/>
              </a:ext>
            </a:extLst>
          </p:cNvPr>
          <p:cNvSpPr txBox="1"/>
          <p:nvPr/>
        </p:nvSpPr>
        <p:spPr>
          <a:xfrm>
            <a:off x="9004269" y="1500844"/>
            <a:ext cx="2207656" cy="369332"/>
          </a:xfrm>
          <a:prstGeom prst="rect">
            <a:avLst/>
          </a:prstGeom>
          <a:noFill/>
        </p:spPr>
        <p:txBody>
          <a:bodyPr wrap="none" rtlCol="0">
            <a:spAutoFit/>
          </a:bodyPr>
          <a:lstStyle/>
          <a:p>
            <a:r>
              <a:rPr lang="zh-TW" altLang="en-US" dirty="0"/>
              <a:t>下一期僅夫存活</a:t>
            </a:r>
            <a:r>
              <a:rPr lang="en-US" altLang="zh-TW" dirty="0"/>
              <a:t>p=5</a:t>
            </a:r>
            <a:endParaRPr lang="zh-TW" altLang="en-US" dirty="0"/>
          </a:p>
        </p:txBody>
      </p:sp>
      <p:sp>
        <p:nvSpPr>
          <p:cNvPr id="10" name="文字方塊 9">
            <a:extLst>
              <a:ext uri="{FF2B5EF4-FFF2-40B4-BE49-F238E27FC236}">
                <a16:creationId xmlns:a16="http://schemas.microsoft.com/office/drawing/2014/main" id="{90AB82EB-145F-4580-907E-9E9C83446A7A}"/>
              </a:ext>
            </a:extLst>
          </p:cNvPr>
          <p:cNvSpPr txBox="1"/>
          <p:nvPr/>
        </p:nvSpPr>
        <p:spPr>
          <a:xfrm>
            <a:off x="9004269" y="743959"/>
            <a:ext cx="2207656" cy="369332"/>
          </a:xfrm>
          <a:prstGeom prst="rect">
            <a:avLst/>
          </a:prstGeom>
          <a:noFill/>
        </p:spPr>
        <p:txBody>
          <a:bodyPr wrap="none" rtlCol="0">
            <a:spAutoFit/>
          </a:bodyPr>
          <a:lstStyle/>
          <a:p>
            <a:r>
              <a:rPr lang="zh-TW" altLang="en-US" dirty="0"/>
              <a:t>下一期僅妻存活</a:t>
            </a:r>
            <a:r>
              <a:rPr lang="en-US" altLang="zh-TW" dirty="0"/>
              <a:t>p=4</a:t>
            </a:r>
            <a:endParaRPr lang="zh-TW" altLang="en-US" dirty="0"/>
          </a:p>
        </p:txBody>
      </p:sp>
      <p:sp>
        <p:nvSpPr>
          <p:cNvPr id="11" name="文字方塊 10">
            <a:extLst>
              <a:ext uri="{FF2B5EF4-FFF2-40B4-BE49-F238E27FC236}">
                <a16:creationId xmlns:a16="http://schemas.microsoft.com/office/drawing/2014/main" id="{0E7839E4-D6A7-480B-A403-FDBFCBDB03F2}"/>
              </a:ext>
            </a:extLst>
          </p:cNvPr>
          <p:cNvSpPr txBox="1"/>
          <p:nvPr/>
        </p:nvSpPr>
        <p:spPr>
          <a:xfrm>
            <a:off x="5831776" y="1023582"/>
            <a:ext cx="362600" cy="369332"/>
          </a:xfrm>
          <a:prstGeom prst="rect">
            <a:avLst/>
          </a:prstGeom>
          <a:noFill/>
        </p:spPr>
        <p:txBody>
          <a:bodyPr wrap="square" rtlCol="0">
            <a:spAutoFit/>
          </a:bodyPr>
          <a:lstStyle/>
          <a:p>
            <a:r>
              <a:rPr lang="en-US" altLang="zh-TW" dirty="0"/>
              <a:t>2.</a:t>
            </a:r>
            <a:endParaRPr lang="zh-TW" altLang="en-US" dirty="0"/>
          </a:p>
        </p:txBody>
      </p:sp>
      <p:sp>
        <p:nvSpPr>
          <p:cNvPr id="4" name="矩形 3">
            <a:extLst>
              <a:ext uri="{FF2B5EF4-FFF2-40B4-BE49-F238E27FC236}">
                <a16:creationId xmlns:a16="http://schemas.microsoft.com/office/drawing/2014/main" id="{97A0525B-FEF3-4574-B13E-5E6A0FA49F33}"/>
              </a:ext>
            </a:extLst>
          </p:cNvPr>
          <p:cNvSpPr/>
          <p:nvPr/>
        </p:nvSpPr>
        <p:spPr>
          <a:xfrm>
            <a:off x="1450018" y="2890391"/>
            <a:ext cx="10268505" cy="461665"/>
          </a:xfrm>
          <a:prstGeom prst="rect">
            <a:avLst/>
          </a:prstGeom>
        </p:spPr>
        <p:txBody>
          <a:bodyPr wrap="square">
            <a:spAutoFit/>
          </a:bodyPr>
          <a:lstStyle/>
          <a:p>
            <a:r>
              <a:rPr lang="zh-TW" altLang="en-US" sz="2400" b="0" i="0" u="none" strike="noStrike" baseline="0" dirty="0">
                <a:solidFill>
                  <a:srgbClr val="000000"/>
                </a:solidFill>
                <a:latin typeface="Cambria Math" panose="02040503050406030204" pitchFamily="18" charset="0"/>
              </a:rPr>
              <a:t>𝑉𝐿</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𝑛</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𝑜</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𝑖</a:t>
            </a:r>
            <a:r>
              <a:rPr lang="en-US" altLang="zh-TW" sz="1400" dirty="0">
                <a:solidFill>
                  <a:srgbClr val="000000"/>
                </a:solidFill>
                <a:latin typeface="Cambria Math" panose="02040503050406030204" pitchFamily="18" charset="0"/>
              </a:rPr>
              <a:t>,</a:t>
            </a:r>
            <a:r>
              <a:rPr lang="zh-TW" altLang="en-US" sz="1400" dirty="0">
                <a:solidFill>
                  <a:srgbClr val="000000"/>
                </a:solidFill>
                <a:latin typeface="Cambria Math" panose="02040503050406030204" pitchFamily="18" charset="0"/>
              </a:rPr>
              <a:t>𝑝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0000"/>
                </a:solidFill>
                <a:latin typeface="Cambria Math" panose="02040503050406030204" pitchFamily="18" charset="0"/>
              </a:rPr>
              <a:t>𝑒</a:t>
            </a:r>
            <a:r>
              <a:rPr lang="zh-TW" altLang="en-US" sz="2000" baseline="30000" dirty="0">
                <a:solidFill>
                  <a:srgbClr val="000000"/>
                </a:solidFill>
                <a:latin typeface="Cambria Math" panose="02040503050406030204" pitchFamily="18" charset="0"/>
              </a:rPr>
              <a:t>−𝑟</a:t>
            </a:r>
            <a:r>
              <a:rPr lang="zh-TW" altLang="en-US" sz="1600" b="0" i="0" u="none" strike="noStrike" baseline="30000" dirty="0">
                <a:solidFill>
                  <a:srgbClr val="000000"/>
                </a:solidFill>
                <a:latin typeface="Cambria Math" panose="02040503050406030204" pitchFamily="18" charset="0"/>
              </a:rPr>
              <a:t>𝑡</a:t>
            </a:r>
            <a:r>
              <a:rPr lang="en-US" altLang="zh-TW" sz="1600" b="0" i="0" u="none" strike="noStrike" baseline="30000" dirty="0">
                <a:solidFill>
                  <a:srgbClr val="000000"/>
                </a:solidFill>
                <a:latin typeface="Cambria Math" panose="02040503050406030204" pitchFamily="18" charset="0"/>
              </a:rPr>
              <a:t>,</a:t>
            </a:r>
            <a:r>
              <a:rPr lang="zh-TW" altLang="en-US" sz="1600" b="0" i="0" u="none" strike="noStrike" baseline="30000" dirty="0">
                <a:solidFill>
                  <a:srgbClr val="000000"/>
                </a:solidFill>
                <a:latin typeface="Cambria Math" panose="02040503050406030204" pitchFamily="18" charset="0"/>
              </a:rPr>
              <a:t>𝑛</a:t>
            </a:r>
            <a:r>
              <a:rPr lang="zh-TW" altLang="en-US" sz="2000" baseline="30000" dirty="0">
                <a:solidFill>
                  <a:srgbClr val="000000"/>
                </a:solidFill>
                <a:latin typeface="Cambria Math" panose="02040503050406030204" pitchFamily="18" charset="0"/>
              </a:rPr>
              <a:t>𝛥𝑡 </a:t>
            </a:r>
            <a:r>
              <a:rPr lang="zh-TW" altLang="en-US" sz="2400" b="0" i="0" u="none" strike="noStrike" baseline="0" dirty="0">
                <a:solidFill>
                  <a:srgbClr val="000000"/>
                </a:solidFill>
                <a:latin typeface="Cambria Math" panose="02040503050406030204" pitchFamily="18" charset="0"/>
              </a:rPr>
              <a:t>∙ 𝑃</a:t>
            </a:r>
            <a:r>
              <a:rPr lang="zh-TW" altLang="en-US" sz="1400" dirty="0">
                <a:solidFill>
                  <a:srgbClr val="000000"/>
                </a:solidFill>
                <a:latin typeface="Cambria Math" panose="02040503050406030204" pitchFamily="18" charset="0"/>
              </a:rPr>
              <a:t>𝑡</a:t>
            </a:r>
            <a:r>
              <a:rPr lang="en-US" altLang="zh-TW" sz="1400" dirty="0">
                <a:solidFill>
                  <a:srgbClr val="000000"/>
                </a:solidFill>
                <a:latin typeface="Cambria Math" panose="02040503050406030204" pitchFamily="18" charset="0"/>
              </a:rPr>
              <a:t>+1</a:t>
            </a:r>
            <a:r>
              <a:rPr lang="zh-TW" altLang="en-US" sz="1400" baseline="30000" dirty="0">
                <a:solidFill>
                  <a:srgbClr val="FF33CC"/>
                </a:solidFill>
                <a:latin typeface="Cambria Math" panose="02040503050406030204" pitchFamily="18" charset="0"/>
              </a:rPr>
              <a:t>𝑊 </a:t>
            </a:r>
            <a:r>
              <a:rPr lang="zh-TW" altLang="en-US" sz="2400" b="0" i="0" u="none" strike="noStrike" baseline="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a:t>
            </a:r>
            <a:r>
              <a:rPr lang="zh-TW" altLang="en-US" sz="2400" b="0" i="0" u="none" strike="noStrike" baseline="0" dirty="0">
                <a:solidFill>
                  <a:srgbClr val="000000"/>
                </a:solidFill>
                <a:latin typeface="Cambria Math" panose="02040503050406030204" pitchFamily="18" charset="0"/>
              </a:rPr>
              <a:t>𝑚</a:t>
            </a:r>
            <a:r>
              <a:rPr lang="zh-TW" altLang="en-US" sz="2000" baseline="30000" dirty="0">
                <a:solidFill>
                  <a:srgbClr val="FF33CC"/>
                </a:solidFill>
                <a:latin typeface="Cambria Math" panose="02040503050406030204" pitchFamily="18" charset="0"/>
              </a:rPr>
              <a:t>𝑊</a:t>
            </a:r>
            <a:r>
              <a:rPr lang="zh-TW" altLang="en-US" sz="2400" b="0" i="0" u="none" strike="noStrike" baseline="0" dirty="0">
                <a:solidFill>
                  <a:srgbClr val="000000"/>
                </a:solidFill>
                <a:latin typeface="Cambria Math" panose="02040503050406030204" pitchFamily="18" charset="0"/>
              </a:rPr>
              <a:t>𝐻</a:t>
            </a:r>
            <a:r>
              <a:rPr lang="en-US" altLang="zh-TW" sz="1400" dirty="0">
                <a:solidFill>
                  <a:srgbClr val="000000"/>
                </a:solidFill>
                <a:latin typeface="Cambria Math" panose="02040503050406030204" pitchFamily="18" charset="0"/>
              </a:rPr>
              <a:t>0</a:t>
            </a:r>
            <a:r>
              <a:rPr lang="zh-TW" altLang="en-US" sz="2400" b="0" i="0" u="none" strike="noStrike" baseline="0" dirty="0">
                <a:solidFill>
                  <a:srgbClr val="000000"/>
                </a:solidFill>
                <a:latin typeface="Cambria Math" panose="02040503050406030204" pitchFamily="18" charset="0"/>
              </a:rPr>
              <a:t>𝛥𝑡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B050"/>
                </a:solidFill>
                <a:latin typeface="Cambria Math" panose="02040503050406030204" pitchFamily="18" charset="0"/>
              </a:rPr>
              <a:t>𝑝</a:t>
            </a:r>
            <a:r>
              <a:rPr lang="zh-TW" altLang="en-US" sz="1400" dirty="0">
                <a:solidFill>
                  <a:srgbClr val="00B050"/>
                </a:solidFill>
                <a:latin typeface="Cambria Math" panose="02040503050406030204" pitchFamily="18" charset="0"/>
              </a:rPr>
              <a:t>𝑢 </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𝑢</a:t>
            </a:r>
            <a:r>
              <a:rPr lang="en-US" altLang="zh-TW" sz="1400" dirty="0">
                <a:solidFill>
                  <a:srgbClr val="000000"/>
                </a:solidFill>
                <a:latin typeface="Cambria Math" panose="02040503050406030204" pitchFamily="18" charset="0"/>
              </a:rPr>
              <a:t>,</a:t>
            </a:r>
            <a:r>
              <a:rPr lang="zh-TW" altLang="en-US" sz="1400" dirty="0">
                <a:solidFill>
                  <a:srgbClr val="FF33CC"/>
                </a:solidFill>
                <a:latin typeface="Cambria Math" panose="02040503050406030204" pitchFamily="18" charset="0"/>
              </a:rPr>
              <a:t>𝑝</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B050"/>
                </a:solidFill>
                <a:latin typeface="Cambria Math" panose="02040503050406030204" pitchFamily="18" charset="0"/>
              </a:rPr>
              <a:t>𝑝</a:t>
            </a:r>
            <a:r>
              <a:rPr lang="zh-TW" altLang="en-US" sz="1400" dirty="0">
                <a:solidFill>
                  <a:srgbClr val="00B050"/>
                </a:solidFill>
                <a:latin typeface="Cambria Math" panose="02040503050406030204" pitchFamily="18" charset="0"/>
              </a:rPr>
              <a:t>𝑚 </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𝑚</a:t>
            </a:r>
            <a:r>
              <a:rPr lang="en-US" altLang="zh-TW" sz="1400" dirty="0">
                <a:solidFill>
                  <a:srgbClr val="000000"/>
                </a:solidFill>
                <a:latin typeface="Cambria Math" panose="02040503050406030204" pitchFamily="18" charset="0"/>
              </a:rPr>
              <a:t>,</a:t>
            </a:r>
            <a:r>
              <a:rPr lang="zh-TW" altLang="en-US" sz="1400" dirty="0">
                <a:solidFill>
                  <a:srgbClr val="FF33CC"/>
                </a:solidFill>
                <a:latin typeface="Cambria Math" panose="02040503050406030204" pitchFamily="18" charset="0"/>
              </a:rPr>
              <a:t>𝑝</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r>
              <a:rPr lang="zh-TW" altLang="en-US" sz="2400" b="0" i="0" u="none" strike="noStrike" baseline="0" dirty="0">
                <a:solidFill>
                  <a:srgbClr val="00B050"/>
                </a:solidFill>
                <a:latin typeface="Cambria Math" panose="02040503050406030204" pitchFamily="18" charset="0"/>
              </a:rPr>
              <a:t>𝑝</a:t>
            </a:r>
            <a:r>
              <a:rPr lang="zh-TW" altLang="en-US" sz="1400" dirty="0">
                <a:solidFill>
                  <a:srgbClr val="00B050"/>
                </a:solidFill>
                <a:latin typeface="Cambria Math" panose="02040503050406030204" pitchFamily="18" charset="0"/>
              </a:rPr>
              <a:t>𝑑 </a:t>
            </a:r>
            <a:r>
              <a:rPr lang="zh-TW" altLang="en-US" sz="2400" b="0" i="0" u="none" strike="noStrike" baseline="0" dirty="0">
                <a:solidFill>
                  <a:srgbClr val="000000"/>
                </a:solidFill>
                <a:latin typeface="Cambria Math" panose="02040503050406030204" pitchFamily="18" charset="0"/>
              </a:rPr>
              <a:t>𝐶</a:t>
            </a:r>
            <a:r>
              <a:rPr lang="zh-TW" altLang="en-US" sz="1400" dirty="0">
                <a:solidFill>
                  <a:srgbClr val="000000"/>
                </a:solidFill>
                <a:latin typeface="Cambria Math" panose="02040503050406030204" pitchFamily="18" charset="0"/>
              </a:rPr>
              <a:t>𝑑</a:t>
            </a:r>
            <a:r>
              <a:rPr lang="en-US" altLang="zh-TW" sz="1400" dirty="0">
                <a:solidFill>
                  <a:srgbClr val="000000"/>
                </a:solidFill>
                <a:latin typeface="Cambria Math" panose="02040503050406030204" pitchFamily="18" charset="0"/>
              </a:rPr>
              <a:t>,</a:t>
            </a:r>
            <a:r>
              <a:rPr lang="zh-TW" altLang="en-US" sz="1400" dirty="0">
                <a:solidFill>
                  <a:srgbClr val="FF33CC"/>
                </a:solidFill>
                <a:latin typeface="Cambria Math" panose="02040503050406030204" pitchFamily="18" charset="0"/>
              </a:rPr>
              <a:t>𝑝</a:t>
            </a:r>
            <a:r>
              <a:rPr lang="en-US" altLang="zh-TW" sz="1400" dirty="0">
                <a:solidFill>
                  <a:srgbClr val="FF33CC"/>
                </a:solidFill>
                <a:latin typeface="Cambria Math" panose="02040503050406030204" pitchFamily="18" charset="0"/>
              </a:rPr>
              <a:t>+2</a:t>
            </a:r>
            <a:r>
              <a:rPr lang="en-US" altLang="zh-TW" sz="1400" dirty="0">
                <a:solidFill>
                  <a:srgbClr val="000000"/>
                </a:solidFill>
                <a:latin typeface="Cambria Math" panose="02040503050406030204" pitchFamily="18" charset="0"/>
              </a:rPr>
              <a:t> </a:t>
            </a:r>
            <a:r>
              <a:rPr lang="en-US" altLang="zh-TW" sz="2400" b="0" i="0" u="none" strike="noStrike" baseline="0" dirty="0">
                <a:solidFill>
                  <a:srgbClr val="000000"/>
                </a:solidFill>
                <a:latin typeface="Cambria Math" panose="02040503050406030204" pitchFamily="18" charset="0"/>
              </a:rPr>
              <a:t>) </a:t>
            </a:r>
            <a:endParaRPr lang="zh-TW" altLang="en-US" sz="1400" dirty="0"/>
          </a:p>
        </p:txBody>
      </p:sp>
      <p:sp>
        <p:nvSpPr>
          <p:cNvPr id="12" name="矩形 11">
            <a:extLst>
              <a:ext uri="{FF2B5EF4-FFF2-40B4-BE49-F238E27FC236}">
                <a16:creationId xmlns:a16="http://schemas.microsoft.com/office/drawing/2014/main" id="{4E17D09F-021E-4EBF-910D-BA37E7C3FB6F}"/>
              </a:ext>
            </a:extLst>
          </p:cNvPr>
          <p:cNvSpPr/>
          <p:nvPr/>
        </p:nvSpPr>
        <p:spPr>
          <a:xfrm>
            <a:off x="1450018" y="2257729"/>
            <a:ext cx="6096000" cy="338554"/>
          </a:xfrm>
          <a:prstGeom prst="rect">
            <a:avLst/>
          </a:prstGeom>
        </p:spPr>
        <p:txBody>
          <a:bodyPr>
            <a:spAutoFit/>
          </a:bodyPr>
          <a:lstStyle/>
          <a:p>
            <a:r>
              <a:rPr lang="zh-TW" altLang="en-US" sz="1600" b="0" i="0" u="none" strike="noStrike" baseline="0" dirty="0">
                <a:solidFill>
                  <a:srgbClr val="FF33CC"/>
                </a:solidFill>
                <a:latin typeface="Cambria Math" panose="02040503050406030204" pitchFamily="18" charset="0"/>
              </a:rPr>
              <a:t>以僅妻存活為例：</a:t>
            </a:r>
            <a:endParaRPr lang="zh-TW" altLang="en-US" sz="1050" dirty="0">
              <a:solidFill>
                <a:srgbClr val="FF33CC"/>
              </a:solidFill>
            </a:endParaRPr>
          </a:p>
        </p:txBody>
      </p:sp>
      <p:sp>
        <p:nvSpPr>
          <p:cNvPr id="13" name="矩形 12">
            <a:extLst>
              <a:ext uri="{FF2B5EF4-FFF2-40B4-BE49-F238E27FC236}">
                <a16:creationId xmlns:a16="http://schemas.microsoft.com/office/drawing/2014/main" id="{99D925CA-8E91-4C4C-9B8F-7D34B7C19FF6}"/>
              </a:ext>
            </a:extLst>
          </p:cNvPr>
          <p:cNvSpPr/>
          <p:nvPr/>
        </p:nvSpPr>
        <p:spPr>
          <a:xfrm>
            <a:off x="1240540" y="4214881"/>
            <a:ext cx="8215345" cy="923330"/>
          </a:xfrm>
          <a:prstGeom prst="rect">
            <a:avLst/>
          </a:prstGeom>
        </p:spPr>
        <p:txBody>
          <a:bodyPr wrap="square">
            <a:spAutoFit/>
          </a:bodyPr>
          <a:lstStyle/>
          <a:p>
            <a:r>
              <a:rPr lang="zh-TW" altLang="en-US" dirty="0">
                <a:solidFill>
                  <a:schemeClr val="bg2">
                    <a:lumMod val="50000"/>
                  </a:schemeClr>
                </a:solidFill>
                <a:latin typeface="新細明體" panose="02020500000000000000" pitchFamily="18" charset="-120"/>
                <a:ea typeface="新細明體" panose="02020500000000000000" pitchFamily="18" charset="-120"/>
              </a:rPr>
              <a:t>其中：</a:t>
            </a:r>
          </a:p>
          <a:p>
            <a:r>
              <a:rPr lang="zh-TW" altLang="en-US" dirty="0">
                <a:solidFill>
                  <a:schemeClr val="bg2">
                    <a:lumMod val="50000"/>
                  </a:schemeClr>
                </a:solidFill>
                <a:latin typeface="Cambria Math" panose="02040503050406030204" pitchFamily="18" charset="0"/>
                <a:ea typeface="新細明體" panose="02020500000000000000" pitchFamily="18" charset="-120"/>
              </a:rPr>
              <a:t>𝑚</a:t>
            </a:r>
            <a:r>
              <a:rPr lang="zh-TW" altLang="en-US" sz="16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𝑊</a:t>
            </a:r>
            <a:r>
              <a:rPr lang="zh-TW" altLang="en-US" dirty="0">
                <a:solidFill>
                  <a:schemeClr val="bg2">
                    <a:lumMod val="50000"/>
                  </a:schemeClr>
                </a:solidFill>
                <a:latin typeface="新細明體" panose="02020500000000000000" pitchFamily="18" charset="-120"/>
                <a:ea typeface="新細明體" panose="02020500000000000000" pitchFamily="18" charset="-120"/>
              </a:rPr>
              <a:t>：表示女方的可貸成數</a:t>
            </a:r>
          </a:p>
          <a:p>
            <a:r>
              <a:rPr lang="zh-TW" altLang="en-US" dirty="0">
                <a:solidFill>
                  <a:schemeClr val="bg2">
                    <a:lumMod val="50000"/>
                  </a:schemeClr>
                </a:solidFill>
                <a:latin typeface="新細明體" panose="02020500000000000000" pitchFamily="18" charset="-120"/>
                <a:ea typeface="新細明體" panose="02020500000000000000" pitchFamily="18" charset="-120"/>
              </a:rPr>
              <a:t>該期若是男方存活，則上式中的</a:t>
            </a:r>
            <a:r>
              <a:rPr lang="zh-TW" altLang="en-US" dirty="0">
                <a:solidFill>
                  <a:schemeClr val="bg2">
                    <a:lumMod val="50000"/>
                  </a:schemeClr>
                </a:solidFill>
                <a:latin typeface="Cambria Math" panose="02040503050406030204" pitchFamily="18" charset="0"/>
                <a:ea typeface="新細明體" panose="02020500000000000000" pitchFamily="18" charset="-120"/>
              </a:rPr>
              <a:t>𝑃</a:t>
            </a:r>
            <a:r>
              <a:rPr lang="zh-TW" altLang="en-US" sz="11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en-US" altLang="zh-TW" sz="1100" b="0" i="0" u="none" strike="noStrike" baseline="0" dirty="0">
                <a:solidFill>
                  <a:schemeClr val="bg2">
                    <a:lumMod val="50000"/>
                  </a:schemeClr>
                </a:solidFill>
                <a:latin typeface="Cambria Math" panose="02040503050406030204" pitchFamily="18" charset="0"/>
                <a:ea typeface="新細明體" panose="02020500000000000000" pitchFamily="18" charset="-120"/>
              </a:rPr>
              <a:t>+1</a:t>
            </a:r>
            <a:r>
              <a:rPr lang="zh-TW" altLang="en-US" sz="11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𝑊</a:t>
            </a:r>
            <a:r>
              <a:rPr lang="zh-TW" altLang="en-US" dirty="0">
                <a:solidFill>
                  <a:schemeClr val="bg2">
                    <a:lumMod val="50000"/>
                  </a:schemeClr>
                </a:solidFill>
                <a:latin typeface="新細明體" panose="02020500000000000000" pitchFamily="18" charset="-120"/>
                <a:ea typeface="新細明體" panose="02020500000000000000" pitchFamily="18" charset="-120"/>
              </a:rPr>
              <a:t>替換為</a:t>
            </a:r>
            <a:r>
              <a:rPr lang="zh-TW" altLang="en-US" dirty="0">
                <a:solidFill>
                  <a:schemeClr val="bg2">
                    <a:lumMod val="50000"/>
                  </a:schemeClr>
                </a:solidFill>
                <a:latin typeface="Cambria Math" panose="02040503050406030204" pitchFamily="18" charset="0"/>
                <a:ea typeface="新細明體" panose="02020500000000000000" pitchFamily="18" charset="-120"/>
              </a:rPr>
              <a:t>𝑃</a:t>
            </a:r>
            <a:r>
              <a:rPr lang="zh-TW" altLang="en-US" sz="1100" b="0" i="0" u="none" strike="noStrike" baseline="0" dirty="0">
                <a:solidFill>
                  <a:schemeClr val="bg2">
                    <a:lumMod val="50000"/>
                  </a:schemeClr>
                </a:solidFill>
                <a:latin typeface="Cambria Math" panose="02040503050406030204" pitchFamily="18" charset="0"/>
                <a:ea typeface="新細明體" panose="02020500000000000000" pitchFamily="18" charset="-120"/>
              </a:rPr>
              <a:t>𝑡</a:t>
            </a:r>
            <a:r>
              <a:rPr lang="en-US" altLang="zh-TW" sz="1100" b="0" i="0" u="none" strike="noStrike" baseline="0" dirty="0">
                <a:solidFill>
                  <a:schemeClr val="bg2">
                    <a:lumMod val="50000"/>
                  </a:schemeClr>
                </a:solidFill>
                <a:latin typeface="Cambria Math" panose="02040503050406030204" pitchFamily="18" charset="0"/>
                <a:ea typeface="新細明體" panose="02020500000000000000" pitchFamily="18" charset="-120"/>
              </a:rPr>
              <a:t>+1</a:t>
            </a:r>
            <a:r>
              <a:rPr lang="zh-TW" altLang="en-US" sz="11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𝑀</a:t>
            </a:r>
            <a:r>
              <a:rPr lang="zh-TW" altLang="en-US" dirty="0">
                <a:solidFill>
                  <a:schemeClr val="bg2">
                    <a:lumMod val="50000"/>
                  </a:schemeClr>
                </a:solidFill>
                <a:latin typeface="新細明體" panose="02020500000000000000" pitchFamily="18" charset="-120"/>
                <a:ea typeface="新細明體" panose="02020500000000000000" pitchFamily="18" charset="-120"/>
              </a:rPr>
              <a:t>、</a:t>
            </a:r>
            <a:r>
              <a:rPr lang="zh-TW" altLang="en-US" dirty="0">
                <a:solidFill>
                  <a:schemeClr val="bg2">
                    <a:lumMod val="50000"/>
                  </a:schemeClr>
                </a:solidFill>
                <a:latin typeface="Cambria Math" panose="02040503050406030204" pitchFamily="18" charset="0"/>
                <a:ea typeface="新細明體" panose="02020500000000000000" pitchFamily="18" charset="-120"/>
              </a:rPr>
              <a:t>𝑚</a:t>
            </a:r>
            <a:r>
              <a:rPr lang="zh-TW" altLang="en-US" sz="11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𝑊</a:t>
            </a:r>
            <a:r>
              <a:rPr lang="zh-TW" altLang="en-US" dirty="0">
                <a:solidFill>
                  <a:schemeClr val="bg2">
                    <a:lumMod val="50000"/>
                  </a:schemeClr>
                </a:solidFill>
                <a:latin typeface="新細明體" panose="02020500000000000000" pitchFamily="18" charset="-120"/>
                <a:ea typeface="新細明體" panose="02020500000000000000" pitchFamily="18" charset="-120"/>
              </a:rPr>
              <a:t>替換為</a:t>
            </a:r>
            <a:r>
              <a:rPr lang="zh-TW" altLang="en-US" dirty="0">
                <a:solidFill>
                  <a:schemeClr val="bg2">
                    <a:lumMod val="50000"/>
                  </a:schemeClr>
                </a:solidFill>
                <a:latin typeface="Cambria Math" panose="02040503050406030204" pitchFamily="18" charset="0"/>
                <a:ea typeface="新細明體" panose="02020500000000000000" pitchFamily="18" charset="-120"/>
              </a:rPr>
              <a:t>𝑚</a:t>
            </a:r>
            <a:r>
              <a:rPr lang="zh-TW" altLang="en-US" sz="1100" b="0" i="0" u="none" strike="noStrike" baseline="30000" dirty="0">
                <a:solidFill>
                  <a:schemeClr val="bg2">
                    <a:lumMod val="50000"/>
                  </a:schemeClr>
                </a:solidFill>
                <a:latin typeface="Cambria Math" panose="02040503050406030204" pitchFamily="18" charset="0"/>
                <a:ea typeface="新細明體" panose="02020500000000000000" pitchFamily="18" charset="-120"/>
              </a:rPr>
              <a:t>𝑀</a:t>
            </a:r>
            <a:r>
              <a:rPr lang="zh-TW" altLang="en-US" sz="1100" b="0" i="0" u="none" strike="noStrike" baseline="0" dirty="0">
                <a:solidFill>
                  <a:schemeClr val="bg2">
                    <a:lumMod val="50000"/>
                  </a:schemeClr>
                </a:solidFill>
                <a:latin typeface="Cambria Math" panose="02040503050406030204" pitchFamily="18" charset="0"/>
                <a:ea typeface="新細明體" panose="02020500000000000000" pitchFamily="18" charset="-120"/>
              </a:rPr>
              <a:t> </a:t>
            </a:r>
            <a:endParaRPr lang="zh-TW" altLang="en-US" dirty="0">
              <a:solidFill>
                <a:schemeClr val="bg2">
                  <a:lumMod val="50000"/>
                </a:schemeClr>
              </a:solidFill>
            </a:endParaRPr>
          </a:p>
        </p:txBody>
      </p:sp>
      <p:sp>
        <p:nvSpPr>
          <p:cNvPr id="14" name="矩形 13">
            <a:extLst>
              <a:ext uri="{FF2B5EF4-FFF2-40B4-BE49-F238E27FC236}">
                <a16:creationId xmlns:a16="http://schemas.microsoft.com/office/drawing/2014/main" id="{169B6B17-918E-41B8-A4A0-C7B741EAEE00}"/>
              </a:ext>
            </a:extLst>
          </p:cNvPr>
          <p:cNvSpPr/>
          <p:nvPr/>
        </p:nvSpPr>
        <p:spPr>
          <a:xfrm>
            <a:off x="1203550" y="5457391"/>
            <a:ext cx="11376107" cy="754053"/>
          </a:xfrm>
          <a:prstGeom prst="rect">
            <a:avLst/>
          </a:prstGeom>
        </p:spPr>
        <p:txBody>
          <a:bodyPr wrap="square">
            <a:spAutoFit/>
          </a:bodyPr>
          <a:lstStyle/>
          <a:p>
            <a:r>
              <a:rPr lang="zh-TW" altLang="en-US" sz="1600" dirty="0">
                <a:solidFill>
                  <a:schemeClr val="bg2">
                    <a:lumMod val="50000"/>
                  </a:schemeClr>
                </a:solidFill>
                <a:latin typeface="Cambria Math" panose="02040503050406030204" pitchFamily="18" charset="0"/>
              </a:rPr>
              <a:t>𝐶</a:t>
            </a:r>
            <a:r>
              <a:rPr lang="zh-TW" altLang="en-US" sz="1100" dirty="0">
                <a:solidFill>
                  <a:schemeClr val="bg2">
                    <a:lumMod val="50000"/>
                  </a:schemeClr>
                </a:solidFill>
                <a:latin typeface="Cambria Math" panose="02040503050406030204" pitchFamily="18" charset="0"/>
              </a:rPr>
              <a:t>𝑗</a:t>
            </a:r>
            <a:r>
              <a:rPr lang="en-US" altLang="zh-TW" sz="1100" dirty="0">
                <a:solidFill>
                  <a:schemeClr val="bg2">
                    <a:lumMod val="50000"/>
                  </a:schemeClr>
                </a:solidFill>
                <a:latin typeface="Cambria Math" panose="02040503050406030204" pitchFamily="18" charset="0"/>
              </a:rPr>
              <a:t>,</a:t>
            </a:r>
            <a:r>
              <a:rPr lang="zh-TW" altLang="en-US" sz="1100" dirty="0">
                <a:solidFill>
                  <a:schemeClr val="bg2">
                    <a:lumMod val="50000"/>
                  </a:schemeClr>
                </a:solidFill>
                <a:latin typeface="Cambria Math" panose="02040503050406030204" pitchFamily="18" charset="0"/>
              </a:rPr>
              <a:t>𝑝</a:t>
            </a:r>
            <a:r>
              <a:rPr lang="zh-TW" altLang="en-US" sz="1600" dirty="0">
                <a:solidFill>
                  <a:schemeClr val="bg2">
                    <a:lumMod val="50000"/>
                  </a:schemeClr>
                </a:solidFill>
                <a:latin typeface="新細明體" panose="02020500000000000000" pitchFamily="18" charset="-120"/>
              </a:rPr>
              <a:t>：表示未來解約選擇權的價值。</a:t>
            </a:r>
            <a:endParaRPr lang="en-US" altLang="zh-TW" sz="1600" dirty="0">
              <a:solidFill>
                <a:schemeClr val="bg2">
                  <a:lumMod val="50000"/>
                </a:schemeClr>
              </a:solidFill>
              <a:latin typeface="新細明體" panose="02020500000000000000" pitchFamily="18" charset="-120"/>
            </a:endParaRPr>
          </a:p>
          <a:p>
            <a:r>
              <a:rPr lang="zh-TW" altLang="en-US" sz="1600" dirty="0">
                <a:solidFill>
                  <a:schemeClr val="bg2">
                    <a:lumMod val="50000"/>
                  </a:schemeClr>
                </a:solidFill>
                <a:latin typeface="新細明體" panose="02020500000000000000" pitchFamily="18" charset="-120"/>
              </a:rPr>
              <a:t>         計算方式與貸款人損失相似，第一足標</a:t>
            </a:r>
            <a:r>
              <a:rPr lang="en-US" altLang="zh-TW" sz="1600" dirty="0">
                <a:solidFill>
                  <a:schemeClr val="bg2">
                    <a:lumMod val="50000"/>
                  </a:schemeClr>
                </a:solidFill>
                <a:latin typeface="Calibri" panose="020F0502020204030204" pitchFamily="34" charset="0"/>
              </a:rPr>
              <a:t>j=</a:t>
            </a:r>
            <a:r>
              <a:rPr lang="en-US" altLang="zh-TW" sz="1600" dirty="0" err="1">
                <a:solidFill>
                  <a:schemeClr val="bg2">
                    <a:lumMod val="50000"/>
                  </a:schemeClr>
                </a:solidFill>
                <a:latin typeface="Calibri" panose="020F0502020204030204" pitchFamily="34" charset="0"/>
              </a:rPr>
              <a:t>u,m,d</a:t>
            </a:r>
            <a:r>
              <a:rPr lang="zh-TW" altLang="en-US" sz="1600" dirty="0">
                <a:solidFill>
                  <a:schemeClr val="bg2">
                    <a:lumMod val="50000"/>
                  </a:schemeClr>
                </a:solidFill>
                <a:latin typeface="新細明體" panose="02020500000000000000" pitchFamily="18" charset="-120"/>
              </a:rPr>
              <a:t>表示利率的三種情況，第二足標</a:t>
            </a:r>
            <a:r>
              <a:rPr lang="en-US" altLang="zh-TW" sz="1600" dirty="0">
                <a:solidFill>
                  <a:schemeClr val="bg2">
                    <a:lumMod val="50000"/>
                  </a:schemeClr>
                </a:solidFill>
                <a:latin typeface="Calibri" panose="020F0502020204030204" pitchFamily="34" charset="0"/>
              </a:rPr>
              <a:t>p</a:t>
            </a:r>
            <a:r>
              <a:rPr lang="zh-TW" altLang="en-US" sz="1600" dirty="0">
                <a:solidFill>
                  <a:schemeClr val="bg2">
                    <a:lumMod val="50000"/>
                  </a:schemeClr>
                </a:solidFill>
                <a:latin typeface="新細明體" panose="02020500000000000000" pitchFamily="18" charset="-120"/>
              </a:rPr>
              <a:t>表示夫妻存活狀況</a:t>
            </a:r>
            <a:endParaRPr lang="en-US" altLang="zh-TW" sz="1600" dirty="0">
              <a:solidFill>
                <a:schemeClr val="bg2">
                  <a:lumMod val="50000"/>
                </a:schemeClr>
              </a:solidFill>
              <a:latin typeface="新細明體" panose="02020500000000000000" pitchFamily="18" charset="-120"/>
            </a:endParaRPr>
          </a:p>
          <a:p>
            <a:endParaRPr lang="zh-TW" altLang="en-US" sz="1100" dirty="0">
              <a:solidFill>
                <a:srgbClr val="000000"/>
              </a:solidFill>
              <a:latin typeface="新細明體" panose="02020500000000000000" pitchFamily="18" charset="-120"/>
            </a:endParaRPr>
          </a:p>
        </p:txBody>
      </p:sp>
    </p:spTree>
    <p:extLst>
      <p:ext uri="{BB962C8B-B14F-4D97-AF65-F5344CB8AC3E}">
        <p14:creationId xmlns:p14="http://schemas.microsoft.com/office/powerpoint/2010/main" val="3901351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76DB4B-17DD-4A43-9148-588D63C66B18}"/>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3" name="文字方塊 2">
            <a:extLst>
              <a:ext uri="{FF2B5EF4-FFF2-40B4-BE49-F238E27FC236}">
                <a16:creationId xmlns:a16="http://schemas.microsoft.com/office/drawing/2014/main" id="{D3821AFF-4B73-43FF-A7CC-39EE2DEEF221}"/>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23" name="矩形 22">
            <a:extLst>
              <a:ext uri="{FF2B5EF4-FFF2-40B4-BE49-F238E27FC236}">
                <a16:creationId xmlns:a16="http://schemas.microsoft.com/office/drawing/2014/main" id="{DAB339E2-5128-4D2C-845B-B1DB958F947B}"/>
              </a:ext>
            </a:extLst>
          </p:cNvPr>
          <p:cNvSpPr/>
          <p:nvPr/>
        </p:nvSpPr>
        <p:spPr>
          <a:xfrm>
            <a:off x="559295" y="1276174"/>
            <a:ext cx="1580882" cy="369332"/>
          </a:xfrm>
          <a:prstGeom prst="rect">
            <a:avLst/>
          </a:prstGeom>
        </p:spPr>
        <p:txBody>
          <a:bodyPr wrap="none">
            <a:spAutoFit/>
          </a:bodyPr>
          <a:lstStyle/>
          <a:p>
            <a:r>
              <a:rPr lang="en-US" altLang="zh-TW" dirty="0"/>
              <a:t>2.</a:t>
            </a:r>
            <a:r>
              <a:rPr lang="zh-TW" altLang="en-US" dirty="0"/>
              <a:t> 僅單人存活</a:t>
            </a:r>
            <a:endParaRPr lang="en-US" altLang="zh-TW" dirty="0"/>
          </a:p>
        </p:txBody>
      </p:sp>
      <p:sp>
        <p:nvSpPr>
          <p:cNvPr id="14" name="矩形 13">
            <a:extLst>
              <a:ext uri="{FF2B5EF4-FFF2-40B4-BE49-F238E27FC236}">
                <a16:creationId xmlns:a16="http://schemas.microsoft.com/office/drawing/2014/main" id="{81136F0E-39CE-445E-A9FD-50AD7E0CBEF0}"/>
              </a:ext>
            </a:extLst>
          </p:cNvPr>
          <p:cNvSpPr/>
          <p:nvPr/>
        </p:nvSpPr>
        <p:spPr>
          <a:xfrm>
            <a:off x="1121276" y="2291837"/>
            <a:ext cx="7241220"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而每一個節點根據</a:t>
            </a:r>
            <a:r>
              <a:rPr lang="en-US" altLang="zh-TW" dirty="0">
                <a:solidFill>
                  <a:srgbClr val="000000"/>
                </a:solidFill>
                <a:latin typeface="Calibri" panose="020F0502020204030204" pitchFamily="34" charset="0"/>
                <a:ea typeface="新細明體" panose="02020500000000000000" pitchFamily="18" charset="-120"/>
              </a:rPr>
              <a:t>Value Gain</a:t>
            </a:r>
            <a:r>
              <a:rPr lang="zh-TW" altLang="en-US" dirty="0">
                <a:solidFill>
                  <a:srgbClr val="000000"/>
                </a:solidFill>
                <a:latin typeface="新細明體" panose="02020500000000000000" pitchFamily="18" charset="-120"/>
                <a:ea typeface="新細明體" panose="02020500000000000000" pitchFamily="18" charset="-120"/>
              </a:rPr>
              <a:t>以及</a:t>
            </a:r>
            <a:r>
              <a:rPr lang="en-US" altLang="zh-TW" dirty="0">
                <a:solidFill>
                  <a:srgbClr val="000000"/>
                </a:solidFill>
                <a:latin typeface="Calibri" panose="020F0502020204030204" pitchFamily="34" charset="0"/>
                <a:ea typeface="新細明體" panose="02020500000000000000" pitchFamily="18" charset="-120"/>
              </a:rPr>
              <a:t>Value Loss</a:t>
            </a:r>
            <a:r>
              <a:rPr lang="zh-TW" altLang="en-US" dirty="0">
                <a:solidFill>
                  <a:srgbClr val="000000"/>
                </a:solidFill>
                <a:latin typeface="新細明體" panose="02020500000000000000" pitchFamily="18" charset="-120"/>
                <a:ea typeface="新細明體" panose="02020500000000000000" pitchFamily="18" charset="-120"/>
              </a:rPr>
              <a:t>的大小來判斷解約與否：</a:t>
            </a:r>
            <a:endParaRPr lang="zh-TW" altLang="en-US" dirty="0"/>
          </a:p>
        </p:txBody>
      </p:sp>
      <p:sp>
        <p:nvSpPr>
          <p:cNvPr id="15" name="矩形 14">
            <a:extLst>
              <a:ext uri="{FF2B5EF4-FFF2-40B4-BE49-F238E27FC236}">
                <a16:creationId xmlns:a16="http://schemas.microsoft.com/office/drawing/2014/main" id="{001B1550-9BAC-4AD9-846B-8B136997BE5A}"/>
              </a:ext>
            </a:extLst>
          </p:cNvPr>
          <p:cNvSpPr/>
          <p:nvPr/>
        </p:nvSpPr>
        <p:spPr>
          <a:xfrm>
            <a:off x="1565429" y="2763174"/>
            <a:ext cx="9593802" cy="1508105"/>
          </a:xfrm>
          <a:prstGeom prst="rect">
            <a:avLst/>
          </a:prstGeom>
        </p:spPr>
        <p:txBody>
          <a:bodyPr wrap="square">
            <a:spAutoFit/>
          </a:bodyPr>
          <a:lstStyle/>
          <a:p>
            <a:endParaRPr lang="zh-TW" altLang="en-US" sz="2000" b="0" i="0" u="none" strike="noStrike" baseline="0" dirty="0">
              <a:solidFill>
                <a:srgbClr val="000000"/>
              </a:solidFill>
              <a:latin typeface="Calibri" panose="020F0502020204030204" pitchFamily="34" charset="0"/>
            </a:endParaRPr>
          </a:p>
          <a:p>
            <a:r>
              <a:rPr lang="en-US" altLang="zh-TW" dirty="0">
                <a:solidFill>
                  <a:srgbClr val="000000"/>
                </a:solidFill>
                <a:latin typeface="Calibri" panose="020F0502020204030204" pitchFamily="34" charset="0"/>
                <a:ea typeface="新細明體" panose="02020500000000000000" pitchFamily="18" charset="-120"/>
              </a:rPr>
              <a:t>a. Value Loss &gt; Value Gain</a:t>
            </a:r>
            <a:r>
              <a:rPr lang="zh-TW" altLang="en-US" dirty="0">
                <a:solidFill>
                  <a:srgbClr val="000000"/>
                </a:solidFill>
                <a:latin typeface="Calibri" panose="020F0502020204030204" pitchFamily="34" charset="0"/>
                <a:ea typeface="新細明體" panose="02020500000000000000" pitchFamily="18" charset="-120"/>
              </a:rPr>
              <a:t>             不解約</a:t>
            </a:r>
            <a:endParaRPr lang="en-US" altLang="zh-TW" dirty="0">
              <a:solidFill>
                <a:srgbClr val="000000"/>
              </a:solidFill>
              <a:latin typeface="Calibri" panose="020F0502020204030204" pitchFamily="34" charset="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表示貸款人若是選擇解約，則獲得的價值會小於損失，所以</a:t>
            </a:r>
            <a:r>
              <a:rPr lang="zh-TW" altLang="en-US" dirty="0">
                <a:solidFill>
                  <a:srgbClr val="FF33CC"/>
                </a:solidFill>
                <a:latin typeface="新細明體" panose="02020500000000000000" pitchFamily="18" charset="-120"/>
                <a:ea typeface="新細明體" panose="02020500000000000000" pitchFamily="18" charset="-120"/>
              </a:rPr>
              <a:t>貸款人並不會選擇解約</a:t>
            </a:r>
            <a:r>
              <a:rPr lang="zh-TW" altLang="en-US" dirty="0">
                <a:solidFill>
                  <a:srgbClr val="000000"/>
                </a:solidFill>
                <a:latin typeface="新細明體" panose="02020500000000000000" pitchFamily="18" charset="-120"/>
                <a:ea typeface="新細明體" panose="02020500000000000000" pitchFamily="18" charset="-120"/>
              </a:rPr>
              <a:t>。而因為並沒有解約的情形發生，所以表示該節點與沒有解約選擇權的</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評價模型相同，因此累積保險金、貸款人損失、房屋殘值並不需要重新設定。</a:t>
            </a:r>
          </a:p>
        </p:txBody>
      </p:sp>
      <p:sp>
        <p:nvSpPr>
          <p:cNvPr id="16" name="矩形 15">
            <a:extLst>
              <a:ext uri="{FF2B5EF4-FFF2-40B4-BE49-F238E27FC236}">
                <a16:creationId xmlns:a16="http://schemas.microsoft.com/office/drawing/2014/main" id="{E9EEDA85-A4A1-4A9B-8C77-291A79CE06FA}"/>
              </a:ext>
            </a:extLst>
          </p:cNvPr>
          <p:cNvSpPr/>
          <p:nvPr/>
        </p:nvSpPr>
        <p:spPr>
          <a:xfrm>
            <a:off x="559295" y="1574956"/>
            <a:ext cx="2601994" cy="369332"/>
          </a:xfrm>
          <a:prstGeom prst="rect">
            <a:avLst/>
          </a:prstGeom>
        </p:spPr>
        <p:txBody>
          <a:bodyPr wrap="none">
            <a:spAutoFit/>
          </a:bodyPr>
          <a:lstStyle/>
          <a:p>
            <a:r>
              <a:rPr lang="en-US" altLang="zh-TW" dirty="0">
                <a:solidFill>
                  <a:srgbClr val="000000"/>
                </a:solidFill>
                <a:latin typeface="Calibri" panose="020F0502020204030204" pitchFamily="34" charset="0"/>
                <a:ea typeface="新細明體" panose="02020500000000000000" pitchFamily="18" charset="-120"/>
              </a:rPr>
              <a:t>a. Value Loss &gt; Value Gain</a:t>
            </a:r>
          </a:p>
        </p:txBody>
      </p:sp>
      <p:cxnSp>
        <p:nvCxnSpPr>
          <p:cNvPr id="18" name="直線單箭頭接點 17">
            <a:extLst>
              <a:ext uri="{FF2B5EF4-FFF2-40B4-BE49-F238E27FC236}">
                <a16:creationId xmlns:a16="http://schemas.microsoft.com/office/drawing/2014/main" id="{A38E188E-D4A2-4DC3-872B-676B7D2EB63D}"/>
              </a:ext>
            </a:extLst>
          </p:cNvPr>
          <p:cNvCxnSpPr/>
          <p:nvPr/>
        </p:nvCxnSpPr>
        <p:spPr>
          <a:xfrm>
            <a:off x="4154750" y="3240350"/>
            <a:ext cx="488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64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F6F565-B40D-41FB-A47A-B5936A68B801}"/>
              </a:ext>
            </a:extLst>
          </p:cNvPr>
          <p:cNvSpPr/>
          <p:nvPr/>
        </p:nvSpPr>
        <p:spPr>
          <a:xfrm>
            <a:off x="1121276" y="2077499"/>
            <a:ext cx="10306645" cy="1508105"/>
          </a:xfrm>
          <a:prstGeom prst="rect">
            <a:avLst/>
          </a:prstGeom>
        </p:spPr>
        <p:txBody>
          <a:bodyPr wrap="square">
            <a:spAutoFit/>
          </a:bodyPr>
          <a:lstStyle/>
          <a:p>
            <a:endParaRPr lang="zh-TW" altLang="en-US" sz="2000" b="0" i="0" u="none" strike="noStrike" baseline="0" dirty="0">
              <a:solidFill>
                <a:srgbClr val="000000"/>
              </a:solidFill>
              <a:latin typeface="Calibri" panose="020F0502020204030204" pitchFamily="34" charset="0"/>
            </a:endParaRPr>
          </a:p>
          <a:p>
            <a:r>
              <a:rPr lang="en-US" altLang="zh-TW" dirty="0">
                <a:solidFill>
                  <a:srgbClr val="000000"/>
                </a:solidFill>
                <a:latin typeface="Calibri" panose="020F0502020204030204" pitchFamily="34" charset="0"/>
              </a:rPr>
              <a:t>b. </a:t>
            </a:r>
            <a:r>
              <a:rPr lang="en-US" altLang="zh-TW" dirty="0">
                <a:solidFill>
                  <a:srgbClr val="000000"/>
                </a:solidFill>
                <a:latin typeface="Calibri" panose="020F0502020204030204" pitchFamily="34" charset="0"/>
                <a:ea typeface="新細明體" panose="02020500000000000000" pitchFamily="18" charset="-120"/>
              </a:rPr>
              <a:t>Value Loss &lt; Value Gain </a:t>
            </a:r>
            <a:r>
              <a:rPr lang="zh-TW" altLang="en-US" dirty="0">
                <a:solidFill>
                  <a:srgbClr val="000000"/>
                </a:solidFill>
                <a:latin typeface="Calibri" panose="020F0502020204030204" pitchFamily="34" charset="0"/>
                <a:ea typeface="新細明體" panose="02020500000000000000" pitchFamily="18" charset="-120"/>
              </a:rPr>
              <a:t>             解約</a:t>
            </a:r>
            <a:endParaRPr lang="en-US" altLang="zh-TW" dirty="0">
              <a:solidFill>
                <a:srgbClr val="000000"/>
              </a:solidFill>
              <a:latin typeface="Calibri" panose="020F0502020204030204" pitchFamily="34" charset="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表示貸款人解約時，獲得的價值比損失還大，因此</a:t>
            </a:r>
            <a:r>
              <a:rPr lang="zh-TW" altLang="en-US" dirty="0">
                <a:solidFill>
                  <a:srgbClr val="FF33CC"/>
                </a:solidFill>
                <a:latin typeface="新細明體" panose="02020500000000000000" pitchFamily="18" charset="-120"/>
                <a:ea typeface="新細明體" panose="02020500000000000000" pitchFamily="18" charset="-120"/>
              </a:rPr>
              <a:t>貸款人會提前解約</a:t>
            </a:r>
            <a:r>
              <a:rPr lang="zh-TW" altLang="en-US" dirty="0">
                <a:solidFill>
                  <a:srgbClr val="000000"/>
                </a:solidFill>
                <a:latin typeface="新細明體" panose="02020500000000000000" pitchFamily="18" charset="-120"/>
                <a:ea typeface="新細明體" panose="02020500000000000000" pitchFamily="18" charset="-120"/>
              </a:rPr>
              <a:t>。而提前解約會導致合約提前清算，也就是要</a:t>
            </a:r>
            <a:r>
              <a:rPr lang="zh-TW" altLang="en-US" dirty="0">
                <a:solidFill>
                  <a:srgbClr val="FF33CC"/>
                </a:solidFill>
                <a:latin typeface="新細明體" panose="02020500000000000000" pitchFamily="18" charset="-120"/>
                <a:ea typeface="新細明體" panose="02020500000000000000" pitchFamily="18" charset="-120"/>
              </a:rPr>
              <a:t>將解約視為模型之中的最後一期</a:t>
            </a:r>
            <a:r>
              <a:rPr lang="zh-TW" altLang="en-US" dirty="0">
                <a:solidFill>
                  <a:srgbClr val="000000"/>
                </a:solidFill>
                <a:latin typeface="新細明體" panose="02020500000000000000" pitchFamily="18" charset="-120"/>
                <a:ea typeface="新細明體" panose="02020500000000000000" pitchFamily="18" charset="-120"/>
              </a:rPr>
              <a:t>，因此累積保險金、貸款人損失、房屋殘值需要重新設定：</a:t>
            </a:r>
            <a:endParaRPr lang="zh-TW" altLang="en-US" dirty="0"/>
          </a:p>
        </p:txBody>
      </p:sp>
      <p:sp>
        <p:nvSpPr>
          <p:cNvPr id="3" name="文字方塊 2">
            <a:extLst>
              <a:ext uri="{FF2B5EF4-FFF2-40B4-BE49-F238E27FC236}">
                <a16:creationId xmlns:a16="http://schemas.microsoft.com/office/drawing/2014/main" id="{855B2299-CFDD-412C-8C7E-3E1E858D657E}"/>
              </a:ext>
            </a:extLst>
          </p:cNvPr>
          <p:cNvSpPr txBox="1"/>
          <p:nvPr/>
        </p:nvSpPr>
        <p:spPr>
          <a:xfrm>
            <a:off x="559295" y="559293"/>
            <a:ext cx="4230645" cy="369332"/>
          </a:xfrm>
          <a:prstGeom prst="rect">
            <a:avLst/>
          </a:prstGeom>
          <a:noFill/>
        </p:spPr>
        <p:txBody>
          <a:bodyPr wrap="none" rtlCol="0">
            <a:spAutoFit/>
          </a:bodyPr>
          <a:lstStyle/>
          <a:p>
            <a:r>
              <a:rPr lang="zh-TW" altLang="en-US" dirty="0"/>
              <a:t>評價</a:t>
            </a:r>
            <a:r>
              <a:rPr lang="en-US" altLang="zh-TW" dirty="0"/>
              <a:t>RM –</a:t>
            </a:r>
            <a:r>
              <a:rPr lang="zh-TW" altLang="en-US" dirty="0"/>
              <a:t> 解約選擇權 </a:t>
            </a:r>
            <a:r>
              <a:rPr lang="en-US" altLang="zh-TW" dirty="0"/>
              <a:t>Cancellation Option</a:t>
            </a:r>
            <a:endParaRPr lang="zh-TW" altLang="en-US" dirty="0"/>
          </a:p>
        </p:txBody>
      </p:sp>
      <p:sp>
        <p:nvSpPr>
          <p:cNvPr id="4" name="文字方塊 3">
            <a:extLst>
              <a:ext uri="{FF2B5EF4-FFF2-40B4-BE49-F238E27FC236}">
                <a16:creationId xmlns:a16="http://schemas.microsoft.com/office/drawing/2014/main" id="{423AC9BE-05AD-4E66-95BF-AC5FD5B7A384}"/>
              </a:ext>
            </a:extLst>
          </p:cNvPr>
          <p:cNvSpPr txBox="1"/>
          <p:nvPr/>
        </p:nvSpPr>
        <p:spPr>
          <a:xfrm>
            <a:off x="559295" y="928625"/>
            <a:ext cx="1123962" cy="369332"/>
          </a:xfrm>
          <a:prstGeom prst="rect">
            <a:avLst/>
          </a:prstGeom>
          <a:noFill/>
        </p:spPr>
        <p:txBody>
          <a:bodyPr wrap="none" rtlCol="0">
            <a:spAutoFit/>
          </a:bodyPr>
          <a:lstStyle/>
          <a:p>
            <a:r>
              <a:rPr lang="en-US" altLang="zh-TW" dirty="0"/>
              <a:t>Value Loss</a:t>
            </a:r>
            <a:endParaRPr lang="zh-TW" altLang="en-US" dirty="0"/>
          </a:p>
        </p:txBody>
      </p:sp>
      <p:sp>
        <p:nvSpPr>
          <p:cNvPr id="5" name="矩形 4">
            <a:extLst>
              <a:ext uri="{FF2B5EF4-FFF2-40B4-BE49-F238E27FC236}">
                <a16:creationId xmlns:a16="http://schemas.microsoft.com/office/drawing/2014/main" id="{88B48AE5-13A0-4910-82FD-67214D7415FC}"/>
              </a:ext>
            </a:extLst>
          </p:cNvPr>
          <p:cNvSpPr/>
          <p:nvPr/>
        </p:nvSpPr>
        <p:spPr>
          <a:xfrm>
            <a:off x="559295" y="1276174"/>
            <a:ext cx="1580882" cy="369332"/>
          </a:xfrm>
          <a:prstGeom prst="rect">
            <a:avLst/>
          </a:prstGeom>
        </p:spPr>
        <p:txBody>
          <a:bodyPr wrap="none">
            <a:spAutoFit/>
          </a:bodyPr>
          <a:lstStyle/>
          <a:p>
            <a:r>
              <a:rPr lang="en-US" altLang="zh-TW" dirty="0"/>
              <a:t>2.</a:t>
            </a:r>
            <a:r>
              <a:rPr lang="zh-TW" altLang="en-US" dirty="0"/>
              <a:t> 僅單人存活</a:t>
            </a:r>
            <a:endParaRPr lang="en-US" altLang="zh-TW" dirty="0"/>
          </a:p>
        </p:txBody>
      </p:sp>
      <p:sp>
        <p:nvSpPr>
          <p:cNvPr id="6" name="矩形 5">
            <a:extLst>
              <a:ext uri="{FF2B5EF4-FFF2-40B4-BE49-F238E27FC236}">
                <a16:creationId xmlns:a16="http://schemas.microsoft.com/office/drawing/2014/main" id="{AAF541F2-82EA-458C-9E73-F274F8195FF5}"/>
              </a:ext>
            </a:extLst>
          </p:cNvPr>
          <p:cNvSpPr/>
          <p:nvPr/>
        </p:nvSpPr>
        <p:spPr>
          <a:xfrm>
            <a:off x="559295" y="1574956"/>
            <a:ext cx="2613216" cy="369332"/>
          </a:xfrm>
          <a:prstGeom prst="rect">
            <a:avLst/>
          </a:prstGeom>
        </p:spPr>
        <p:txBody>
          <a:bodyPr wrap="none">
            <a:spAutoFit/>
          </a:bodyPr>
          <a:lstStyle/>
          <a:p>
            <a:r>
              <a:rPr lang="en-US" altLang="zh-TW" dirty="0">
                <a:solidFill>
                  <a:srgbClr val="000000"/>
                </a:solidFill>
                <a:latin typeface="Calibri" panose="020F0502020204030204" pitchFamily="34" charset="0"/>
                <a:ea typeface="新細明體" panose="02020500000000000000" pitchFamily="18" charset="-120"/>
              </a:rPr>
              <a:t>b. Value Gain &gt; Value Loss</a:t>
            </a:r>
          </a:p>
        </p:txBody>
      </p:sp>
      <p:sp>
        <p:nvSpPr>
          <p:cNvPr id="7" name="矩形 6">
            <a:extLst>
              <a:ext uri="{FF2B5EF4-FFF2-40B4-BE49-F238E27FC236}">
                <a16:creationId xmlns:a16="http://schemas.microsoft.com/office/drawing/2014/main" id="{DA6F6232-CA21-4F24-BAFB-9499E5EEE349}"/>
              </a:ext>
            </a:extLst>
          </p:cNvPr>
          <p:cNvSpPr/>
          <p:nvPr/>
        </p:nvSpPr>
        <p:spPr>
          <a:xfrm>
            <a:off x="1683257" y="4034447"/>
            <a:ext cx="4046301"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累積保險金：本期保費</a:t>
            </a:r>
            <a:r>
              <a:rPr lang="en-US" altLang="zh-TW" dirty="0">
                <a:solidFill>
                  <a:srgbClr val="000000"/>
                </a:solidFill>
                <a:latin typeface="Calibri" panose="020F0502020204030204" pitchFamily="34" charset="0"/>
                <a:ea typeface="新細明體" panose="02020500000000000000" pitchFamily="18" charset="-120"/>
              </a:rPr>
              <a:t>+</a:t>
            </a:r>
            <a:r>
              <a:rPr lang="zh-TW" altLang="en-US" dirty="0">
                <a:solidFill>
                  <a:srgbClr val="000000"/>
                </a:solidFill>
                <a:latin typeface="Calibri" panose="020F0502020204030204" pitchFamily="34" charset="0"/>
                <a:ea typeface="新細明體" panose="02020500000000000000" pitchFamily="18" charset="-120"/>
              </a:rPr>
              <a:t> </a:t>
            </a:r>
            <a:r>
              <a:rPr lang="zh-TW" altLang="en-US" dirty="0">
                <a:solidFill>
                  <a:srgbClr val="000000"/>
                </a:solidFill>
                <a:latin typeface="新細明體" panose="02020500000000000000" pitchFamily="18" charset="-120"/>
                <a:ea typeface="新細明體" panose="02020500000000000000" pitchFamily="18" charset="-120"/>
              </a:rPr>
              <a:t>提前解約罰金</a:t>
            </a:r>
            <a:endParaRPr lang="zh-TW" altLang="en-US" dirty="0"/>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CC9554DD-9776-42FF-8752-C514D8ACF725}"/>
                  </a:ext>
                </a:extLst>
              </p:cNvPr>
              <p:cNvSpPr/>
              <p:nvPr/>
            </p:nvSpPr>
            <p:spPr>
              <a:xfrm>
                <a:off x="5629641" y="3945256"/>
                <a:ext cx="4624279" cy="547714"/>
              </a:xfrm>
              <a:prstGeom prst="rect">
                <a:avLst/>
              </a:prstGeom>
            </p:spPr>
            <p:txBody>
              <a:bodyPr wrap="none">
                <a:spAutoFit/>
              </a:bodyPr>
              <a:lstStyle/>
              <a:p>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 </a:t>
                </a:r>
                <a:r>
                  <a:rPr lang="zh-TW" altLang="en-US" dirty="0">
                    <a:solidFill>
                      <a:schemeClr val="tx1"/>
                    </a:solidFill>
                    <a:latin typeface="Cambria Math" panose="02040503050406030204" pitchFamily="18" charset="0"/>
                    <a:ea typeface="新細明體" panose="02020500000000000000" pitchFamily="18" charset="-120"/>
                  </a:rPr>
                  <a:t>𝜋</a:t>
                </a:r>
                <a:r>
                  <a:rPr lang="en-US" altLang="zh-TW" dirty="0">
                    <a:solidFill>
                      <a:schemeClr val="tx1"/>
                    </a:solidFill>
                    <a:latin typeface="Cambria Math" panose="02040503050406030204" pitchFamily="18" charset="0"/>
                    <a:ea typeface="新細明體" panose="02020500000000000000" pitchFamily="18" charset="-120"/>
                  </a:rPr>
                  <a:t>Δ</a:t>
                </a:r>
                <a:r>
                  <a:rPr lang="zh-TW" altLang="en-US" dirty="0">
                    <a:solidFill>
                      <a:schemeClr val="tx1"/>
                    </a:solidFill>
                    <a:latin typeface="Cambria Math" panose="02040503050406030204" pitchFamily="18" charset="0"/>
                    <a:ea typeface="新細明體" panose="02020500000000000000" pitchFamily="18" charset="-120"/>
                  </a:rPr>
                  <a:t>𝑡 ∙ </a:t>
                </a:r>
                <a14:m>
                  <m:oMath xmlns:m="http://schemas.openxmlformats.org/officeDocument/2006/math">
                    <m:f>
                      <m:fPr>
                        <m:ctrlPr>
                          <a:rPr lang="en-US" altLang="zh-TW" i="1">
                            <a:solidFill>
                              <a:schemeClr val="tx1"/>
                            </a:solidFill>
                            <a:latin typeface="Cambria Math" panose="02040503050406030204" pitchFamily="18" charset="0"/>
                          </a:rPr>
                        </m:ctrlPr>
                      </m:fPr>
                      <m:num>
                        <m:r>
                          <m:rPr>
                            <m:nor/>
                          </m:rPr>
                          <a:rPr lang="zh-TW" altLang="el-GR" dirty="0">
                            <a:solidFill>
                              <a:schemeClr val="tx1"/>
                            </a:solidFill>
                            <a:latin typeface="Cambria Math" panose="02040503050406030204" pitchFamily="18" charset="0"/>
                            <a:ea typeface="新細明體" panose="02020500000000000000" pitchFamily="18" charset="-120"/>
                          </a:rPr>
                          <m:t>𝐿</m:t>
                        </m:r>
                        <m:r>
                          <m:rPr>
                            <m:nor/>
                          </m:rPr>
                          <a:rPr lang="zh-TW" altLang="el-GR" baseline="-25000" dirty="0">
                            <a:solidFill>
                              <a:schemeClr val="tx1"/>
                            </a:solidFill>
                            <a:latin typeface="Cambria Math" panose="02040503050406030204" pitchFamily="18" charset="0"/>
                            <a:ea typeface="新細明體" panose="02020500000000000000" pitchFamily="18" charset="-120"/>
                          </a:rPr>
                          <m:t>𝑡</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𝑛</m:t>
                        </m:r>
                        <m:r>
                          <m:rPr>
                            <m:nor/>
                          </m:rPr>
                          <a:rPr lang="el-GR" altLang="zh-TW" baseline="-25000" dirty="0">
                            <a:solidFill>
                              <a:schemeClr val="tx1"/>
                            </a:solidFill>
                            <a:latin typeface="Cambria Math" panose="02040503050406030204" pitchFamily="18" charset="0"/>
                            <a:ea typeface="新細明體" panose="02020500000000000000" pitchFamily="18" charset="-120"/>
                          </a:rPr>
                          <m:t>,</m:t>
                        </m:r>
                        <m:r>
                          <m:rPr>
                            <m:nor/>
                          </m:rPr>
                          <a:rPr lang="zh-TW" altLang="el-GR" baseline="-25000" dirty="0">
                            <a:solidFill>
                              <a:schemeClr val="tx1"/>
                            </a:solidFill>
                            <a:latin typeface="Cambria Math" panose="02040503050406030204" pitchFamily="18" charset="0"/>
                            <a:ea typeface="新細明體" panose="02020500000000000000" pitchFamily="18" charset="-120"/>
                          </a:rPr>
                          <m:t>𝑜</m:t>
                        </m:r>
                        <m:r>
                          <m:rPr>
                            <m:nor/>
                          </m:rPr>
                          <a:rPr lang="en-US" altLang="zh-TW" b="0" i="0" baseline="-25000" dirty="0" smtClean="0">
                            <a:solidFill>
                              <a:schemeClr val="tx1"/>
                            </a:solidFill>
                            <a:latin typeface="Cambria Math" panose="02040503050406030204" pitchFamily="18" charset="0"/>
                            <a:ea typeface="新細明體" panose="02020500000000000000" pitchFamily="18" charset="-120"/>
                          </a:rPr>
                          <m:t>,</m:t>
                        </m:r>
                        <m:r>
                          <m:rPr>
                            <m:nor/>
                          </m:rPr>
                          <a:rPr lang="en-US" altLang="zh-TW" b="0" i="0" baseline="-25000" dirty="0" smtClean="0">
                            <a:solidFill>
                              <a:schemeClr val="tx1"/>
                            </a:solidFill>
                            <a:latin typeface="Cambria Math" panose="02040503050406030204" pitchFamily="18" charset="0"/>
                            <a:ea typeface="新細明體" panose="02020500000000000000" pitchFamily="18" charset="-120"/>
                          </a:rPr>
                          <m:t>p</m:t>
                        </m:r>
                        <m:r>
                          <m:rPr>
                            <m:nor/>
                          </m:rPr>
                          <a:rPr lang="en-US" altLang="zh-TW" baseline="-25000"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𝑚</m:t>
                        </m:r>
                        <m:r>
                          <m:rPr>
                            <m:nor/>
                          </m:rPr>
                          <a:rPr lang="en-US" altLang="zh-TW" b="0" i="0" baseline="30000" dirty="0" smtClean="0">
                            <a:solidFill>
                              <a:schemeClr val="tx1"/>
                            </a:solidFill>
                            <a:latin typeface="Cambria Math" panose="02040503050406030204" pitchFamily="18" charset="0"/>
                            <a:ea typeface="新細明體" panose="02020500000000000000" pitchFamily="18" charset="-120"/>
                          </a:rPr>
                          <m:t>w</m:t>
                        </m:r>
                        <m:r>
                          <m:rPr>
                            <m:nor/>
                          </m:rPr>
                          <a:rPr lang="zh-TW" altLang="el-GR" dirty="0">
                            <a:solidFill>
                              <a:schemeClr val="tx1"/>
                            </a:solidFill>
                            <a:latin typeface="Cambria Math" panose="02040503050406030204" pitchFamily="18" charset="0"/>
                            <a:ea typeface="新細明體" panose="02020500000000000000" pitchFamily="18" charset="-120"/>
                          </a:rPr>
                          <m:t>𝐻</m:t>
                        </m:r>
                        <m:r>
                          <m:rPr>
                            <m:nor/>
                          </m:rPr>
                          <a:rPr lang="el-GR" altLang="zh-TW" baseline="-25000" dirty="0">
                            <a:solidFill>
                              <a:schemeClr val="tx1"/>
                            </a:solidFill>
                            <a:latin typeface="Cambria Math" panose="02040503050406030204" pitchFamily="18" charset="0"/>
                            <a:ea typeface="新細明體" panose="02020500000000000000" pitchFamily="18" charset="-120"/>
                          </a:rPr>
                          <m:t>0</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num>
                      <m:den>
                        <m:r>
                          <m:rPr>
                            <m:nor/>
                          </m:rPr>
                          <a:rPr lang="el-GR" altLang="zh-TW" dirty="0">
                            <a:solidFill>
                              <a:schemeClr val="tx1"/>
                            </a:solidFill>
                            <a:latin typeface="Cambria Math" panose="02040503050406030204" pitchFamily="18" charset="0"/>
                            <a:ea typeface="新細明體" panose="02020500000000000000" pitchFamily="18" charset="-120"/>
                          </a:rPr>
                          <m:t>1</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el-GR" altLang="zh-TW" dirty="0">
                            <a:solidFill>
                              <a:schemeClr val="tx1"/>
                            </a:solidFill>
                            <a:latin typeface="Cambria Math" panose="02040503050406030204" pitchFamily="18" charset="0"/>
                            <a:ea typeface="新細明體" panose="02020500000000000000" pitchFamily="18" charset="-120"/>
                          </a:rPr>
                          <m:t>+</m:t>
                        </m:r>
                        <m:r>
                          <m:rPr>
                            <m:nor/>
                          </m:rPr>
                          <a:rPr lang="en-US" altLang="zh-TW" dirty="0">
                            <a:solidFill>
                              <a:schemeClr val="tx1"/>
                            </a:solidFill>
                            <a:latin typeface="Cambria Math" panose="02040503050406030204" pitchFamily="18" charset="0"/>
                            <a:ea typeface="新細明體" panose="02020500000000000000" pitchFamily="18" charset="-120"/>
                          </a:rPr>
                          <m:t> </m:t>
                        </m:r>
                        <m:r>
                          <m:rPr>
                            <m:nor/>
                          </m:rPr>
                          <a:rPr lang="zh-TW" altLang="el-GR" dirty="0">
                            <a:solidFill>
                              <a:schemeClr val="tx1"/>
                            </a:solidFill>
                            <a:latin typeface="Cambria Math" panose="02040503050406030204" pitchFamily="18" charset="0"/>
                            <a:ea typeface="新細明體" panose="02020500000000000000" pitchFamily="18" charset="-120"/>
                          </a:rPr>
                          <m:t>𝜋</m:t>
                        </m:r>
                        <m:r>
                          <m:rPr>
                            <m:nor/>
                          </m:rPr>
                          <a:rPr lang="el-GR" altLang="zh-TW" dirty="0">
                            <a:solidFill>
                              <a:schemeClr val="tx1"/>
                            </a:solidFill>
                            <a:latin typeface="新細明體" panose="02020500000000000000" pitchFamily="18" charset="-120"/>
                            <a:ea typeface="新細明體" panose="02020500000000000000" pitchFamily="18" charset="-120"/>
                          </a:rPr>
                          <m:t>Δ</m:t>
                        </m:r>
                        <m:r>
                          <m:rPr>
                            <m:nor/>
                          </m:rPr>
                          <a:rPr lang="zh-TW" altLang="el-GR" dirty="0">
                            <a:solidFill>
                              <a:schemeClr val="tx1"/>
                            </a:solidFill>
                            <a:latin typeface="Cambria Math" panose="02040503050406030204" pitchFamily="18" charset="0"/>
                            <a:ea typeface="新細明體" panose="02020500000000000000" pitchFamily="18" charset="-120"/>
                          </a:rPr>
                          <m:t>𝑡</m:t>
                        </m:r>
                      </m:den>
                    </m:f>
                  </m:oMath>
                </a14:m>
                <a:r>
                  <a:rPr lang="en-US" altLang="zh-TW" dirty="0"/>
                  <a:t> + </a:t>
                </a:r>
                <a:r>
                  <a:rPr lang="zh-TW" altLang="en-US" dirty="0"/>
                  <a:t>𝑃</a:t>
                </a:r>
                <a:r>
                  <a:rPr lang="zh-TW" altLang="en-US" baseline="-25000" dirty="0"/>
                  <a:t>𝑡</a:t>
                </a:r>
                <a:r>
                  <a:rPr lang="zh-TW" altLang="en-US" baseline="30000" dirty="0"/>
                  <a:t>𝑊 </a:t>
                </a:r>
                <a:r>
                  <a:rPr lang="zh-TW" altLang="en-US" dirty="0"/>
                  <a:t>𝑃𝑒𝑛𝑎𝑙𝑡𝑦</a:t>
                </a:r>
                <a:r>
                  <a:rPr lang="zh-TW" altLang="en-US" baseline="-25000" dirty="0"/>
                  <a:t>𝑡</a:t>
                </a:r>
                <a:r>
                  <a:rPr lang="en-US" altLang="zh-TW" baseline="-25000" dirty="0"/>
                  <a:t>,</a:t>
                </a:r>
                <a:r>
                  <a:rPr lang="zh-TW" altLang="en-US" baseline="-25000" dirty="0"/>
                  <a:t>𝑛</a:t>
                </a:r>
                <a:r>
                  <a:rPr lang="en-US" altLang="zh-TW" baseline="-25000" dirty="0"/>
                  <a:t>,</a:t>
                </a:r>
                <a:r>
                  <a:rPr lang="zh-TW" altLang="en-US" baseline="-25000" dirty="0"/>
                  <a:t>𝑜</a:t>
                </a:r>
                <a:r>
                  <a:rPr lang="en-US" altLang="zh-TW" baseline="-25000" dirty="0"/>
                  <a:t>,p</a:t>
                </a:r>
                <a:r>
                  <a:rPr lang="zh-TW" altLang="en-US" baseline="-25000" dirty="0"/>
                  <a:t> </a:t>
                </a:r>
              </a:p>
            </p:txBody>
          </p:sp>
        </mc:Choice>
        <mc:Fallback>
          <p:sp>
            <p:nvSpPr>
              <p:cNvPr id="8" name="矩形 7">
                <a:extLst>
                  <a:ext uri="{FF2B5EF4-FFF2-40B4-BE49-F238E27FC236}">
                    <a16:creationId xmlns:a16="http://schemas.microsoft.com/office/drawing/2014/main" id="{CC9554DD-9776-42FF-8752-C514D8ACF725}"/>
                  </a:ext>
                </a:extLst>
              </p:cNvPr>
              <p:cNvSpPr>
                <a:spLocks noRot="1" noChangeAspect="1" noMove="1" noResize="1" noEditPoints="1" noAdjustHandles="1" noChangeArrowheads="1" noChangeShapeType="1" noTextEdit="1"/>
              </p:cNvSpPr>
              <p:nvPr/>
            </p:nvSpPr>
            <p:spPr>
              <a:xfrm>
                <a:off x="5629641" y="3945256"/>
                <a:ext cx="4624279" cy="547714"/>
              </a:xfrm>
              <a:prstGeom prst="rect">
                <a:avLst/>
              </a:prstGeom>
              <a:blipFill>
                <a:blip r:embed="rId2"/>
                <a:stretch>
                  <a:fillRect l="-1054" b="-3333"/>
                </a:stretch>
              </a:blipFill>
            </p:spPr>
            <p:txBody>
              <a:bodyPr/>
              <a:lstStyle/>
              <a:p>
                <a:r>
                  <a:rPr lang="zh-TW" altLang="en-US">
                    <a:noFill/>
                  </a:rPr>
                  <a:t> </a:t>
                </a:r>
              </a:p>
            </p:txBody>
          </p:sp>
        </mc:Fallback>
      </mc:AlternateContent>
      <p:sp>
        <p:nvSpPr>
          <p:cNvPr id="9" name="矩形 8">
            <a:extLst>
              <a:ext uri="{FF2B5EF4-FFF2-40B4-BE49-F238E27FC236}">
                <a16:creationId xmlns:a16="http://schemas.microsoft.com/office/drawing/2014/main" id="{810BE27D-EAB3-4F9E-AF9D-6A6A4C0A1410}"/>
              </a:ext>
            </a:extLst>
          </p:cNvPr>
          <p:cNvSpPr/>
          <p:nvPr/>
        </p:nvSpPr>
        <p:spPr>
          <a:xfrm>
            <a:off x="1683257" y="4663372"/>
            <a:ext cx="8872341" cy="369332"/>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貸款人損失：本期貸款人死亡的</a:t>
            </a:r>
            <a:r>
              <a:rPr lang="en-US" altLang="zh-TW" dirty="0">
                <a:solidFill>
                  <a:srgbClr val="000000"/>
                </a:solidFill>
                <a:latin typeface="Calibri" panose="020F0502020204030204" pitchFamily="34" charset="0"/>
                <a:ea typeface="新細明體" panose="02020500000000000000" pitchFamily="18" charset="-120"/>
              </a:rPr>
              <a:t>Lender Loss= </a:t>
            </a:r>
            <a:r>
              <a:rPr lang="zh-TW" altLang="en-US" dirty="0">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sz="1400" b="0" i="0" u="none" strike="noStrike" baseline="30000" dirty="0">
                <a:solidFill>
                  <a:srgbClr val="000000"/>
                </a:solidFill>
                <a:latin typeface="Cambria Math" panose="02040503050406030204" pitchFamily="18" charset="0"/>
                <a:ea typeface="新細明體" panose="02020500000000000000" pitchFamily="18" charset="-120"/>
              </a:rPr>
              <a:t>𝑊</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dirty="0">
                <a:solidFill>
                  <a:srgbClr val="000000"/>
                </a:solidFill>
                <a:latin typeface="Cambria Math" panose="02040503050406030204" pitchFamily="18" charset="0"/>
                <a:ea typeface="新細明體" panose="02020500000000000000" pitchFamily="18" charset="-120"/>
              </a:rPr>
              <a:t>]</a:t>
            </a:r>
            <a:r>
              <a:rPr lang="en-US" altLang="zh-TW" b="0" i="0" u="none" strike="noStrike" baseline="30000" dirty="0">
                <a:solidFill>
                  <a:srgbClr val="000000"/>
                </a:solidFill>
                <a:latin typeface="Cambria Math" panose="02040503050406030204" pitchFamily="18" charset="0"/>
                <a:ea typeface="新細明體" panose="02020500000000000000" pitchFamily="18" charset="-120"/>
              </a:rPr>
              <a:t>+ </a:t>
            </a:r>
            <a:endParaRPr lang="zh-TW" altLang="en-US" baseline="30000" dirty="0"/>
          </a:p>
        </p:txBody>
      </p:sp>
      <p:sp>
        <p:nvSpPr>
          <p:cNvPr id="10" name="矩形 9">
            <a:extLst>
              <a:ext uri="{FF2B5EF4-FFF2-40B4-BE49-F238E27FC236}">
                <a16:creationId xmlns:a16="http://schemas.microsoft.com/office/drawing/2014/main" id="{9F91C522-E454-4003-B655-B84E3433ABDF}"/>
              </a:ext>
            </a:extLst>
          </p:cNvPr>
          <p:cNvSpPr/>
          <p:nvPr/>
        </p:nvSpPr>
        <p:spPr>
          <a:xfrm>
            <a:off x="1683257" y="5309703"/>
            <a:ext cx="6115970"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房屋殘值：本期貸款人死亡的 </a:t>
            </a:r>
            <a:r>
              <a:rPr lang="en-US" altLang="zh-TW" dirty="0">
                <a:solidFill>
                  <a:srgbClr val="000000"/>
                </a:solidFill>
                <a:latin typeface="Calibri" panose="020F0502020204030204" pitchFamily="34" charset="0"/>
                <a:ea typeface="新細明體" panose="02020500000000000000" pitchFamily="18" charset="-120"/>
              </a:rPr>
              <a:t>Net Equity = </a:t>
            </a:r>
            <a:r>
              <a:rPr lang="zh-TW" altLang="en-US" dirty="0">
                <a:solidFill>
                  <a:srgbClr val="000000"/>
                </a:solidFill>
                <a:latin typeface="Cambria Math" panose="02040503050406030204" pitchFamily="18" charset="0"/>
                <a:ea typeface="新細明體" panose="02020500000000000000" pitchFamily="18" charset="-120"/>
              </a:rPr>
              <a:t>𝑄</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zh-TW" altLang="en-US" sz="1400" b="0" i="0" u="none" strike="noStrike" baseline="30000" dirty="0">
                <a:solidFill>
                  <a:srgbClr val="000000"/>
                </a:solidFill>
                <a:latin typeface="Cambria Math" panose="02040503050406030204" pitchFamily="18" charset="0"/>
                <a:ea typeface="新細明體" panose="02020500000000000000" pitchFamily="18" charset="-120"/>
              </a:rPr>
              <a:t>𝑊</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𝐻</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𝑖</a:t>
            </a:r>
            <a:r>
              <a:rPr lang="en-US" altLang="zh-TW" dirty="0">
                <a:solidFill>
                  <a:srgbClr val="000000"/>
                </a:solidFill>
                <a:latin typeface="Cambria Math" panose="02040503050406030204" pitchFamily="18" charset="0"/>
                <a:ea typeface="新細明體" panose="02020500000000000000" pitchFamily="18" charset="-120"/>
              </a:rPr>
              <a:t>−</a:t>
            </a:r>
            <a:r>
              <a:rPr lang="zh-TW" altLang="en-US" dirty="0">
                <a:solidFill>
                  <a:srgbClr val="000000"/>
                </a:solidFill>
                <a:latin typeface="Cambria Math" panose="02040503050406030204" pitchFamily="18" charset="0"/>
                <a:ea typeface="新細明體" panose="02020500000000000000" pitchFamily="18" charset="-120"/>
              </a:rPr>
              <a:t>𝐿</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𝑡</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𝑛</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𝑜</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a:t>
            </a:r>
            <a:r>
              <a:rPr lang="zh-TW" altLang="en-US" sz="1100" b="0" i="0" u="none" strike="noStrike" baseline="0" dirty="0">
                <a:solidFill>
                  <a:srgbClr val="000000"/>
                </a:solidFill>
                <a:latin typeface="Cambria Math" panose="02040503050406030204" pitchFamily="18" charset="0"/>
                <a:ea typeface="新細明體" panose="02020500000000000000" pitchFamily="18" charset="-120"/>
              </a:rPr>
              <a:t>𝑝</a:t>
            </a:r>
            <a:r>
              <a:rPr lang="en-US" altLang="zh-TW" dirty="0">
                <a:solidFill>
                  <a:srgbClr val="000000"/>
                </a:solidFill>
                <a:latin typeface="Cambria Math" panose="02040503050406030204" pitchFamily="18" charset="0"/>
                <a:ea typeface="新細明體" panose="02020500000000000000" pitchFamily="18" charset="-120"/>
              </a:rPr>
              <a:t>]</a:t>
            </a:r>
            <a:r>
              <a:rPr lang="en-US" altLang="zh-TW" sz="1600" b="0" i="0" u="none" strike="noStrike" baseline="30000" dirty="0">
                <a:solidFill>
                  <a:srgbClr val="000000"/>
                </a:solidFill>
                <a:latin typeface="Cambria Math" panose="02040503050406030204" pitchFamily="18" charset="0"/>
                <a:ea typeface="新細明體" panose="02020500000000000000" pitchFamily="18" charset="-120"/>
              </a:rPr>
              <a:t>+</a:t>
            </a:r>
            <a:r>
              <a:rPr lang="en-US" altLang="zh-TW" sz="1100" b="0" i="0" u="none" strike="noStrike" baseline="0" dirty="0">
                <a:solidFill>
                  <a:srgbClr val="000000"/>
                </a:solidFill>
                <a:latin typeface="Cambria Math" panose="02040503050406030204" pitchFamily="18" charset="0"/>
                <a:ea typeface="新細明體" panose="02020500000000000000" pitchFamily="18" charset="-120"/>
              </a:rPr>
              <a:t> </a:t>
            </a:r>
            <a:endParaRPr lang="zh-TW" altLang="en-US" dirty="0"/>
          </a:p>
        </p:txBody>
      </p:sp>
      <p:cxnSp>
        <p:nvCxnSpPr>
          <p:cNvPr id="12" name="直線單箭頭接點 11">
            <a:extLst>
              <a:ext uri="{FF2B5EF4-FFF2-40B4-BE49-F238E27FC236}">
                <a16:creationId xmlns:a16="http://schemas.microsoft.com/office/drawing/2014/main" id="{EA9DDE7E-2DD6-42BD-B4AF-C2DACBC041A5}"/>
              </a:ext>
            </a:extLst>
          </p:cNvPr>
          <p:cNvCxnSpPr/>
          <p:nvPr/>
        </p:nvCxnSpPr>
        <p:spPr>
          <a:xfrm>
            <a:off x="3737499" y="2556769"/>
            <a:ext cx="514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8ACD3761-B8E1-4137-B367-E4F6C7C60BA6}"/>
              </a:ext>
            </a:extLst>
          </p:cNvPr>
          <p:cNvSpPr txBox="1"/>
          <p:nvPr/>
        </p:nvSpPr>
        <p:spPr>
          <a:xfrm>
            <a:off x="4133350" y="3859047"/>
            <a:ext cx="1313180" cy="261610"/>
          </a:xfrm>
          <a:prstGeom prst="rect">
            <a:avLst/>
          </a:prstGeom>
          <a:noFill/>
        </p:spPr>
        <p:txBody>
          <a:bodyPr wrap="none" rtlCol="0">
            <a:spAutoFit/>
          </a:bodyPr>
          <a:lstStyle/>
          <a:p>
            <a:r>
              <a:rPr lang="zh-TW" altLang="en-US" sz="1100" dirty="0">
                <a:solidFill>
                  <a:schemeClr val="bg2">
                    <a:lumMod val="75000"/>
                  </a:schemeClr>
                </a:solidFill>
              </a:rPr>
              <a:t>原：未來保費折現</a:t>
            </a:r>
          </a:p>
        </p:txBody>
      </p:sp>
    </p:spTree>
    <p:extLst>
      <p:ext uri="{BB962C8B-B14F-4D97-AF65-F5344CB8AC3E}">
        <p14:creationId xmlns:p14="http://schemas.microsoft.com/office/powerpoint/2010/main" val="110575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B87C559-C49F-4579-96C8-0339EF60044E}"/>
              </a:ext>
            </a:extLst>
          </p:cNvPr>
          <p:cNvSpPr txBox="1"/>
          <p:nvPr/>
        </p:nvSpPr>
        <p:spPr>
          <a:xfrm>
            <a:off x="700089" y="701336"/>
            <a:ext cx="1107996" cy="369332"/>
          </a:xfrm>
          <a:prstGeom prst="rect">
            <a:avLst/>
          </a:prstGeom>
          <a:noFill/>
        </p:spPr>
        <p:txBody>
          <a:bodyPr wrap="none" rtlCol="0">
            <a:spAutoFit/>
          </a:bodyPr>
          <a:lstStyle/>
          <a:p>
            <a:r>
              <a:rPr lang="zh-TW" altLang="en-US" dirty="0"/>
              <a:t>研究內容</a:t>
            </a:r>
          </a:p>
        </p:txBody>
      </p:sp>
      <p:sp>
        <p:nvSpPr>
          <p:cNvPr id="3" name="文字方塊 2">
            <a:extLst>
              <a:ext uri="{FF2B5EF4-FFF2-40B4-BE49-F238E27FC236}">
                <a16:creationId xmlns:a16="http://schemas.microsoft.com/office/drawing/2014/main" id="{E429B9C4-F337-4611-AA71-0CE40B130C7C}"/>
              </a:ext>
            </a:extLst>
          </p:cNvPr>
          <p:cNvSpPr txBox="1"/>
          <p:nvPr/>
        </p:nvSpPr>
        <p:spPr>
          <a:xfrm>
            <a:off x="1247312" y="1544609"/>
            <a:ext cx="9697375" cy="369332"/>
          </a:xfrm>
          <a:prstGeom prst="rect">
            <a:avLst/>
          </a:prstGeom>
          <a:noFill/>
        </p:spPr>
        <p:txBody>
          <a:bodyPr wrap="square" rtlCol="0">
            <a:spAutoFit/>
          </a:bodyPr>
          <a:lstStyle/>
          <a:p>
            <a:r>
              <a:rPr lang="zh-TW" altLang="en-US" dirty="0"/>
              <a:t>本篇論文延續戴永凌</a:t>
            </a:r>
            <a:r>
              <a:rPr lang="en-US" altLang="zh-TW" dirty="0"/>
              <a:t>(2016)</a:t>
            </a:r>
            <a:r>
              <a:rPr lang="zh-TW" altLang="en-US" dirty="0"/>
              <a:t>、曾冠瑋</a:t>
            </a:r>
            <a:r>
              <a:rPr lang="en-US" altLang="zh-TW" dirty="0"/>
              <a:t>(2017)</a:t>
            </a:r>
            <a:r>
              <a:rPr lang="zh-TW" altLang="en-US" dirty="0"/>
              <a:t>、張宇豐</a:t>
            </a:r>
            <a:r>
              <a:rPr lang="en-US" altLang="zh-TW" dirty="0"/>
              <a:t>(2018)</a:t>
            </a:r>
            <a:r>
              <a:rPr lang="zh-TW" altLang="en-US" dirty="0"/>
              <a:t>、賴彥儒</a:t>
            </a:r>
            <a:r>
              <a:rPr lang="en-US" altLang="zh-TW" dirty="0"/>
              <a:t>(2019)</a:t>
            </a:r>
            <a:r>
              <a:rPr lang="zh-TW" altLang="en-US" dirty="0"/>
              <a:t>評價</a:t>
            </a:r>
            <a:r>
              <a:rPr lang="en-US" altLang="zh-TW" dirty="0"/>
              <a:t>RM</a:t>
            </a:r>
            <a:r>
              <a:rPr lang="zh-TW" altLang="en-US" dirty="0"/>
              <a:t>的模型修改：</a:t>
            </a:r>
          </a:p>
        </p:txBody>
      </p:sp>
      <p:sp>
        <p:nvSpPr>
          <p:cNvPr id="4" name="文字方塊 3">
            <a:extLst>
              <a:ext uri="{FF2B5EF4-FFF2-40B4-BE49-F238E27FC236}">
                <a16:creationId xmlns:a16="http://schemas.microsoft.com/office/drawing/2014/main" id="{8E6675AC-350D-44D8-8146-B6061AB4624E}"/>
              </a:ext>
            </a:extLst>
          </p:cNvPr>
          <p:cNvSpPr txBox="1"/>
          <p:nvPr/>
        </p:nvSpPr>
        <p:spPr>
          <a:xfrm>
            <a:off x="1387964" y="2283273"/>
            <a:ext cx="9556723" cy="1477328"/>
          </a:xfrm>
          <a:prstGeom prst="rect">
            <a:avLst/>
          </a:prstGeom>
          <a:noFill/>
        </p:spPr>
        <p:txBody>
          <a:bodyPr wrap="square" rtlCol="0">
            <a:spAutoFit/>
          </a:bodyPr>
          <a:lstStyle/>
          <a:p>
            <a:pPr marL="342900" indent="-342900">
              <a:buAutoNum type="arabicPeriod"/>
            </a:pPr>
            <a:r>
              <a:rPr lang="zh-TW" altLang="en-US" dirty="0"/>
              <a:t>把原本使用美國</a:t>
            </a:r>
            <a:r>
              <a:rPr lang="en-US" altLang="zh-TW" dirty="0"/>
              <a:t>HMD</a:t>
            </a:r>
            <a:r>
              <a:rPr lang="zh-TW" altLang="en-US" dirty="0"/>
              <a:t>死亡率資料並假設夫妻死亡率獨立的部分，</a:t>
            </a:r>
            <a:r>
              <a:rPr lang="zh-TW" altLang="en-US" dirty="0">
                <a:solidFill>
                  <a:srgbClr val="0070C0"/>
                </a:solidFill>
              </a:rPr>
              <a:t>改用台灣戶政司的資料</a:t>
            </a:r>
            <a:endParaRPr lang="en-US" altLang="zh-TW" dirty="0">
              <a:solidFill>
                <a:srgbClr val="0070C0"/>
              </a:solidFill>
            </a:endParaRPr>
          </a:p>
          <a:p>
            <a:pPr marL="342900" indent="-342900">
              <a:buAutoNum type="arabicPeriod"/>
            </a:pPr>
            <a:r>
              <a:rPr lang="zh-TW" altLang="en-US" dirty="0"/>
              <a:t>將死亡率細分成</a:t>
            </a:r>
            <a:r>
              <a:rPr lang="zh-TW" altLang="en-US" dirty="0">
                <a:solidFill>
                  <a:srgbClr val="0070C0"/>
                </a:solidFill>
              </a:rPr>
              <a:t>有偶男女的死亡率</a:t>
            </a:r>
            <a:r>
              <a:rPr lang="zh-TW" altLang="en-US" dirty="0"/>
              <a:t>以及</a:t>
            </a:r>
            <a:r>
              <a:rPr lang="zh-TW" altLang="en-US" dirty="0">
                <a:solidFill>
                  <a:srgbClr val="0070C0"/>
                </a:solidFill>
              </a:rPr>
              <a:t>喪偶男女的死亡率</a:t>
            </a:r>
            <a:endParaRPr lang="en-US" altLang="zh-TW" dirty="0">
              <a:solidFill>
                <a:srgbClr val="0070C0"/>
              </a:solidFill>
            </a:endParaRPr>
          </a:p>
          <a:p>
            <a:pPr marL="342900" indent="-342900">
              <a:buAutoNum type="arabicPeriod"/>
            </a:pPr>
            <a:r>
              <a:rPr lang="zh-TW" altLang="en-US" dirty="0"/>
              <a:t>使用</a:t>
            </a:r>
            <a:r>
              <a:rPr lang="en-US" altLang="zh-TW" dirty="0"/>
              <a:t>copula</a:t>
            </a:r>
            <a:r>
              <a:rPr lang="zh-TW" altLang="en-US" dirty="0"/>
              <a:t>結構來計算</a:t>
            </a:r>
            <a:r>
              <a:rPr lang="zh-TW" altLang="en-US" dirty="0">
                <a:solidFill>
                  <a:srgbClr val="0070C0"/>
                </a:solidFill>
              </a:rPr>
              <a:t>夫妻聯立死亡率</a:t>
            </a:r>
            <a:endParaRPr lang="en-US" altLang="zh-TW" dirty="0">
              <a:solidFill>
                <a:srgbClr val="0070C0"/>
              </a:solidFill>
            </a:endParaRPr>
          </a:p>
          <a:p>
            <a:pPr marL="342900" indent="-342900">
              <a:buAutoNum type="arabicPeriod"/>
            </a:pPr>
            <a:r>
              <a:rPr lang="zh-TW" altLang="en-US" dirty="0"/>
              <a:t>由於美國</a:t>
            </a:r>
            <a:r>
              <a:rPr lang="en-US" altLang="zh-TW" dirty="0"/>
              <a:t>HMD</a:t>
            </a:r>
            <a:r>
              <a:rPr lang="zh-TW" altLang="en-US" dirty="0"/>
              <a:t>死亡率資料並沒有細分成有偶、喪偶的死亡率，因此本篇論文另外也會使用</a:t>
            </a:r>
            <a:r>
              <a:rPr lang="zh-TW" altLang="en-US" dirty="0">
                <a:solidFill>
                  <a:srgbClr val="0070C0"/>
                </a:solidFill>
              </a:rPr>
              <a:t>台灣戶政司不分是否有偶的總人口死亡率資料</a:t>
            </a:r>
            <a:r>
              <a:rPr lang="zh-TW" altLang="en-US" dirty="0"/>
              <a:t>來作比較</a:t>
            </a:r>
          </a:p>
        </p:txBody>
      </p:sp>
      <p:sp>
        <p:nvSpPr>
          <p:cNvPr id="5" name="文字方塊 4">
            <a:extLst>
              <a:ext uri="{FF2B5EF4-FFF2-40B4-BE49-F238E27FC236}">
                <a16:creationId xmlns:a16="http://schemas.microsoft.com/office/drawing/2014/main" id="{CD613F65-87FC-4C43-9945-F9225C3030CA}"/>
              </a:ext>
            </a:extLst>
          </p:cNvPr>
          <p:cNvSpPr txBox="1"/>
          <p:nvPr/>
        </p:nvSpPr>
        <p:spPr>
          <a:xfrm>
            <a:off x="700089" y="4225823"/>
            <a:ext cx="1107996" cy="369332"/>
          </a:xfrm>
          <a:prstGeom prst="rect">
            <a:avLst/>
          </a:prstGeom>
          <a:noFill/>
        </p:spPr>
        <p:txBody>
          <a:bodyPr wrap="none" rtlCol="0">
            <a:spAutoFit/>
          </a:bodyPr>
          <a:lstStyle/>
          <a:p>
            <a:r>
              <a:rPr lang="zh-TW" altLang="en-US" dirty="0"/>
              <a:t>研究結果</a:t>
            </a:r>
          </a:p>
        </p:txBody>
      </p:sp>
      <p:sp>
        <p:nvSpPr>
          <p:cNvPr id="6" name="文字方塊 5">
            <a:extLst>
              <a:ext uri="{FF2B5EF4-FFF2-40B4-BE49-F238E27FC236}">
                <a16:creationId xmlns:a16="http://schemas.microsoft.com/office/drawing/2014/main" id="{34CD3567-2F17-4FE0-97DB-ED218B3A2B9E}"/>
              </a:ext>
            </a:extLst>
          </p:cNvPr>
          <p:cNvSpPr txBox="1"/>
          <p:nvPr/>
        </p:nvSpPr>
        <p:spPr>
          <a:xfrm>
            <a:off x="1387964" y="5060377"/>
            <a:ext cx="9556723" cy="923330"/>
          </a:xfrm>
          <a:prstGeom prst="rect">
            <a:avLst/>
          </a:prstGeom>
          <a:noFill/>
        </p:spPr>
        <p:txBody>
          <a:bodyPr wrap="square" rtlCol="0">
            <a:spAutoFit/>
          </a:bodyPr>
          <a:lstStyle/>
          <a:p>
            <a:r>
              <a:rPr lang="zh-TW" altLang="en-US" dirty="0"/>
              <a:t>研究結果顯示，考慮了夫妻死亡率之間的相關係數，因為</a:t>
            </a:r>
            <a:r>
              <a:rPr lang="en-US" altLang="zh-TW" dirty="0"/>
              <a:t>Frees et al. (1995)</a:t>
            </a:r>
            <a:r>
              <a:rPr lang="zh-TW" altLang="en-US" dirty="0"/>
              <a:t>之中使用無母數分析估計出相關係數為</a:t>
            </a:r>
            <a:r>
              <a:rPr lang="en-US" altLang="zh-TW" dirty="0"/>
              <a:t>0.414</a:t>
            </a:r>
            <a:r>
              <a:rPr lang="zh-TW" altLang="en-US" dirty="0"/>
              <a:t>，</a:t>
            </a:r>
            <a:r>
              <a:rPr lang="zh-TW" altLang="en-US" dirty="0">
                <a:solidFill>
                  <a:srgbClr val="0070C0"/>
                </a:solidFill>
              </a:rPr>
              <a:t>配偶健在會讓本人較為長壽，因此合約預期長度拉長，導致總可貸成數下降</a:t>
            </a:r>
            <a:r>
              <a:rPr lang="zh-TW" altLang="en-US" dirty="0"/>
              <a:t>。</a:t>
            </a:r>
          </a:p>
        </p:txBody>
      </p:sp>
    </p:spTree>
    <p:extLst>
      <p:ext uri="{BB962C8B-B14F-4D97-AF65-F5344CB8AC3E}">
        <p14:creationId xmlns:p14="http://schemas.microsoft.com/office/powerpoint/2010/main" val="4238386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391487" y="3105834"/>
            <a:ext cx="3409025" cy="646331"/>
          </a:xfrm>
          <a:prstGeom prst="rect">
            <a:avLst/>
          </a:prstGeom>
          <a:noFill/>
        </p:spPr>
        <p:txBody>
          <a:bodyPr wrap="square" rtlCol="0">
            <a:spAutoFit/>
          </a:bodyPr>
          <a:lstStyle/>
          <a:p>
            <a:pPr algn="ctr"/>
            <a:r>
              <a:rPr lang="zh-TW" altLang="en-US" sz="3600" dirty="0"/>
              <a:t>數值結果</a:t>
            </a:r>
          </a:p>
        </p:txBody>
      </p:sp>
    </p:spTree>
    <p:extLst>
      <p:ext uri="{BB962C8B-B14F-4D97-AF65-F5344CB8AC3E}">
        <p14:creationId xmlns:p14="http://schemas.microsoft.com/office/powerpoint/2010/main" val="2272802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B9B891E-08C9-420E-AA3E-7218F614C4CC}"/>
              </a:ext>
            </a:extLst>
          </p:cNvPr>
          <p:cNvPicPr>
            <a:picLocks noChangeAspect="1"/>
          </p:cNvPicPr>
          <p:nvPr/>
        </p:nvPicPr>
        <p:blipFill>
          <a:blip r:embed="rId2"/>
          <a:stretch>
            <a:fillRect/>
          </a:stretch>
        </p:blipFill>
        <p:spPr>
          <a:xfrm>
            <a:off x="2096222" y="2084528"/>
            <a:ext cx="7309503" cy="2694412"/>
          </a:xfrm>
          <a:prstGeom prst="rect">
            <a:avLst/>
          </a:prstGeom>
        </p:spPr>
      </p:pic>
      <p:sp>
        <p:nvSpPr>
          <p:cNvPr id="7" name="矩形 6">
            <a:extLst>
              <a:ext uri="{FF2B5EF4-FFF2-40B4-BE49-F238E27FC236}">
                <a16:creationId xmlns:a16="http://schemas.microsoft.com/office/drawing/2014/main" id="{2F3252C7-DBB3-4CA9-96BE-DB6A1CFF410C}"/>
              </a:ext>
            </a:extLst>
          </p:cNvPr>
          <p:cNvSpPr/>
          <p:nvPr/>
        </p:nvSpPr>
        <p:spPr>
          <a:xfrm>
            <a:off x="1680839" y="1263484"/>
            <a:ext cx="8830322" cy="646331"/>
          </a:xfrm>
          <a:prstGeom prst="rect">
            <a:avLst/>
          </a:prstGeom>
        </p:spPr>
        <p:txBody>
          <a:bodyPr wrap="square">
            <a:spAutoFit/>
          </a:bodyPr>
          <a:lstStyle/>
          <a:p>
            <a:r>
              <a:rPr lang="zh-TW" altLang="en-US" dirty="0">
                <a:solidFill>
                  <a:srgbClr val="000000"/>
                </a:solidFill>
                <a:latin typeface="新細明體" panose="02020500000000000000" pitchFamily="18" charset="-120"/>
              </a:rPr>
              <a:t>本節比較以不同死亡率所計算出的夫妻共保</a:t>
            </a:r>
            <a:r>
              <a:rPr lang="en-US" altLang="zh-TW" dirty="0">
                <a:solidFill>
                  <a:srgbClr val="000000"/>
                </a:solidFill>
                <a:latin typeface="Calibri" panose="020F0502020204030204" pitchFamily="34" charset="0"/>
              </a:rPr>
              <a:t>RM</a:t>
            </a:r>
            <a:r>
              <a:rPr lang="zh-TW" altLang="en-US" dirty="0">
                <a:solidFill>
                  <a:srgbClr val="000000"/>
                </a:solidFill>
                <a:latin typeface="新細明體" panose="02020500000000000000" pitchFamily="18" charset="-120"/>
              </a:rPr>
              <a:t>的總可貸成數，死亡率計算方式分別是美國</a:t>
            </a:r>
            <a:r>
              <a:rPr lang="en-US" altLang="zh-TW" dirty="0">
                <a:solidFill>
                  <a:srgbClr val="000000"/>
                </a:solidFill>
                <a:latin typeface="Calibri" panose="020F0502020204030204" pitchFamily="34" charset="0"/>
              </a:rPr>
              <a:t>HMD</a:t>
            </a:r>
            <a:r>
              <a:rPr lang="zh-TW" altLang="en-US" dirty="0">
                <a:solidFill>
                  <a:srgbClr val="000000"/>
                </a:solidFill>
                <a:latin typeface="新細明體" panose="02020500000000000000" pitchFamily="18" charset="-120"/>
              </a:rPr>
              <a:t>資料、台灣資料但未區分有偶喪偶、以及台灣資料有區分有偶及喪偶。</a:t>
            </a:r>
            <a:endParaRPr lang="zh-TW" altLang="en-US" dirty="0"/>
          </a:p>
        </p:txBody>
      </p:sp>
      <p:sp>
        <p:nvSpPr>
          <p:cNvPr id="8" name="文字方塊 7">
            <a:extLst>
              <a:ext uri="{FF2B5EF4-FFF2-40B4-BE49-F238E27FC236}">
                <a16:creationId xmlns:a16="http://schemas.microsoft.com/office/drawing/2014/main" id="{A4CFA805-5898-4780-9873-C0183B10D636}"/>
              </a:ext>
            </a:extLst>
          </p:cNvPr>
          <p:cNvSpPr txBox="1"/>
          <p:nvPr/>
        </p:nvSpPr>
        <p:spPr>
          <a:xfrm>
            <a:off x="559295" y="559293"/>
            <a:ext cx="2582758" cy="461665"/>
          </a:xfrm>
          <a:prstGeom prst="rect">
            <a:avLst/>
          </a:prstGeom>
          <a:noFill/>
        </p:spPr>
        <p:txBody>
          <a:bodyPr wrap="none" rtlCol="0">
            <a:spAutoFit/>
          </a:bodyPr>
          <a:lstStyle/>
          <a:p>
            <a:r>
              <a:rPr lang="zh-TW" altLang="en-US" dirty="0"/>
              <a:t>數值結果 </a:t>
            </a:r>
            <a:r>
              <a:rPr lang="en-US" altLang="zh-TW" dirty="0"/>
              <a:t>–</a:t>
            </a:r>
            <a:r>
              <a:rPr lang="zh-TW" altLang="en-US" dirty="0"/>
              <a:t> </a:t>
            </a:r>
            <a:r>
              <a:rPr lang="zh-TW" altLang="en-US" sz="2400" dirty="0"/>
              <a:t>情境分析</a:t>
            </a:r>
            <a:endParaRPr lang="zh-TW" altLang="en-US" dirty="0"/>
          </a:p>
        </p:txBody>
      </p:sp>
      <p:sp>
        <p:nvSpPr>
          <p:cNvPr id="9" name="矩形 8">
            <a:extLst>
              <a:ext uri="{FF2B5EF4-FFF2-40B4-BE49-F238E27FC236}">
                <a16:creationId xmlns:a16="http://schemas.microsoft.com/office/drawing/2014/main" id="{AD684A41-7A51-4C24-9D78-4275F74EE14F}"/>
              </a:ext>
            </a:extLst>
          </p:cNvPr>
          <p:cNvSpPr/>
          <p:nvPr/>
        </p:nvSpPr>
        <p:spPr>
          <a:xfrm>
            <a:off x="1680839" y="5055443"/>
            <a:ext cx="9240503" cy="646331"/>
          </a:xfrm>
          <a:prstGeom prst="rect">
            <a:avLst/>
          </a:prstGeom>
        </p:spPr>
        <p:txBody>
          <a:bodyPr wrap="square">
            <a:spAutoFit/>
          </a:bodyPr>
          <a:lstStyle/>
          <a:p>
            <a:r>
              <a:rPr lang="zh-TW" altLang="en-US" dirty="0">
                <a:solidFill>
                  <a:srgbClr val="000000"/>
                </a:solidFill>
                <a:latin typeface="新細明體" panose="02020500000000000000" pitchFamily="18" charset="-120"/>
              </a:rPr>
              <a:t>由上表可以看出，無論有沒有提前解約選擇權，不同資料間的總可貸成數之間的大小關係並沒有不同。</a:t>
            </a:r>
            <a:r>
              <a:rPr lang="zh-TW" altLang="en-US" dirty="0"/>
              <a:t>使用台灣有區分計算出的總可貸成數 </a:t>
            </a:r>
            <a:r>
              <a:rPr lang="en-US" altLang="zh-TW" dirty="0"/>
              <a:t>&gt; </a:t>
            </a:r>
            <a:r>
              <a:rPr lang="zh-TW" altLang="en-US" dirty="0"/>
              <a:t>台灣未區分的 </a:t>
            </a:r>
            <a:r>
              <a:rPr lang="en-US" altLang="zh-TW" dirty="0"/>
              <a:t>&gt;</a:t>
            </a:r>
            <a:r>
              <a:rPr lang="zh-TW" altLang="en-US" dirty="0"/>
              <a:t> 美國</a:t>
            </a:r>
            <a:r>
              <a:rPr lang="en-US" altLang="zh-TW" dirty="0"/>
              <a:t>HMD</a:t>
            </a:r>
            <a:r>
              <a:rPr lang="zh-TW" altLang="en-US" dirty="0"/>
              <a:t>資料的</a:t>
            </a:r>
          </a:p>
        </p:txBody>
      </p:sp>
      <p:sp>
        <p:nvSpPr>
          <p:cNvPr id="10" name="矩形 9">
            <a:extLst>
              <a:ext uri="{FF2B5EF4-FFF2-40B4-BE49-F238E27FC236}">
                <a16:creationId xmlns:a16="http://schemas.microsoft.com/office/drawing/2014/main" id="{14A3E70A-6E10-400D-9074-288EEC86F367}"/>
              </a:ext>
            </a:extLst>
          </p:cNvPr>
          <p:cNvSpPr/>
          <p:nvPr/>
        </p:nvSpPr>
        <p:spPr>
          <a:xfrm>
            <a:off x="1680839" y="5842511"/>
            <a:ext cx="9537332" cy="276999"/>
          </a:xfrm>
          <a:prstGeom prst="rect">
            <a:avLst/>
          </a:prstGeom>
        </p:spPr>
        <p:txBody>
          <a:bodyPr wrap="square">
            <a:spAutoFit/>
          </a:bodyPr>
          <a:lstStyle/>
          <a:p>
            <a:r>
              <a:rPr lang="zh-TW" altLang="en-US" sz="1200" dirty="0">
                <a:solidFill>
                  <a:srgbClr val="000000"/>
                </a:solidFill>
                <a:latin typeface="新細明體" panose="02020500000000000000" pitchFamily="18" charset="-120"/>
              </a:rPr>
              <a:t>這可能是因為美國</a:t>
            </a:r>
            <a:r>
              <a:rPr lang="en-US" altLang="zh-TW" sz="1200" dirty="0">
                <a:solidFill>
                  <a:srgbClr val="000000"/>
                </a:solidFill>
                <a:latin typeface="Calibri" panose="020F0502020204030204" pitchFamily="34" charset="0"/>
              </a:rPr>
              <a:t>HMD</a:t>
            </a:r>
            <a:r>
              <a:rPr lang="zh-TW" altLang="en-US" sz="1200" dirty="0">
                <a:solidFill>
                  <a:srgbClr val="000000"/>
                </a:solidFill>
                <a:latin typeface="新細明體" panose="02020500000000000000" pitchFamily="18" charset="-120"/>
              </a:rPr>
              <a:t>資料是預測未來</a:t>
            </a:r>
            <a:r>
              <a:rPr lang="en-US" altLang="zh-TW" sz="1200" dirty="0">
                <a:solidFill>
                  <a:srgbClr val="000000"/>
                </a:solidFill>
                <a:latin typeface="Calibri" panose="020F0502020204030204" pitchFamily="34" charset="0"/>
              </a:rPr>
              <a:t>60</a:t>
            </a:r>
            <a:r>
              <a:rPr lang="zh-TW" altLang="en-US" sz="1200" dirty="0">
                <a:solidFill>
                  <a:srgbClr val="000000"/>
                </a:solidFill>
                <a:latin typeface="新細明體" panose="02020500000000000000" pitchFamily="18" charset="-120"/>
              </a:rPr>
              <a:t>年的死亡率資料，整體的死亡率較低，造成投保人平均餘命較長，因此總可貸成數較低。</a:t>
            </a:r>
            <a:endParaRPr lang="zh-TW" altLang="en-US" sz="1200" dirty="0"/>
          </a:p>
        </p:txBody>
      </p:sp>
      <p:sp>
        <p:nvSpPr>
          <p:cNvPr id="11" name="文字方塊 10">
            <a:extLst>
              <a:ext uri="{FF2B5EF4-FFF2-40B4-BE49-F238E27FC236}">
                <a16:creationId xmlns:a16="http://schemas.microsoft.com/office/drawing/2014/main" id="{B5F4D0EF-B870-4036-9979-E14D71670F7E}"/>
              </a:ext>
            </a:extLst>
          </p:cNvPr>
          <p:cNvSpPr txBox="1"/>
          <p:nvPr/>
        </p:nvSpPr>
        <p:spPr>
          <a:xfrm>
            <a:off x="2707690" y="4360178"/>
            <a:ext cx="1172116" cy="369332"/>
          </a:xfrm>
          <a:prstGeom prst="rect">
            <a:avLst/>
          </a:prstGeom>
          <a:noFill/>
        </p:spPr>
        <p:txBody>
          <a:bodyPr wrap="none" rtlCol="0">
            <a:spAutoFit/>
          </a:bodyPr>
          <a:lstStyle/>
          <a:p>
            <a:r>
              <a:rPr lang="zh-TW" altLang="en-US" dirty="0">
                <a:solidFill>
                  <a:srgbClr val="FF0000"/>
                </a:solidFill>
              </a:rPr>
              <a:t> 有懲罰金</a:t>
            </a:r>
          </a:p>
        </p:txBody>
      </p:sp>
      <p:sp>
        <p:nvSpPr>
          <p:cNvPr id="12" name="文字方塊 11">
            <a:extLst>
              <a:ext uri="{FF2B5EF4-FFF2-40B4-BE49-F238E27FC236}">
                <a16:creationId xmlns:a16="http://schemas.microsoft.com/office/drawing/2014/main" id="{B22D131E-0907-491E-9B4B-7AE8752AE120}"/>
              </a:ext>
            </a:extLst>
          </p:cNvPr>
          <p:cNvSpPr txBox="1"/>
          <p:nvPr/>
        </p:nvSpPr>
        <p:spPr>
          <a:xfrm>
            <a:off x="2786275" y="3738828"/>
            <a:ext cx="5262979" cy="369332"/>
          </a:xfrm>
          <a:prstGeom prst="rect">
            <a:avLst/>
          </a:prstGeom>
          <a:noFill/>
        </p:spPr>
        <p:txBody>
          <a:bodyPr wrap="none" rtlCol="0">
            <a:spAutoFit/>
          </a:bodyPr>
          <a:lstStyle/>
          <a:p>
            <a:r>
              <a:rPr lang="zh-TW" altLang="en-US" dirty="0">
                <a:solidFill>
                  <a:srgbClr val="FF0000"/>
                </a:solidFill>
              </a:rPr>
              <a:t>有繼承人等於老人死掉自動執行解約選擇權的意思</a:t>
            </a:r>
          </a:p>
        </p:txBody>
      </p:sp>
      <p:sp>
        <p:nvSpPr>
          <p:cNvPr id="13" name="文字方塊 12">
            <a:extLst>
              <a:ext uri="{FF2B5EF4-FFF2-40B4-BE49-F238E27FC236}">
                <a16:creationId xmlns:a16="http://schemas.microsoft.com/office/drawing/2014/main" id="{DBE9A63A-06A3-49F7-8597-D147AE3A9C42}"/>
              </a:ext>
            </a:extLst>
          </p:cNvPr>
          <p:cNvSpPr txBox="1"/>
          <p:nvPr/>
        </p:nvSpPr>
        <p:spPr>
          <a:xfrm>
            <a:off x="4669654" y="4360178"/>
            <a:ext cx="415498" cy="369332"/>
          </a:xfrm>
          <a:prstGeom prst="rect">
            <a:avLst/>
          </a:prstGeom>
          <a:noFill/>
        </p:spPr>
        <p:txBody>
          <a:bodyPr wrap="none" rtlCol="0">
            <a:spAutoFit/>
          </a:bodyPr>
          <a:lstStyle/>
          <a:p>
            <a:r>
              <a:rPr lang="zh-TW" altLang="en-US" dirty="0">
                <a:solidFill>
                  <a:srgbClr val="0070C0"/>
                </a:solidFill>
              </a:rPr>
              <a:t>大</a:t>
            </a:r>
          </a:p>
        </p:txBody>
      </p:sp>
      <p:sp>
        <p:nvSpPr>
          <p:cNvPr id="14" name="文字方塊 13">
            <a:extLst>
              <a:ext uri="{FF2B5EF4-FFF2-40B4-BE49-F238E27FC236}">
                <a16:creationId xmlns:a16="http://schemas.microsoft.com/office/drawing/2014/main" id="{8CB80469-D4AE-49DD-97F7-45987558BA00}"/>
              </a:ext>
            </a:extLst>
          </p:cNvPr>
          <p:cNvSpPr txBox="1"/>
          <p:nvPr/>
        </p:nvSpPr>
        <p:spPr>
          <a:xfrm>
            <a:off x="4669654" y="2883382"/>
            <a:ext cx="415498" cy="369332"/>
          </a:xfrm>
          <a:prstGeom prst="rect">
            <a:avLst/>
          </a:prstGeom>
          <a:noFill/>
        </p:spPr>
        <p:txBody>
          <a:bodyPr wrap="none" rtlCol="0">
            <a:spAutoFit/>
          </a:bodyPr>
          <a:lstStyle/>
          <a:p>
            <a:r>
              <a:rPr lang="zh-TW" altLang="en-US" dirty="0">
                <a:solidFill>
                  <a:srgbClr val="0070C0"/>
                </a:solidFill>
              </a:rPr>
              <a:t>大</a:t>
            </a:r>
          </a:p>
        </p:txBody>
      </p:sp>
      <p:sp>
        <p:nvSpPr>
          <p:cNvPr id="15" name="文字方塊 14">
            <a:extLst>
              <a:ext uri="{FF2B5EF4-FFF2-40B4-BE49-F238E27FC236}">
                <a16:creationId xmlns:a16="http://schemas.microsoft.com/office/drawing/2014/main" id="{1BCE3F75-1618-4C57-B013-3C6FB1DC9AFE}"/>
              </a:ext>
            </a:extLst>
          </p:cNvPr>
          <p:cNvSpPr txBox="1"/>
          <p:nvPr/>
        </p:nvSpPr>
        <p:spPr>
          <a:xfrm>
            <a:off x="4669654" y="3483794"/>
            <a:ext cx="415498" cy="369332"/>
          </a:xfrm>
          <a:prstGeom prst="rect">
            <a:avLst/>
          </a:prstGeom>
          <a:noFill/>
        </p:spPr>
        <p:txBody>
          <a:bodyPr wrap="none" rtlCol="0">
            <a:spAutoFit/>
          </a:bodyPr>
          <a:lstStyle/>
          <a:p>
            <a:r>
              <a:rPr lang="zh-TW" altLang="en-US" dirty="0">
                <a:solidFill>
                  <a:srgbClr val="0070C0"/>
                </a:solidFill>
              </a:rPr>
              <a:t>小</a:t>
            </a:r>
          </a:p>
        </p:txBody>
      </p:sp>
      <p:sp>
        <p:nvSpPr>
          <p:cNvPr id="16" name="文字方塊 15">
            <a:extLst>
              <a:ext uri="{FF2B5EF4-FFF2-40B4-BE49-F238E27FC236}">
                <a16:creationId xmlns:a16="http://schemas.microsoft.com/office/drawing/2014/main" id="{EDC85998-DC50-4586-97E9-5A538DA37080}"/>
              </a:ext>
            </a:extLst>
          </p:cNvPr>
          <p:cNvSpPr txBox="1"/>
          <p:nvPr/>
        </p:nvSpPr>
        <p:spPr>
          <a:xfrm>
            <a:off x="4669654" y="3164650"/>
            <a:ext cx="415498" cy="369332"/>
          </a:xfrm>
          <a:prstGeom prst="rect">
            <a:avLst/>
          </a:prstGeom>
          <a:noFill/>
        </p:spPr>
        <p:txBody>
          <a:bodyPr wrap="none" rtlCol="0">
            <a:spAutoFit/>
          </a:bodyPr>
          <a:lstStyle/>
          <a:p>
            <a:r>
              <a:rPr lang="zh-TW" altLang="en-US" dirty="0">
                <a:solidFill>
                  <a:srgbClr val="0070C0"/>
                </a:solidFill>
              </a:rPr>
              <a:t>小</a:t>
            </a:r>
          </a:p>
        </p:txBody>
      </p:sp>
    </p:spTree>
    <p:extLst>
      <p:ext uri="{BB962C8B-B14F-4D97-AF65-F5344CB8AC3E}">
        <p14:creationId xmlns:p14="http://schemas.microsoft.com/office/powerpoint/2010/main" val="623793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8FD90FC-EC1D-48ED-97AF-82D4849AB9CB}"/>
              </a:ext>
            </a:extLst>
          </p:cNvPr>
          <p:cNvPicPr>
            <a:picLocks noChangeAspect="1"/>
          </p:cNvPicPr>
          <p:nvPr/>
        </p:nvPicPr>
        <p:blipFill rotWithShape="1">
          <a:blip r:embed="rId2"/>
          <a:srcRect b="51557"/>
          <a:stretch/>
        </p:blipFill>
        <p:spPr>
          <a:xfrm>
            <a:off x="753576" y="1447059"/>
            <a:ext cx="5215826" cy="3630968"/>
          </a:xfrm>
          <a:prstGeom prst="rect">
            <a:avLst/>
          </a:prstGeom>
        </p:spPr>
      </p:pic>
      <p:pic>
        <p:nvPicPr>
          <p:cNvPr id="5" name="圖片 4">
            <a:extLst>
              <a:ext uri="{FF2B5EF4-FFF2-40B4-BE49-F238E27FC236}">
                <a16:creationId xmlns:a16="http://schemas.microsoft.com/office/drawing/2014/main" id="{2B078E5F-8C0F-4C82-BFD9-D4E6C427D97E}"/>
              </a:ext>
            </a:extLst>
          </p:cNvPr>
          <p:cNvPicPr>
            <a:picLocks noChangeAspect="1"/>
          </p:cNvPicPr>
          <p:nvPr/>
        </p:nvPicPr>
        <p:blipFill rotWithShape="1">
          <a:blip r:embed="rId2"/>
          <a:srcRect t="52039"/>
          <a:stretch/>
        </p:blipFill>
        <p:spPr>
          <a:xfrm>
            <a:off x="6275003" y="1613516"/>
            <a:ext cx="5268229" cy="3630968"/>
          </a:xfrm>
          <a:prstGeom prst="rect">
            <a:avLst/>
          </a:prstGeom>
        </p:spPr>
      </p:pic>
      <p:sp>
        <p:nvSpPr>
          <p:cNvPr id="6" name="矩形 5">
            <a:extLst>
              <a:ext uri="{FF2B5EF4-FFF2-40B4-BE49-F238E27FC236}">
                <a16:creationId xmlns:a16="http://schemas.microsoft.com/office/drawing/2014/main" id="{FCC23FB4-444A-4608-96D5-C8F0F42D25AD}"/>
              </a:ext>
            </a:extLst>
          </p:cNvPr>
          <p:cNvSpPr/>
          <p:nvPr/>
        </p:nvSpPr>
        <p:spPr>
          <a:xfrm>
            <a:off x="926237" y="5666147"/>
            <a:ext cx="10501585" cy="646331"/>
          </a:xfrm>
          <a:prstGeom prst="rect">
            <a:avLst/>
          </a:prstGeom>
        </p:spPr>
        <p:txBody>
          <a:bodyPr wrap="square">
            <a:spAutoFit/>
          </a:bodyPr>
          <a:lstStyle/>
          <a:p>
            <a:r>
              <a:rPr lang="zh-TW" altLang="en-US" dirty="0">
                <a:solidFill>
                  <a:srgbClr val="000000"/>
                </a:solidFill>
                <a:latin typeface="新細明體" panose="02020500000000000000" pitchFamily="18" charset="-120"/>
              </a:rPr>
              <a:t>考慮夫妻共保後，由於女性的平均年齡大於男性，因此</a:t>
            </a:r>
            <a:r>
              <a:rPr lang="en-US" altLang="zh-TW" dirty="0">
                <a:solidFill>
                  <a:srgbClr val="FF33CC"/>
                </a:solidFill>
                <a:latin typeface="Calibri" panose="020F0502020204030204" pitchFamily="34" charset="0"/>
              </a:rPr>
              <a:t>RM</a:t>
            </a:r>
            <a:r>
              <a:rPr lang="zh-TW" altLang="en-US" dirty="0">
                <a:solidFill>
                  <a:srgbClr val="FF33CC"/>
                </a:solidFill>
                <a:latin typeface="新細明體" panose="02020500000000000000" pitchFamily="18" charset="-120"/>
              </a:rPr>
              <a:t>合約期數會傾向以女性餘命來決定</a:t>
            </a:r>
            <a:r>
              <a:rPr lang="zh-TW" altLang="en-US" dirty="0">
                <a:solidFill>
                  <a:srgbClr val="000000"/>
                </a:solidFill>
                <a:latin typeface="新細明體" panose="02020500000000000000" pitchFamily="18" charset="-120"/>
              </a:rPr>
              <a:t>，因此左下角的總可貸成數也會較右上角來得大。</a:t>
            </a:r>
            <a:endParaRPr lang="zh-TW" altLang="en-US" dirty="0"/>
          </a:p>
        </p:txBody>
      </p:sp>
      <p:sp>
        <p:nvSpPr>
          <p:cNvPr id="7" name="矩形 6">
            <a:extLst>
              <a:ext uri="{FF2B5EF4-FFF2-40B4-BE49-F238E27FC236}">
                <a16:creationId xmlns:a16="http://schemas.microsoft.com/office/drawing/2014/main" id="{602F678D-7B0D-47FF-A2B9-024D332E6A5A}"/>
              </a:ext>
            </a:extLst>
          </p:cNvPr>
          <p:cNvSpPr/>
          <p:nvPr/>
        </p:nvSpPr>
        <p:spPr>
          <a:xfrm>
            <a:off x="926237" y="1022576"/>
            <a:ext cx="9442881" cy="338554"/>
          </a:xfrm>
          <a:prstGeom prst="rect">
            <a:avLst/>
          </a:prstGeom>
        </p:spPr>
        <p:txBody>
          <a:bodyPr wrap="square">
            <a:spAutoFit/>
          </a:bodyPr>
          <a:lstStyle/>
          <a:p>
            <a:r>
              <a:rPr lang="zh-TW" altLang="en-US" sz="1600" dirty="0">
                <a:solidFill>
                  <a:srgbClr val="0070C0"/>
                </a:solidFill>
              </a:rPr>
              <a:t>投保人年齡↑，預期壽命↓，</a:t>
            </a:r>
            <a:r>
              <a:rPr lang="en-US" altLang="zh-TW" sz="1600" dirty="0">
                <a:solidFill>
                  <a:srgbClr val="0070C0"/>
                </a:solidFill>
              </a:rPr>
              <a:t>RM</a:t>
            </a:r>
            <a:r>
              <a:rPr lang="zh-TW" altLang="en-US" sz="1600" dirty="0">
                <a:solidFill>
                  <a:srgbClr val="0070C0"/>
                </a:solidFill>
                <a:latin typeface="新細明體" panose="02020500000000000000" pitchFamily="18" charset="-120"/>
              </a:rPr>
              <a:t>合約的預期期數↓，每年領到的年金↑，總可貸成數↑</a:t>
            </a:r>
            <a:endParaRPr lang="en-US" altLang="zh-TW" sz="1600" dirty="0">
              <a:solidFill>
                <a:srgbClr val="0070C0"/>
              </a:solidFill>
              <a:latin typeface="新細明體" panose="02020500000000000000" pitchFamily="18" charset="-120"/>
            </a:endParaRPr>
          </a:p>
        </p:txBody>
      </p:sp>
      <p:sp>
        <p:nvSpPr>
          <p:cNvPr id="8" name="文字方塊 7">
            <a:extLst>
              <a:ext uri="{FF2B5EF4-FFF2-40B4-BE49-F238E27FC236}">
                <a16:creationId xmlns:a16="http://schemas.microsoft.com/office/drawing/2014/main" id="{D3CAED39-EC34-4D10-9E97-6BAB960D7EF8}"/>
              </a:ext>
            </a:extLst>
          </p:cNvPr>
          <p:cNvSpPr txBox="1"/>
          <p:nvPr/>
        </p:nvSpPr>
        <p:spPr>
          <a:xfrm>
            <a:off x="479396" y="318674"/>
            <a:ext cx="3506088" cy="461665"/>
          </a:xfrm>
          <a:prstGeom prst="rect">
            <a:avLst/>
          </a:prstGeom>
          <a:noFill/>
        </p:spPr>
        <p:txBody>
          <a:bodyPr wrap="none" rtlCol="0">
            <a:spAutoFit/>
          </a:bodyPr>
          <a:lstStyle/>
          <a:p>
            <a:r>
              <a:rPr lang="zh-TW" altLang="en-US" dirty="0"/>
              <a:t>數值結果 </a:t>
            </a:r>
            <a:r>
              <a:rPr lang="en-US" altLang="zh-TW" dirty="0"/>
              <a:t>–</a:t>
            </a:r>
            <a:r>
              <a:rPr lang="zh-TW" altLang="en-US" dirty="0"/>
              <a:t> </a:t>
            </a:r>
            <a:r>
              <a:rPr lang="zh-TW" altLang="en-US" sz="2400" dirty="0"/>
              <a:t>年齡敏感度分析</a:t>
            </a:r>
            <a:endParaRPr lang="zh-TW" altLang="en-US" dirty="0"/>
          </a:p>
        </p:txBody>
      </p:sp>
      <p:sp>
        <p:nvSpPr>
          <p:cNvPr id="9" name="矩形 8">
            <a:extLst>
              <a:ext uri="{FF2B5EF4-FFF2-40B4-BE49-F238E27FC236}">
                <a16:creationId xmlns:a16="http://schemas.microsoft.com/office/drawing/2014/main" id="{6A700D7A-A317-43BD-A368-F45F4A55D178}"/>
              </a:ext>
            </a:extLst>
          </p:cNvPr>
          <p:cNvSpPr/>
          <p:nvPr/>
        </p:nvSpPr>
        <p:spPr>
          <a:xfrm>
            <a:off x="7013791" y="635378"/>
            <a:ext cx="4414031" cy="307777"/>
          </a:xfrm>
          <a:prstGeom prst="rect">
            <a:avLst/>
          </a:prstGeom>
        </p:spPr>
        <p:txBody>
          <a:bodyPr wrap="square">
            <a:spAutoFit/>
          </a:bodyPr>
          <a:lstStyle/>
          <a:p>
            <a:r>
              <a:rPr lang="zh-TW" altLang="en-US" sz="1400" dirty="0">
                <a:solidFill>
                  <a:schemeClr val="accent3">
                    <a:lumMod val="75000"/>
                  </a:schemeClr>
                </a:solidFill>
                <a:latin typeface="新細明體" panose="02020500000000000000" pitchFamily="18" charset="-120"/>
              </a:rPr>
              <a:t>表格越往右下代表投保人年齡越大，總可貸成數越大。</a:t>
            </a:r>
            <a:endParaRPr lang="zh-TW" altLang="en-US" sz="1400" dirty="0">
              <a:solidFill>
                <a:schemeClr val="accent3">
                  <a:lumMod val="75000"/>
                </a:schemeClr>
              </a:solidFill>
            </a:endParaRPr>
          </a:p>
        </p:txBody>
      </p:sp>
    </p:spTree>
    <p:extLst>
      <p:ext uri="{BB962C8B-B14F-4D97-AF65-F5344CB8AC3E}">
        <p14:creationId xmlns:p14="http://schemas.microsoft.com/office/powerpoint/2010/main" val="2533020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B7131E5-9DBC-4C08-8C5D-626B78A1C659}"/>
              </a:ext>
            </a:extLst>
          </p:cNvPr>
          <p:cNvPicPr>
            <a:picLocks noChangeAspect="1"/>
          </p:cNvPicPr>
          <p:nvPr/>
        </p:nvPicPr>
        <p:blipFill>
          <a:blip r:embed="rId2"/>
          <a:stretch>
            <a:fillRect/>
          </a:stretch>
        </p:blipFill>
        <p:spPr>
          <a:xfrm>
            <a:off x="2333360" y="1396754"/>
            <a:ext cx="6583477" cy="3436798"/>
          </a:xfrm>
          <a:prstGeom prst="rect">
            <a:avLst/>
          </a:prstGeom>
        </p:spPr>
      </p:pic>
      <p:sp>
        <p:nvSpPr>
          <p:cNvPr id="5" name="矩形 4">
            <a:extLst>
              <a:ext uri="{FF2B5EF4-FFF2-40B4-BE49-F238E27FC236}">
                <a16:creationId xmlns:a16="http://schemas.microsoft.com/office/drawing/2014/main" id="{00D12E05-C02E-4802-9B57-56C1BF747729}"/>
              </a:ext>
            </a:extLst>
          </p:cNvPr>
          <p:cNvSpPr/>
          <p:nvPr/>
        </p:nvSpPr>
        <p:spPr>
          <a:xfrm>
            <a:off x="1547674" y="5449968"/>
            <a:ext cx="9389616" cy="369332"/>
          </a:xfrm>
          <a:prstGeom prst="rect">
            <a:avLst/>
          </a:prstGeom>
        </p:spPr>
        <p:txBody>
          <a:bodyPr wrap="square">
            <a:spAutoFit/>
          </a:bodyPr>
          <a:lstStyle/>
          <a:p>
            <a:r>
              <a:rPr lang="zh-TW" altLang="en-US" dirty="0">
                <a:solidFill>
                  <a:srgbClr val="000000"/>
                </a:solidFill>
                <a:latin typeface="新細明體" panose="02020500000000000000" pitchFamily="18" charset="-120"/>
              </a:rPr>
              <a:t>無論是否有解約選擇權，夫妻死亡歲數相關係數的敏感性分析皆為負相關。</a:t>
            </a:r>
            <a:endParaRPr lang="en-US" altLang="zh-TW" dirty="0">
              <a:solidFill>
                <a:srgbClr val="000000"/>
              </a:solidFill>
              <a:latin typeface="新細明體" panose="02020500000000000000" pitchFamily="18" charset="-120"/>
            </a:endParaRPr>
          </a:p>
        </p:txBody>
      </p:sp>
      <p:sp>
        <p:nvSpPr>
          <p:cNvPr id="6" name="文字方塊 5">
            <a:extLst>
              <a:ext uri="{FF2B5EF4-FFF2-40B4-BE49-F238E27FC236}">
                <a16:creationId xmlns:a16="http://schemas.microsoft.com/office/drawing/2014/main" id="{F4D18B07-90D3-4F6B-BD10-7D5C14C3F141}"/>
              </a:ext>
            </a:extLst>
          </p:cNvPr>
          <p:cNvSpPr txBox="1"/>
          <p:nvPr/>
        </p:nvSpPr>
        <p:spPr>
          <a:xfrm>
            <a:off x="479396" y="318674"/>
            <a:ext cx="5968301" cy="461665"/>
          </a:xfrm>
          <a:prstGeom prst="rect">
            <a:avLst/>
          </a:prstGeom>
          <a:noFill/>
        </p:spPr>
        <p:txBody>
          <a:bodyPr wrap="none" rtlCol="0">
            <a:spAutoFit/>
          </a:bodyPr>
          <a:lstStyle/>
          <a:p>
            <a:r>
              <a:rPr lang="zh-TW" altLang="en-US" dirty="0"/>
              <a:t>數值結果 </a:t>
            </a:r>
            <a:r>
              <a:rPr lang="en-US" altLang="zh-TW" dirty="0"/>
              <a:t>–</a:t>
            </a:r>
            <a:r>
              <a:rPr lang="zh-TW" altLang="en-US" dirty="0"/>
              <a:t> </a:t>
            </a:r>
            <a:r>
              <a:rPr lang="zh-TW" altLang="en-US" sz="2400" dirty="0"/>
              <a:t>夫妻死亡歲數相關係數敏感性分析</a:t>
            </a:r>
            <a:endParaRPr lang="zh-TW" altLang="en-US" dirty="0"/>
          </a:p>
        </p:txBody>
      </p:sp>
    </p:spTree>
    <p:extLst>
      <p:ext uri="{BB962C8B-B14F-4D97-AF65-F5344CB8AC3E}">
        <p14:creationId xmlns:p14="http://schemas.microsoft.com/office/powerpoint/2010/main" val="379332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CD20357-B4EB-4782-B370-19B38D87150A}"/>
              </a:ext>
            </a:extLst>
          </p:cNvPr>
          <p:cNvPicPr>
            <a:picLocks noChangeAspect="1"/>
          </p:cNvPicPr>
          <p:nvPr/>
        </p:nvPicPr>
        <p:blipFill>
          <a:blip r:embed="rId2"/>
          <a:stretch>
            <a:fillRect/>
          </a:stretch>
        </p:blipFill>
        <p:spPr>
          <a:xfrm>
            <a:off x="1155816" y="1591105"/>
            <a:ext cx="4741327" cy="3675789"/>
          </a:xfrm>
          <a:prstGeom prst="rect">
            <a:avLst/>
          </a:prstGeom>
        </p:spPr>
      </p:pic>
      <p:pic>
        <p:nvPicPr>
          <p:cNvPr id="5" name="圖片 4">
            <a:extLst>
              <a:ext uri="{FF2B5EF4-FFF2-40B4-BE49-F238E27FC236}">
                <a16:creationId xmlns:a16="http://schemas.microsoft.com/office/drawing/2014/main" id="{6BC99244-491C-40AE-A11A-D1309E7CD017}"/>
              </a:ext>
            </a:extLst>
          </p:cNvPr>
          <p:cNvPicPr>
            <a:picLocks noChangeAspect="1"/>
          </p:cNvPicPr>
          <p:nvPr/>
        </p:nvPicPr>
        <p:blipFill rotWithShape="1">
          <a:blip r:embed="rId3"/>
          <a:srcRect b="5167"/>
          <a:stretch/>
        </p:blipFill>
        <p:spPr>
          <a:xfrm>
            <a:off x="6099549" y="1671005"/>
            <a:ext cx="4665444" cy="3595889"/>
          </a:xfrm>
          <a:prstGeom prst="rect">
            <a:avLst/>
          </a:prstGeom>
        </p:spPr>
      </p:pic>
      <p:sp>
        <p:nvSpPr>
          <p:cNvPr id="6" name="文字方塊 5">
            <a:extLst>
              <a:ext uri="{FF2B5EF4-FFF2-40B4-BE49-F238E27FC236}">
                <a16:creationId xmlns:a16="http://schemas.microsoft.com/office/drawing/2014/main" id="{3E837DA9-CC06-4AE3-A2D1-917F2F9EA0EB}"/>
              </a:ext>
            </a:extLst>
          </p:cNvPr>
          <p:cNvSpPr txBox="1"/>
          <p:nvPr/>
        </p:nvSpPr>
        <p:spPr>
          <a:xfrm>
            <a:off x="6418555" y="1076202"/>
            <a:ext cx="4570482" cy="369332"/>
          </a:xfrm>
          <a:prstGeom prst="rect">
            <a:avLst/>
          </a:prstGeom>
          <a:noFill/>
        </p:spPr>
        <p:txBody>
          <a:bodyPr wrap="none" rtlCol="0">
            <a:spAutoFit/>
          </a:bodyPr>
          <a:lstStyle/>
          <a:p>
            <a:r>
              <a:rPr lang="zh-TW" altLang="en-US" dirty="0"/>
              <a:t>有解約的夫妻死亡歲數相關係數敏感度分析</a:t>
            </a:r>
          </a:p>
        </p:txBody>
      </p:sp>
      <p:sp>
        <p:nvSpPr>
          <p:cNvPr id="7" name="文字方塊 6">
            <a:extLst>
              <a:ext uri="{FF2B5EF4-FFF2-40B4-BE49-F238E27FC236}">
                <a16:creationId xmlns:a16="http://schemas.microsoft.com/office/drawing/2014/main" id="{108B040B-7EE3-4F9E-8368-959F95ADE1B3}"/>
              </a:ext>
            </a:extLst>
          </p:cNvPr>
          <p:cNvSpPr txBox="1"/>
          <p:nvPr/>
        </p:nvSpPr>
        <p:spPr>
          <a:xfrm>
            <a:off x="1529067" y="1076202"/>
            <a:ext cx="4570482" cy="369332"/>
          </a:xfrm>
          <a:prstGeom prst="rect">
            <a:avLst/>
          </a:prstGeom>
          <a:noFill/>
        </p:spPr>
        <p:txBody>
          <a:bodyPr wrap="none" rtlCol="0">
            <a:spAutoFit/>
          </a:bodyPr>
          <a:lstStyle/>
          <a:p>
            <a:r>
              <a:rPr lang="zh-TW" altLang="en-US" dirty="0"/>
              <a:t>無解約的夫妻死亡歲數相關係數敏感度分析</a:t>
            </a:r>
          </a:p>
        </p:txBody>
      </p:sp>
      <p:sp>
        <p:nvSpPr>
          <p:cNvPr id="8" name="文字方塊 7">
            <a:extLst>
              <a:ext uri="{FF2B5EF4-FFF2-40B4-BE49-F238E27FC236}">
                <a16:creationId xmlns:a16="http://schemas.microsoft.com/office/drawing/2014/main" id="{00A86304-8961-4228-BE18-2562452DFB31}"/>
              </a:ext>
            </a:extLst>
          </p:cNvPr>
          <p:cNvSpPr txBox="1"/>
          <p:nvPr/>
        </p:nvSpPr>
        <p:spPr>
          <a:xfrm>
            <a:off x="479396" y="318674"/>
            <a:ext cx="4814138" cy="369332"/>
          </a:xfrm>
          <a:prstGeom prst="rect">
            <a:avLst/>
          </a:prstGeom>
          <a:noFill/>
        </p:spPr>
        <p:txBody>
          <a:bodyPr wrap="none" rtlCol="0">
            <a:spAutoFit/>
          </a:bodyPr>
          <a:lstStyle/>
          <a:p>
            <a:r>
              <a:rPr lang="zh-TW" altLang="en-US" dirty="0"/>
              <a:t>數值結果 </a:t>
            </a:r>
            <a:r>
              <a:rPr lang="en-US" altLang="zh-TW" dirty="0"/>
              <a:t>–</a:t>
            </a:r>
            <a:r>
              <a:rPr lang="zh-TW" altLang="en-US" dirty="0"/>
              <a:t> 夫妻死亡歲數相關係數敏感性分析</a:t>
            </a:r>
          </a:p>
        </p:txBody>
      </p:sp>
      <p:sp>
        <p:nvSpPr>
          <p:cNvPr id="9" name="矩形 8">
            <a:extLst>
              <a:ext uri="{FF2B5EF4-FFF2-40B4-BE49-F238E27FC236}">
                <a16:creationId xmlns:a16="http://schemas.microsoft.com/office/drawing/2014/main" id="{E4460FE9-079E-468B-BBDA-A87F1AC52BC3}"/>
              </a:ext>
            </a:extLst>
          </p:cNvPr>
          <p:cNvSpPr/>
          <p:nvPr/>
        </p:nvSpPr>
        <p:spPr>
          <a:xfrm>
            <a:off x="1929413" y="5696323"/>
            <a:ext cx="8768179" cy="646331"/>
          </a:xfrm>
          <a:prstGeom prst="rect">
            <a:avLst/>
          </a:prstGeom>
        </p:spPr>
        <p:txBody>
          <a:bodyPr wrap="square">
            <a:spAutoFit/>
          </a:bodyPr>
          <a:lstStyle/>
          <a:p>
            <a:r>
              <a:rPr lang="zh-TW" altLang="en-US" dirty="0">
                <a:solidFill>
                  <a:srgbClr val="0070C0"/>
                </a:solidFill>
                <a:latin typeface="新細明體" panose="02020500000000000000" pitchFamily="18" charset="-120"/>
              </a:rPr>
              <a:t>隨著夫妻死亡歲數相關係數的增長，夫妻會更容易同時短命或者同時長壽</a:t>
            </a:r>
            <a:r>
              <a:rPr lang="zh-TW" altLang="en-US" dirty="0">
                <a:solidFill>
                  <a:srgbClr val="000000"/>
                </a:solidFill>
                <a:latin typeface="新細明體" panose="02020500000000000000" pitchFamily="18" charset="-120"/>
              </a:rPr>
              <a:t>，</a:t>
            </a:r>
            <a:endParaRPr lang="en-US" altLang="zh-TW" dirty="0">
              <a:solidFill>
                <a:srgbClr val="000000"/>
              </a:solidFill>
              <a:latin typeface="新細明體" panose="02020500000000000000" pitchFamily="18" charset="-120"/>
            </a:endParaRPr>
          </a:p>
          <a:p>
            <a:r>
              <a:rPr lang="zh-TW" altLang="en-US" dirty="0">
                <a:solidFill>
                  <a:srgbClr val="000000"/>
                </a:solidFill>
                <a:latin typeface="新細明體" panose="02020500000000000000" pitchFamily="18" charset="-120"/>
              </a:rPr>
              <a:t>也就是單方存活的情況出現的機率變更少，因此</a:t>
            </a:r>
            <a:r>
              <a:rPr lang="zh-TW" altLang="en-US" dirty="0">
                <a:solidFill>
                  <a:srgbClr val="0070C0"/>
                </a:solidFill>
                <a:latin typeface="新細明體" panose="02020500000000000000" pitchFamily="18" charset="-120"/>
              </a:rPr>
              <a:t>總可貸成數下降</a:t>
            </a:r>
            <a:r>
              <a:rPr lang="zh-TW" altLang="en-US" dirty="0">
                <a:solidFill>
                  <a:srgbClr val="000000"/>
                </a:solidFill>
                <a:latin typeface="新細明體" panose="02020500000000000000" pitchFamily="18" charset="-120"/>
              </a:rPr>
              <a:t>。</a:t>
            </a:r>
            <a:endParaRPr lang="zh-TW" altLang="en-US" dirty="0"/>
          </a:p>
        </p:txBody>
      </p:sp>
    </p:spTree>
    <p:extLst>
      <p:ext uri="{BB962C8B-B14F-4D97-AF65-F5344CB8AC3E}">
        <p14:creationId xmlns:p14="http://schemas.microsoft.com/office/powerpoint/2010/main" val="2862723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391487" y="3105834"/>
            <a:ext cx="3409025" cy="646331"/>
          </a:xfrm>
          <a:prstGeom prst="rect">
            <a:avLst/>
          </a:prstGeom>
          <a:noFill/>
        </p:spPr>
        <p:txBody>
          <a:bodyPr wrap="square" rtlCol="0">
            <a:spAutoFit/>
          </a:bodyPr>
          <a:lstStyle/>
          <a:p>
            <a:pPr algn="ctr"/>
            <a:r>
              <a:rPr lang="zh-TW" altLang="en-US" sz="3600" dirty="0"/>
              <a:t>結論</a:t>
            </a:r>
          </a:p>
        </p:txBody>
      </p:sp>
    </p:spTree>
    <p:extLst>
      <p:ext uri="{BB962C8B-B14F-4D97-AF65-F5344CB8AC3E}">
        <p14:creationId xmlns:p14="http://schemas.microsoft.com/office/powerpoint/2010/main" val="32135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4D34DA-9D22-46E8-B835-78BFDF8F66B8}"/>
              </a:ext>
            </a:extLst>
          </p:cNvPr>
          <p:cNvSpPr/>
          <p:nvPr/>
        </p:nvSpPr>
        <p:spPr>
          <a:xfrm>
            <a:off x="1667522" y="1168594"/>
            <a:ext cx="8856955" cy="4247317"/>
          </a:xfrm>
          <a:prstGeom prst="rect">
            <a:avLst/>
          </a:prstGeom>
        </p:spPr>
        <p:txBody>
          <a:bodyPr wrap="square">
            <a:spAutoFit/>
          </a:bodyPr>
          <a:lstStyle/>
          <a:p>
            <a:r>
              <a:rPr lang="zh-TW" altLang="en-US" dirty="0">
                <a:solidFill>
                  <a:srgbClr val="000000"/>
                </a:solidFill>
                <a:latin typeface="新細明體" panose="02020500000000000000" pitchFamily="18" charset="-120"/>
                <a:ea typeface="新細明體" panose="02020500000000000000" pitchFamily="18" charset="-120"/>
              </a:rPr>
              <a:t>本篇論文評價含有解約選擇權的夫妻共保反向房屋貸款，與過往研究的差別在於過往使用的死亡率資料是包含了全體男女性，並沒有針對是否有偶或喪偶做區隔，本篇論文考慮了不同身分下的死亡率會有所不同，而且還使用了</a:t>
            </a:r>
            <a:r>
              <a:rPr lang="en-US" altLang="zh-TW" dirty="0">
                <a:solidFill>
                  <a:srgbClr val="000000"/>
                </a:solidFill>
                <a:latin typeface="Calibri" panose="020F0502020204030204" pitchFamily="34" charset="0"/>
                <a:ea typeface="新細明體" panose="02020500000000000000" pitchFamily="18" charset="-120"/>
              </a:rPr>
              <a:t>copula</a:t>
            </a:r>
            <a:r>
              <a:rPr lang="zh-TW" altLang="en-US" dirty="0">
                <a:solidFill>
                  <a:srgbClr val="000000"/>
                </a:solidFill>
                <a:latin typeface="新細明體" panose="02020500000000000000" pitchFamily="18" charset="-120"/>
                <a:ea typeface="新細明體" panose="02020500000000000000" pitchFamily="18" charset="-120"/>
              </a:rPr>
              <a:t>建構夫妻之間的聯立死亡率。</a:t>
            </a:r>
            <a:endParaRPr lang="en-US" altLang="zh-TW" dirty="0">
              <a:solidFill>
                <a:srgbClr val="000000"/>
              </a:solidFill>
              <a:latin typeface="新細明體" panose="02020500000000000000" pitchFamily="18" charset="-120"/>
              <a:ea typeface="新細明體" panose="02020500000000000000" pitchFamily="18" charset="-120"/>
            </a:endParaRPr>
          </a:p>
          <a:p>
            <a:endParaRPr lang="zh-TW" altLang="en-US"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本篇論文發現若是考慮了夫妻之間的相關係數，當相關係數為正時，夫妻整體上會較為長壽，造成</a:t>
            </a:r>
            <a:r>
              <a:rPr lang="en-US" altLang="zh-TW" dirty="0">
                <a:solidFill>
                  <a:srgbClr val="000000"/>
                </a:solidFill>
                <a:latin typeface="Calibri" panose="020F0502020204030204" pitchFamily="34" charset="0"/>
                <a:ea typeface="新細明體" panose="02020500000000000000" pitchFamily="18" charset="-120"/>
              </a:rPr>
              <a:t>RM</a:t>
            </a:r>
            <a:r>
              <a:rPr lang="zh-TW" altLang="en-US" dirty="0">
                <a:solidFill>
                  <a:srgbClr val="000000"/>
                </a:solidFill>
                <a:latin typeface="新細明體" panose="02020500000000000000" pitchFamily="18" charset="-120"/>
                <a:ea typeface="新細明體" panose="02020500000000000000" pitchFamily="18" charset="-120"/>
              </a:rPr>
              <a:t>的預期期數拉長，因此貸款人會調低總可貸成數。而在不同的資料之下，使用有偶的資料會造成夫妻的預期壽命降低，且喪偶的人死亡率又比一般人的死亡率高出許多，與坊間流傳的「心碎症候群</a:t>
            </a:r>
            <a:r>
              <a:rPr lang="en-US" altLang="zh-TW" dirty="0">
                <a:solidFill>
                  <a:srgbClr val="000000"/>
                </a:solidFill>
                <a:latin typeface="Calibri" panose="020F0502020204030204" pitchFamily="34" charset="0"/>
                <a:ea typeface="新細明體" panose="02020500000000000000" pitchFamily="18" charset="-120"/>
              </a:rPr>
              <a:t>(broken heart syndrome)</a:t>
            </a:r>
            <a:r>
              <a:rPr lang="zh-TW" altLang="en-US" dirty="0">
                <a:solidFill>
                  <a:srgbClr val="000000"/>
                </a:solidFill>
                <a:latin typeface="新細明體" panose="02020500000000000000" pitchFamily="18" charset="-120"/>
                <a:ea typeface="新細明體" panose="02020500000000000000" pitchFamily="18" charset="-120"/>
              </a:rPr>
              <a:t>」一致。</a:t>
            </a:r>
            <a:endParaRPr lang="en-US" altLang="zh-TW" dirty="0">
              <a:solidFill>
                <a:srgbClr val="000000"/>
              </a:solidFill>
              <a:latin typeface="新細明體" panose="02020500000000000000" pitchFamily="18" charset="-120"/>
              <a:ea typeface="新細明體" panose="02020500000000000000" pitchFamily="18" charset="-120"/>
            </a:endParaRPr>
          </a:p>
          <a:p>
            <a:endParaRPr lang="zh-TW" altLang="en-US" dirty="0">
              <a:solidFill>
                <a:srgbClr val="000000"/>
              </a:solidFill>
              <a:latin typeface="新細明體" panose="02020500000000000000" pitchFamily="18" charset="-120"/>
              <a:ea typeface="新細明體" panose="02020500000000000000" pitchFamily="18" charset="-120"/>
            </a:endParaRPr>
          </a:p>
          <a:p>
            <a:r>
              <a:rPr lang="zh-TW" altLang="en-US" dirty="0">
                <a:solidFill>
                  <a:srgbClr val="000000"/>
                </a:solidFill>
                <a:latin typeface="新細明體" panose="02020500000000000000" pitchFamily="18" charset="-120"/>
                <a:ea typeface="新細明體" panose="02020500000000000000" pitchFamily="18" charset="-120"/>
              </a:rPr>
              <a:t>除了上述的結果，本篇論文亦針對評價模型之中使用的所有參數進行了敏感性分析，並探討了在是否具有解約選擇權下，各項參數是如何影響房價、投保人預期壽命、貸款人損失、貸款保險金以及房屋殘值等各項模型中的變數，並影響到最終模型計算出來的總可貸成數。同時我們在敏感性分析之中也引入了投保人有繼承人的設定，透過將評價式之中的房屋殘值除去並觀測總可貸成數的變化來驗證我們的分析。</a:t>
            </a:r>
            <a:endParaRPr lang="zh-TW" altLang="en-US" dirty="0"/>
          </a:p>
        </p:txBody>
      </p:sp>
    </p:spTree>
    <p:extLst>
      <p:ext uri="{BB962C8B-B14F-4D97-AF65-F5344CB8AC3E}">
        <p14:creationId xmlns:p14="http://schemas.microsoft.com/office/powerpoint/2010/main" val="243325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B7D12D8-D6E4-4750-BD1A-7526FFD63DC4}"/>
              </a:ext>
            </a:extLst>
          </p:cNvPr>
          <p:cNvSpPr txBox="1"/>
          <p:nvPr/>
        </p:nvSpPr>
        <p:spPr>
          <a:xfrm>
            <a:off x="4270159" y="2618913"/>
            <a:ext cx="3409025" cy="646331"/>
          </a:xfrm>
          <a:prstGeom prst="rect">
            <a:avLst/>
          </a:prstGeom>
          <a:noFill/>
        </p:spPr>
        <p:txBody>
          <a:bodyPr wrap="square" rtlCol="0">
            <a:spAutoFit/>
          </a:bodyPr>
          <a:lstStyle/>
          <a:p>
            <a:r>
              <a:rPr lang="zh-TW" altLang="en-US" sz="3600" dirty="0"/>
              <a:t>研究方法</a:t>
            </a:r>
          </a:p>
        </p:txBody>
      </p:sp>
      <p:sp>
        <p:nvSpPr>
          <p:cNvPr id="3" name="文字方塊 2">
            <a:extLst>
              <a:ext uri="{FF2B5EF4-FFF2-40B4-BE49-F238E27FC236}">
                <a16:creationId xmlns:a16="http://schemas.microsoft.com/office/drawing/2014/main" id="{03D78E4E-D1E8-464D-8B35-4D121D6A6EB0}"/>
              </a:ext>
            </a:extLst>
          </p:cNvPr>
          <p:cNvSpPr txBox="1"/>
          <p:nvPr/>
        </p:nvSpPr>
        <p:spPr>
          <a:xfrm>
            <a:off x="4731799" y="3329126"/>
            <a:ext cx="1107996" cy="369332"/>
          </a:xfrm>
          <a:prstGeom prst="rect">
            <a:avLst/>
          </a:prstGeom>
          <a:noFill/>
        </p:spPr>
        <p:txBody>
          <a:bodyPr wrap="none" rtlCol="0">
            <a:spAutoFit/>
          </a:bodyPr>
          <a:lstStyle/>
          <a:p>
            <a:r>
              <a:rPr lang="zh-TW" altLang="en-US" dirty="0"/>
              <a:t>模型設定</a:t>
            </a:r>
          </a:p>
        </p:txBody>
      </p:sp>
    </p:spTree>
    <p:extLst>
      <p:ext uri="{BB962C8B-B14F-4D97-AF65-F5344CB8AC3E}">
        <p14:creationId xmlns:p14="http://schemas.microsoft.com/office/powerpoint/2010/main" val="85806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模型設定</a:t>
            </a:r>
          </a:p>
        </p:txBody>
      </p:sp>
      <p:sp>
        <p:nvSpPr>
          <p:cNvPr id="3" name="文字方塊 2">
            <a:extLst>
              <a:ext uri="{FF2B5EF4-FFF2-40B4-BE49-F238E27FC236}">
                <a16:creationId xmlns:a16="http://schemas.microsoft.com/office/drawing/2014/main" id="{B78C29F0-9932-469E-9B21-8CF25DEE6445}"/>
              </a:ext>
            </a:extLst>
          </p:cNvPr>
          <p:cNvSpPr txBox="1"/>
          <p:nvPr/>
        </p:nvSpPr>
        <p:spPr>
          <a:xfrm>
            <a:off x="1562471" y="466960"/>
            <a:ext cx="1620957" cy="461665"/>
          </a:xfrm>
          <a:prstGeom prst="rect">
            <a:avLst/>
          </a:prstGeom>
          <a:noFill/>
        </p:spPr>
        <p:txBody>
          <a:bodyPr wrap="none" rtlCol="0">
            <a:spAutoFit/>
          </a:bodyPr>
          <a:lstStyle/>
          <a:p>
            <a:r>
              <a:rPr lang="en-US" altLang="zh-TW" sz="2400" dirty="0"/>
              <a:t>--</a:t>
            </a:r>
            <a:r>
              <a:rPr lang="zh-TW" altLang="en-US" sz="2400" dirty="0"/>
              <a:t>房價模型</a:t>
            </a:r>
          </a:p>
        </p:txBody>
      </p:sp>
      <p:sp>
        <p:nvSpPr>
          <p:cNvPr id="4" name="文字方塊 3">
            <a:extLst>
              <a:ext uri="{FF2B5EF4-FFF2-40B4-BE49-F238E27FC236}">
                <a16:creationId xmlns:a16="http://schemas.microsoft.com/office/drawing/2014/main" id="{689A1A9D-4BD8-4EB5-9F58-DFA3F0042684}"/>
              </a:ext>
            </a:extLst>
          </p:cNvPr>
          <p:cNvSpPr txBox="1"/>
          <p:nvPr/>
        </p:nvSpPr>
        <p:spPr>
          <a:xfrm>
            <a:off x="1667291" y="1482623"/>
            <a:ext cx="9162252" cy="369332"/>
          </a:xfrm>
          <a:prstGeom prst="rect">
            <a:avLst/>
          </a:prstGeom>
          <a:noFill/>
        </p:spPr>
        <p:txBody>
          <a:bodyPr wrap="none" rtlCol="0">
            <a:spAutoFit/>
          </a:bodyPr>
          <a:lstStyle/>
          <a:p>
            <a:r>
              <a:rPr lang="zh-TW" altLang="en-US" dirty="0"/>
              <a:t>房價模型使用</a:t>
            </a:r>
            <a:r>
              <a:rPr lang="en-US" altLang="zh-TW" dirty="0"/>
              <a:t>Cunningham and </a:t>
            </a:r>
            <a:r>
              <a:rPr lang="en-US" altLang="zh-TW" dirty="0" err="1"/>
              <a:t>Hendershott</a:t>
            </a:r>
            <a:r>
              <a:rPr lang="en-US" altLang="zh-TW" dirty="0"/>
              <a:t>(1984)</a:t>
            </a:r>
            <a:r>
              <a:rPr lang="zh-TW" altLang="en-US" dirty="0"/>
              <a:t>之中的設計，假設房價服從幾何布朗運動</a:t>
            </a:r>
          </a:p>
        </p:txBody>
      </p:sp>
      <p:sp>
        <p:nvSpPr>
          <p:cNvPr id="5" name="文字方塊 4">
            <a:extLst>
              <a:ext uri="{FF2B5EF4-FFF2-40B4-BE49-F238E27FC236}">
                <a16:creationId xmlns:a16="http://schemas.microsoft.com/office/drawing/2014/main" id="{459C0401-CC2C-4147-B346-7D59664517A5}"/>
              </a:ext>
            </a:extLst>
          </p:cNvPr>
          <p:cNvSpPr txBox="1"/>
          <p:nvPr/>
        </p:nvSpPr>
        <p:spPr>
          <a:xfrm>
            <a:off x="2670467" y="2114703"/>
            <a:ext cx="4328429" cy="369332"/>
          </a:xfrm>
          <a:prstGeom prst="rect">
            <a:avLst/>
          </a:prstGeom>
          <a:noFill/>
        </p:spPr>
        <p:txBody>
          <a:bodyPr wrap="none" rtlCol="0">
            <a:spAutoFit/>
          </a:bodyPr>
          <a:lstStyle/>
          <a:p>
            <a:r>
              <a:rPr lang="en-US" altLang="zh-TW" dirty="0"/>
              <a:t>d</a:t>
            </a:r>
            <a:r>
              <a:rPr lang="zh-TW" altLang="en-US" dirty="0"/>
              <a:t>𝐻</a:t>
            </a:r>
            <a:r>
              <a:rPr lang="en-US" altLang="zh-TW" dirty="0"/>
              <a:t>(t)</a:t>
            </a:r>
            <a:r>
              <a:rPr lang="zh-TW" altLang="en-US" dirty="0"/>
              <a:t> </a:t>
            </a:r>
            <a:r>
              <a:rPr lang="en-US" altLang="zh-TW" dirty="0"/>
              <a:t>=</a:t>
            </a:r>
            <a:r>
              <a:rPr lang="zh-TW" altLang="en-US" dirty="0"/>
              <a:t> </a:t>
            </a:r>
            <a:r>
              <a:rPr lang="en-US" altLang="zh-TW" dirty="0"/>
              <a:t>[</a:t>
            </a:r>
            <a:r>
              <a:rPr lang="zh-TW" altLang="en-US" dirty="0"/>
              <a:t> 𝑟</a:t>
            </a:r>
            <a:r>
              <a:rPr lang="en-US" altLang="zh-TW" dirty="0"/>
              <a:t>(</a:t>
            </a:r>
            <a:r>
              <a:rPr lang="zh-TW" altLang="en-US" dirty="0"/>
              <a:t>𝑡</a:t>
            </a:r>
            <a:r>
              <a:rPr lang="en-US" altLang="zh-TW" dirty="0"/>
              <a:t>)</a:t>
            </a:r>
            <a:r>
              <a:rPr lang="zh-TW" altLang="en-US" dirty="0"/>
              <a:t> </a:t>
            </a:r>
            <a:r>
              <a:rPr lang="en-US" altLang="zh-TW" dirty="0"/>
              <a:t>−</a:t>
            </a:r>
            <a:r>
              <a:rPr lang="zh-TW" altLang="en-US" dirty="0"/>
              <a:t> 𝛿</a:t>
            </a:r>
            <a:r>
              <a:rPr lang="en-US" altLang="zh-TW" dirty="0"/>
              <a:t>(</a:t>
            </a:r>
            <a:r>
              <a:rPr lang="zh-TW" altLang="en-US" dirty="0"/>
              <a:t>𝑡</a:t>
            </a:r>
            <a:r>
              <a:rPr lang="en-US" altLang="zh-TW" dirty="0"/>
              <a:t>)</a:t>
            </a:r>
            <a:r>
              <a:rPr lang="zh-TW" altLang="en-US" dirty="0"/>
              <a:t> </a:t>
            </a:r>
            <a:r>
              <a:rPr lang="en-US" altLang="zh-TW" dirty="0"/>
              <a:t>]</a:t>
            </a:r>
            <a:r>
              <a:rPr lang="zh-TW" altLang="en-US" dirty="0"/>
              <a:t> 𝐻</a:t>
            </a:r>
            <a:r>
              <a:rPr lang="en-US" altLang="zh-TW" dirty="0"/>
              <a:t>(</a:t>
            </a:r>
            <a:r>
              <a:rPr lang="zh-TW" altLang="en-US" dirty="0"/>
              <a:t>𝑡</a:t>
            </a:r>
            <a:r>
              <a:rPr lang="en-US" altLang="zh-TW" dirty="0"/>
              <a:t>)</a:t>
            </a:r>
            <a:r>
              <a:rPr lang="zh-TW" altLang="en-US" dirty="0"/>
              <a:t> </a:t>
            </a:r>
            <a:r>
              <a:rPr lang="en-US" altLang="zh-TW" dirty="0"/>
              <a:t>d</a:t>
            </a:r>
            <a:r>
              <a:rPr lang="zh-TW" altLang="en-US" dirty="0"/>
              <a:t>𝑡 </a:t>
            </a:r>
            <a:r>
              <a:rPr lang="en-US" altLang="zh-TW" dirty="0"/>
              <a:t>+</a:t>
            </a:r>
            <a:r>
              <a:rPr lang="zh-TW" altLang="en-US" dirty="0"/>
              <a:t> 𝜎</a:t>
            </a:r>
            <a:r>
              <a:rPr lang="en-US" altLang="zh-TW" baseline="-25000" dirty="0"/>
              <a:t>H</a:t>
            </a:r>
            <a:r>
              <a:rPr lang="zh-TW" altLang="en-US" dirty="0"/>
              <a:t>𝐻</a:t>
            </a:r>
            <a:r>
              <a:rPr lang="en-US" altLang="zh-TW" dirty="0"/>
              <a:t>(</a:t>
            </a:r>
            <a:r>
              <a:rPr lang="zh-TW" altLang="en-US" dirty="0"/>
              <a:t>𝑡</a:t>
            </a:r>
            <a:r>
              <a:rPr lang="en-US" altLang="zh-TW" dirty="0"/>
              <a:t>)d</a:t>
            </a:r>
            <a:r>
              <a:rPr lang="zh-TW" altLang="en-US" dirty="0"/>
              <a:t>𝐵</a:t>
            </a:r>
            <a:r>
              <a:rPr lang="en-US" altLang="zh-TW" baseline="-25000" dirty="0"/>
              <a:t>1</a:t>
            </a:r>
            <a:r>
              <a:rPr lang="en-US" altLang="zh-TW" dirty="0"/>
              <a:t>(</a:t>
            </a:r>
            <a:r>
              <a:rPr lang="zh-TW" altLang="en-US" dirty="0"/>
              <a:t>𝑡</a:t>
            </a:r>
            <a:r>
              <a:rPr lang="en-US" altLang="zh-TW" dirty="0"/>
              <a:t>) </a:t>
            </a:r>
            <a:endParaRPr lang="zh-TW" altLang="en-US" dirty="0"/>
          </a:p>
        </p:txBody>
      </p:sp>
      <p:sp>
        <p:nvSpPr>
          <p:cNvPr id="6" name="文字方塊 5">
            <a:extLst>
              <a:ext uri="{FF2B5EF4-FFF2-40B4-BE49-F238E27FC236}">
                <a16:creationId xmlns:a16="http://schemas.microsoft.com/office/drawing/2014/main" id="{BF849B86-1EAB-47D8-B99C-BCA30AD81DB6}"/>
              </a:ext>
            </a:extLst>
          </p:cNvPr>
          <p:cNvSpPr txBox="1"/>
          <p:nvPr/>
        </p:nvSpPr>
        <p:spPr>
          <a:xfrm>
            <a:off x="1667291" y="2763650"/>
            <a:ext cx="3625993" cy="369332"/>
          </a:xfrm>
          <a:prstGeom prst="rect">
            <a:avLst/>
          </a:prstGeom>
          <a:noFill/>
        </p:spPr>
        <p:txBody>
          <a:bodyPr wrap="none" rtlCol="0">
            <a:spAutoFit/>
          </a:bodyPr>
          <a:lstStyle/>
          <a:p>
            <a:r>
              <a:rPr lang="zh-TW" altLang="en-US" dirty="0"/>
              <a:t>使用</a:t>
            </a:r>
            <a:r>
              <a:rPr lang="en-US" altLang="zh-TW" dirty="0"/>
              <a:t>Ito’s Lemma</a:t>
            </a:r>
            <a:r>
              <a:rPr lang="zh-TW" altLang="en-US" dirty="0"/>
              <a:t>改寫可以得到下式</a:t>
            </a:r>
          </a:p>
        </p:txBody>
      </p:sp>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A731D5F2-F459-4635-B959-1C9B34C9FB2E}"/>
                  </a:ext>
                </a:extLst>
              </p:cNvPr>
              <p:cNvSpPr txBox="1"/>
              <p:nvPr/>
            </p:nvSpPr>
            <p:spPr>
              <a:xfrm>
                <a:off x="2670467" y="3379772"/>
                <a:ext cx="6153197" cy="483466"/>
              </a:xfrm>
              <a:prstGeom prst="rect">
                <a:avLst/>
              </a:prstGeom>
              <a:noFill/>
            </p:spPr>
            <p:txBody>
              <a:bodyPr wrap="square" rtlCol="0">
                <a:spAutoFit/>
              </a:bodyPr>
              <a:lstStyle/>
              <a:p>
                <a:r>
                  <a:rPr lang="en-US" altLang="zh-TW" dirty="0"/>
                  <a:t>d</a:t>
                </a:r>
                <a:r>
                  <a:rPr lang="zh-TW" altLang="en-US" dirty="0"/>
                  <a:t>𝑙𝑛𝐻</a:t>
                </a:r>
                <a:r>
                  <a:rPr lang="en-US" altLang="zh-TW" dirty="0"/>
                  <a:t>(</a:t>
                </a:r>
                <a:r>
                  <a:rPr lang="zh-TW" altLang="en-US" dirty="0"/>
                  <a:t>𝑡</a:t>
                </a:r>
                <a:r>
                  <a:rPr lang="en-US" altLang="zh-TW" dirty="0"/>
                  <a:t>)</a:t>
                </a:r>
                <a:r>
                  <a:rPr lang="zh-TW" altLang="en-US" dirty="0"/>
                  <a:t> </a:t>
                </a:r>
                <a:r>
                  <a:rPr lang="en-US" altLang="zh-TW" dirty="0"/>
                  <a:t>=</a:t>
                </a:r>
                <a:r>
                  <a:rPr lang="zh-TW" altLang="en-US" dirty="0"/>
                  <a:t> </a:t>
                </a:r>
                <a:r>
                  <a:rPr lang="en-US" altLang="zh-TW" dirty="0"/>
                  <a:t>[</a:t>
                </a:r>
                <a:r>
                  <a:rPr lang="zh-TW" altLang="en-US" dirty="0"/>
                  <a:t> 𝑟</a:t>
                </a:r>
                <a:r>
                  <a:rPr lang="en-US" altLang="zh-TW" dirty="0"/>
                  <a:t>(</a:t>
                </a:r>
                <a:r>
                  <a:rPr lang="zh-TW" altLang="en-US" dirty="0"/>
                  <a:t>𝑡</a:t>
                </a:r>
                <a:r>
                  <a:rPr lang="en-US" altLang="zh-TW" dirty="0"/>
                  <a:t>)</a:t>
                </a:r>
                <a:r>
                  <a:rPr lang="zh-TW" altLang="en-US" dirty="0"/>
                  <a:t> </a:t>
                </a:r>
                <a:r>
                  <a:rPr lang="en-US" altLang="zh-TW" dirty="0"/>
                  <a:t>−</a:t>
                </a:r>
                <a:r>
                  <a:rPr lang="zh-TW" altLang="en-US" dirty="0"/>
                  <a:t> 𝛿</a:t>
                </a:r>
                <a:r>
                  <a:rPr lang="en-US" altLang="zh-TW" dirty="0"/>
                  <a:t>(</a:t>
                </a:r>
                <a:r>
                  <a:rPr lang="zh-TW" altLang="en-US" dirty="0"/>
                  <a:t>𝑡</a:t>
                </a:r>
                <a:r>
                  <a:rPr lang="en-US" altLang="zh-TW" dirty="0"/>
                  <a:t>)</a:t>
                </a:r>
                <a:r>
                  <a:rPr lang="zh-TW" altLang="en-US" dirty="0"/>
                  <a:t> </a:t>
                </a:r>
                <a:r>
                  <a:rPr lang="en-US" altLang="zh-TW" dirty="0"/>
                  <a:t>−</a:t>
                </a:r>
                <a:r>
                  <a:rPr lang="zh-TW" altLang="en-US" dirty="0"/>
                  <a:t> </a:t>
                </a:r>
                <a14:m>
                  <m:oMath xmlns:m="http://schemas.openxmlformats.org/officeDocument/2006/math">
                    <m:r>
                      <a:rPr lang="zh-TW" altLang="en-US" i="1" dirty="0" smtClean="0">
                        <a:latin typeface="Cambria Math" panose="02040503050406030204" pitchFamily="18" charset="0"/>
                      </a:rPr>
                      <m:t> </m:t>
                    </m:r>
                    <m:f>
                      <m:fPr>
                        <m:ctrlPr>
                          <a:rPr lang="en-US" altLang="zh-TW" i="1" smtClean="0">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r>
                      <m:rPr>
                        <m:nor/>
                      </m:rPr>
                      <a:rPr lang="zh-TW" altLang="en-US" smtClean="0"/>
                      <m:t>𝜎</m:t>
                    </m:r>
                  </m:oMath>
                </a14:m>
                <a:r>
                  <a:rPr lang="en-US" altLang="zh-TW" baseline="-25000" dirty="0"/>
                  <a:t>H</a:t>
                </a:r>
                <a:r>
                  <a:rPr lang="en-US" altLang="zh-TW" baseline="30000" dirty="0"/>
                  <a:t>2 </a:t>
                </a:r>
                <a:r>
                  <a:rPr lang="en-US" altLang="zh-TW" dirty="0"/>
                  <a:t>] d</a:t>
                </a:r>
                <a:r>
                  <a:rPr lang="zh-TW" altLang="en-US" dirty="0"/>
                  <a:t>𝑡 </a:t>
                </a:r>
                <a:r>
                  <a:rPr lang="en-US" altLang="zh-TW" dirty="0"/>
                  <a:t>+ </a:t>
                </a:r>
                <a:r>
                  <a:rPr lang="zh-TW" altLang="en-US" dirty="0"/>
                  <a:t>𝜎</a:t>
                </a:r>
                <a:r>
                  <a:rPr lang="en-US" altLang="zh-TW" baseline="-25000" dirty="0" err="1"/>
                  <a:t>H</a:t>
                </a:r>
                <a:r>
                  <a:rPr lang="en-US" altLang="zh-TW" dirty="0" err="1"/>
                  <a:t>d</a:t>
                </a:r>
                <a:r>
                  <a:rPr lang="zh-TW" altLang="en-US" dirty="0"/>
                  <a:t>𝐵</a:t>
                </a:r>
                <a:r>
                  <a:rPr lang="en-US" altLang="zh-TW" baseline="-25000" dirty="0"/>
                  <a:t>1</a:t>
                </a:r>
                <a:r>
                  <a:rPr lang="en-US" altLang="zh-TW" dirty="0"/>
                  <a:t>(</a:t>
                </a:r>
                <a:r>
                  <a:rPr lang="zh-TW" altLang="en-US" dirty="0"/>
                  <a:t>𝑡</a:t>
                </a:r>
                <a:r>
                  <a:rPr lang="en-US" altLang="zh-TW" dirty="0"/>
                  <a:t>) </a:t>
                </a:r>
                <a:endParaRPr lang="zh-TW" altLang="en-US" dirty="0"/>
              </a:p>
            </p:txBody>
          </p:sp>
        </mc:Choice>
        <mc:Fallback>
          <p:sp>
            <p:nvSpPr>
              <p:cNvPr id="7" name="文字方塊 6">
                <a:extLst>
                  <a:ext uri="{FF2B5EF4-FFF2-40B4-BE49-F238E27FC236}">
                    <a16:creationId xmlns:a16="http://schemas.microsoft.com/office/drawing/2014/main" id="{A731D5F2-F459-4635-B959-1C9B34C9FB2E}"/>
                  </a:ext>
                </a:extLst>
              </p:cNvPr>
              <p:cNvSpPr txBox="1">
                <a:spLocks noRot="1" noChangeAspect="1" noMove="1" noResize="1" noEditPoints="1" noAdjustHandles="1" noChangeArrowheads="1" noChangeShapeType="1" noTextEdit="1"/>
              </p:cNvSpPr>
              <p:nvPr/>
            </p:nvSpPr>
            <p:spPr>
              <a:xfrm>
                <a:off x="2670467" y="3379772"/>
                <a:ext cx="6153197" cy="483466"/>
              </a:xfrm>
              <a:prstGeom prst="rect">
                <a:avLst/>
              </a:prstGeom>
              <a:blipFill>
                <a:blip r:embed="rId2"/>
                <a:stretch>
                  <a:fillRect l="-793" b="-5000"/>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4F121228-9251-406E-8B8F-D74187F85283}"/>
              </a:ext>
            </a:extLst>
          </p:cNvPr>
          <p:cNvSpPr txBox="1"/>
          <p:nvPr/>
        </p:nvSpPr>
        <p:spPr>
          <a:xfrm>
            <a:off x="8262214" y="2416648"/>
            <a:ext cx="2518638" cy="1384995"/>
          </a:xfrm>
          <a:prstGeom prst="rect">
            <a:avLst/>
          </a:prstGeom>
          <a:noFill/>
        </p:spPr>
        <p:txBody>
          <a:bodyPr wrap="none" rtlCol="0">
            <a:spAutoFit/>
          </a:bodyPr>
          <a:lstStyle/>
          <a:p>
            <a:r>
              <a:rPr lang="zh-TW" altLang="en-US" sz="1400" dirty="0">
                <a:solidFill>
                  <a:schemeClr val="bg2">
                    <a:lumMod val="50000"/>
                  </a:schemeClr>
                </a:solidFill>
              </a:rPr>
              <a:t>其中</a:t>
            </a:r>
            <a:endParaRPr lang="en-US" altLang="zh-TW" sz="1400" dirty="0">
              <a:solidFill>
                <a:schemeClr val="bg2">
                  <a:lumMod val="50000"/>
                </a:schemeClr>
              </a:solidFill>
            </a:endParaRPr>
          </a:p>
          <a:p>
            <a:r>
              <a:rPr lang="zh-TW" altLang="en-US" sz="1400" dirty="0">
                <a:solidFill>
                  <a:schemeClr val="bg2">
                    <a:lumMod val="50000"/>
                  </a:schemeClr>
                </a:solidFill>
              </a:rPr>
              <a:t>𝐻</a:t>
            </a:r>
            <a:r>
              <a:rPr lang="en-US" altLang="zh-TW" sz="1400" dirty="0">
                <a:solidFill>
                  <a:schemeClr val="bg2">
                    <a:lumMod val="50000"/>
                  </a:schemeClr>
                </a:solidFill>
              </a:rPr>
              <a:t>(</a:t>
            </a:r>
            <a:r>
              <a:rPr lang="zh-TW" altLang="en-US" sz="1400" dirty="0">
                <a:solidFill>
                  <a:schemeClr val="bg2">
                    <a:lumMod val="50000"/>
                  </a:schemeClr>
                </a:solidFill>
              </a:rPr>
              <a:t>𝑡</a:t>
            </a:r>
            <a:r>
              <a:rPr lang="en-US" altLang="zh-TW" sz="1400" dirty="0">
                <a:solidFill>
                  <a:schemeClr val="bg2">
                    <a:lumMod val="50000"/>
                  </a:schemeClr>
                </a:solidFill>
              </a:rPr>
              <a:t>)</a:t>
            </a:r>
            <a:r>
              <a:rPr lang="zh-TW" altLang="en-US" sz="1400" dirty="0">
                <a:solidFill>
                  <a:schemeClr val="bg2">
                    <a:lumMod val="50000"/>
                  </a:schemeClr>
                </a:solidFill>
              </a:rPr>
              <a:t>：時間點</a:t>
            </a:r>
            <a:r>
              <a:rPr lang="en-US" altLang="zh-TW" sz="1400" dirty="0">
                <a:solidFill>
                  <a:schemeClr val="bg2">
                    <a:lumMod val="50000"/>
                  </a:schemeClr>
                </a:solidFill>
              </a:rPr>
              <a:t>t</a:t>
            </a:r>
            <a:r>
              <a:rPr lang="zh-TW" altLang="en-US" sz="1400" dirty="0">
                <a:solidFill>
                  <a:schemeClr val="bg2">
                    <a:lumMod val="50000"/>
                  </a:schemeClr>
                </a:solidFill>
              </a:rPr>
              <a:t>的房屋價值</a:t>
            </a:r>
          </a:p>
          <a:p>
            <a:r>
              <a:rPr lang="zh-TW" altLang="en-US" sz="1400" dirty="0">
                <a:solidFill>
                  <a:schemeClr val="bg2">
                    <a:lumMod val="50000"/>
                  </a:schemeClr>
                </a:solidFill>
              </a:rPr>
              <a:t>𝑟</a:t>
            </a:r>
            <a:r>
              <a:rPr lang="en-US" altLang="zh-TW" sz="1400" dirty="0">
                <a:solidFill>
                  <a:schemeClr val="bg2">
                    <a:lumMod val="50000"/>
                  </a:schemeClr>
                </a:solidFill>
              </a:rPr>
              <a:t>(</a:t>
            </a:r>
            <a:r>
              <a:rPr lang="zh-TW" altLang="en-US" sz="1400" dirty="0">
                <a:solidFill>
                  <a:schemeClr val="bg2">
                    <a:lumMod val="50000"/>
                  </a:schemeClr>
                </a:solidFill>
              </a:rPr>
              <a:t>𝑡</a:t>
            </a:r>
            <a:r>
              <a:rPr lang="en-US" altLang="zh-TW" sz="1400" dirty="0">
                <a:solidFill>
                  <a:schemeClr val="bg2">
                    <a:lumMod val="50000"/>
                  </a:schemeClr>
                </a:solidFill>
              </a:rPr>
              <a:t>)</a:t>
            </a:r>
            <a:r>
              <a:rPr lang="zh-TW" altLang="en-US" sz="1400" dirty="0">
                <a:solidFill>
                  <a:schemeClr val="bg2">
                    <a:lumMod val="50000"/>
                  </a:schemeClr>
                </a:solidFill>
              </a:rPr>
              <a:t>：時間點</a:t>
            </a:r>
            <a:r>
              <a:rPr lang="en-US" altLang="zh-TW" sz="1400" dirty="0">
                <a:solidFill>
                  <a:schemeClr val="bg2">
                    <a:lumMod val="50000"/>
                  </a:schemeClr>
                </a:solidFill>
              </a:rPr>
              <a:t>t</a:t>
            </a:r>
            <a:r>
              <a:rPr lang="zh-TW" altLang="en-US" sz="1400" dirty="0">
                <a:solidFill>
                  <a:schemeClr val="bg2">
                    <a:lumMod val="50000"/>
                  </a:schemeClr>
                </a:solidFill>
              </a:rPr>
              <a:t>的即期利率</a:t>
            </a:r>
          </a:p>
          <a:p>
            <a:r>
              <a:rPr lang="zh-TW" altLang="en-US" sz="1400" dirty="0">
                <a:solidFill>
                  <a:schemeClr val="bg2">
                    <a:lumMod val="50000"/>
                  </a:schemeClr>
                </a:solidFill>
              </a:rPr>
              <a:t>𝛿</a:t>
            </a:r>
            <a:r>
              <a:rPr lang="en-US" altLang="zh-TW" sz="1400" dirty="0">
                <a:solidFill>
                  <a:schemeClr val="bg2">
                    <a:lumMod val="50000"/>
                  </a:schemeClr>
                </a:solidFill>
              </a:rPr>
              <a:t>(</a:t>
            </a:r>
            <a:r>
              <a:rPr lang="zh-TW" altLang="en-US" sz="1400" dirty="0">
                <a:solidFill>
                  <a:schemeClr val="bg2">
                    <a:lumMod val="50000"/>
                  </a:schemeClr>
                </a:solidFill>
              </a:rPr>
              <a:t>𝑡</a:t>
            </a:r>
            <a:r>
              <a:rPr lang="en-US" altLang="zh-TW" sz="1400" dirty="0">
                <a:solidFill>
                  <a:schemeClr val="bg2">
                    <a:lumMod val="50000"/>
                  </a:schemeClr>
                </a:solidFill>
              </a:rPr>
              <a:t>)</a:t>
            </a:r>
            <a:r>
              <a:rPr lang="zh-TW" altLang="en-US" sz="1400" dirty="0">
                <a:solidFill>
                  <a:schemeClr val="bg2">
                    <a:lumMod val="50000"/>
                  </a:schemeClr>
                </a:solidFill>
              </a:rPr>
              <a:t>：時間點</a:t>
            </a:r>
            <a:r>
              <a:rPr lang="en-US" altLang="zh-TW" sz="1400" dirty="0">
                <a:solidFill>
                  <a:schemeClr val="bg2">
                    <a:lumMod val="50000"/>
                  </a:schemeClr>
                </a:solidFill>
              </a:rPr>
              <a:t>t</a:t>
            </a:r>
            <a:r>
              <a:rPr lang="zh-TW" altLang="en-US" sz="1400" dirty="0">
                <a:solidFill>
                  <a:schemeClr val="bg2">
                    <a:lumMod val="50000"/>
                  </a:schemeClr>
                </a:solidFill>
              </a:rPr>
              <a:t>的房屋維持費用</a:t>
            </a:r>
          </a:p>
          <a:p>
            <a:r>
              <a:rPr lang="zh-TW" altLang="en-US" sz="1400" dirty="0">
                <a:solidFill>
                  <a:schemeClr val="bg2">
                    <a:lumMod val="50000"/>
                  </a:schemeClr>
                </a:solidFill>
              </a:rPr>
              <a:t>𝜎</a:t>
            </a:r>
            <a:r>
              <a:rPr lang="en-US" altLang="zh-TW" sz="1400" baseline="-25000" dirty="0">
                <a:solidFill>
                  <a:schemeClr val="bg2">
                    <a:lumMod val="50000"/>
                  </a:schemeClr>
                </a:solidFill>
              </a:rPr>
              <a:t>H</a:t>
            </a:r>
            <a:r>
              <a:rPr lang="zh-TW" altLang="en-US" sz="1400" dirty="0">
                <a:solidFill>
                  <a:schemeClr val="bg2">
                    <a:lumMod val="50000"/>
                  </a:schemeClr>
                </a:solidFill>
              </a:rPr>
              <a:t>：房屋價值的波動度</a:t>
            </a:r>
          </a:p>
          <a:p>
            <a:r>
              <a:rPr lang="zh-TW" altLang="en-US" sz="1400" dirty="0">
                <a:solidFill>
                  <a:schemeClr val="bg2">
                    <a:lumMod val="50000"/>
                  </a:schemeClr>
                </a:solidFill>
              </a:rPr>
              <a:t>𝐵</a:t>
            </a:r>
            <a:r>
              <a:rPr lang="en-US" altLang="zh-TW" sz="1400" baseline="-25000" dirty="0">
                <a:solidFill>
                  <a:schemeClr val="bg2">
                    <a:lumMod val="50000"/>
                  </a:schemeClr>
                </a:solidFill>
              </a:rPr>
              <a:t>1</a:t>
            </a:r>
            <a:r>
              <a:rPr lang="en-US" altLang="zh-TW" sz="1400" dirty="0">
                <a:solidFill>
                  <a:schemeClr val="bg2">
                    <a:lumMod val="50000"/>
                  </a:schemeClr>
                </a:solidFill>
              </a:rPr>
              <a:t>(</a:t>
            </a:r>
            <a:r>
              <a:rPr lang="zh-TW" altLang="en-US" sz="1400" dirty="0">
                <a:solidFill>
                  <a:schemeClr val="bg2">
                    <a:lumMod val="50000"/>
                  </a:schemeClr>
                </a:solidFill>
              </a:rPr>
              <a:t>𝑡</a:t>
            </a:r>
            <a:r>
              <a:rPr lang="en-US" altLang="zh-TW" sz="1400" dirty="0">
                <a:solidFill>
                  <a:schemeClr val="bg2">
                    <a:lumMod val="50000"/>
                  </a:schemeClr>
                </a:solidFill>
              </a:rPr>
              <a:t>)</a:t>
            </a:r>
            <a:r>
              <a:rPr lang="zh-TW" altLang="en-US" sz="1400" dirty="0">
                <a:solidFill>
                  <a:schemeClr val="bg2">
                    <a:lumMod val="50000"/>
                  </a:schemeClr>
                </a:solidFill>
              </a:rPr>
              <a:t>：標準布朗運動</a:t>
            </a:r>
            <a:endParaRPr lang="zh-TW" altLang="en-US" dirty="0">
              <a:solidFill>
                <a:schemeClr val="bg2">
                  <a:lumMod val="50000"/>
                </a:schemeClr>
              </a:solidFill>
            </a:endParaRPr>
          </a:p>
        </p:txBody>
      </p:sp>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8B87B281-1821-43D3-8BBB-7E4FC8356C3A}"/>
                  </a:ext>
                </a:extLst>
              </p:cNvPr>
              <p:cNvSpPr txBox="1"/>
              <p:nvPr/>
            </p:nvSpPr>
            <p:spPr>
              <a:xfrm>
                <a:off x="2066134" y="4497278"/>
                <a:ext cx="4474302" cy="1524520"/>
              </a:xfrm>
              <a:prstGeom prst="rect">
                <a:avLst/>
              </a:prstGeom>
              <a:noFill/>
            </p:spPr>
            <p:txBody>
              <a:bodyPr wrap="none" rtlCol="0">
                <a:spAutoFit/>
              </a:bodyPr>
              <a:lstStyle/>
              <a:p>
                <a:r>
                  <a:rPr lang="zh-TW" altLang="en-US" sz="1400" dirty="0">
                    <a:solidFill>
                      <a:schemeClr val="tx1">
                        <a:lumMod val="50000"/>
                        <a:lumOff val="50000"/>
                      </a:schemeClr>
                    </a:solidFill>
                  </a:rPr>
                  <a:t>由泰勒展開式：</a:t>
                </a:r>
                <a:endParaRPr lang="en-US" altLang="zh-TW" sz="1400" dirty="0">
                  <a:solidFill>
                    <a:schemeClr val="tx1">
                      <a:lumMod val="50000"/>
                      <a:lumOff val="50000"/>
                    </a:schemeClr>
                  </a:solidFill>
                </a:endParaRPr>
              </a:p>
              <a:p>
                <a:r>
                  <a:rPr lang="en-US" altLang="zh-TW" sz="1400" dirty="0" err="1">
                    <a:solidFill>
                      <a:schemeClr val="tx1">
                        <a:lumMod val="50000"/>
                        <a:lumOff val="50000"/>
                      </a:schemeClr>
                    </a:solidFill>
                  </a:rPr>
                  <a:t>dlnH</a:t>
                </a:r>
                <a:r>
                  <a:rPr lang="en-US" altLang="zh-TW" sz="1400" dirty="0">
                    <a:solidFill>
                      <a:schemeClr val="tx1">
                        <a:lumMod val="50000"/>
                        <a:lumOff val="50000"/>
                      </a:schemeClr>
                    </a:solidFill>
                  </a:rPr>
                  <a:t> = (</a:t>
                </a:r>
                <a:r>
                  <a:rPr lang="en-US" altLang="zh-TW" sz="1400" dirty="0" err="1">
                    <a:solidFill>
                      <a:schemeClr val="tx1">
                        <a:lumMod val="50000"/>
                        <a:lumOff val="50000"/>
                      </a:schemeClr>
                    </a:solidFill>
                  </a:rPr>
                  <a:t>lnH</a:t>
                </a:r>
                <a:r>
                  <a:rPr lang="en-US" altLang="zh-TW" sz="1400" dirty="0">
                    <a:solidFill>
                      <a:schemeClr val="tx1">
                        <a:lumMod val="50000"/>
                        <a:lumOff val="50000"/>
                      </a:schemeClr>
                    </a:solidFill>
                  </a:rPr>
                  <a:t>)’ + </a:t>
                </a:r>
                <a14:m>
                  <m:oMath xmlns:m="http://schemas.openxmlformats.org/officeDocument/2006/math">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i="1">
                            <a:solidFill>
                              <a:schemeClr val="tx1">
                                <a:lumMod val="50000"/>
                                <a:lumOff val="50000"/>
                              </a:schemeClr>
                            </a:solidFill>
                            <a:latin typeface="Cambria Math" panose="02040503050406030204" pitchFamily="18" charset="0"/>
                          </a:rPr>
                          <m:t>1</m:t>
                        </m:r>
                      </m:num>
                      <m:den>
                        <m:r>
                          <a:rPr lang="en-US" altLang="zh-TW" sz="1400" i="1">
                            <a:solidFill>
                              <a:schemeClr val="tx1">
                                <a:lumMod val="50000"/>
                                <a:lumOff val="50000"/>
                              </a:schemeClr>
                            </a:solidFill>
                            <a:latin typeface="Cambria Math" panose="02040503050406030204" pitchFamily="18" charset="0"/>
                          </a:rPr>
                          <m:t>2</m:t>
                        </m:r>
                      </m:den>
                    </m:f>
                  </m:oMath>
                </a14:m>
                <a:r>
                  <a:rPr lang="zh-TW" altLang="en-US" sz="1400" dirty="0">
                    <a:solidFill>
                      <a:schemeClr val="tx1">
                        <a:lumMod val="50000"/>
                        <a:lumOff val="50000"/>
                      </a:schemeClr>
                    </a:solidFill>
                  </a:rPr>
                  <a:t> </a:t>
                </a:r>
                <a:r>
                  <a:rPr lang="en-US" altLang="zh-TW" sz="1400" dirty="0">
                    <a:solidFill>
                      <a:schemeClr val="tx1">
                        <a:lumMod val="50000"/>
                        <a:lumOff val="50000"/>
                      </a:schemeClr>
                    </a:solidFill>
                  </a:rPr>
                  <a:t>(</a:t>
                </a:r>
                <a:r>
                  <a:rPr lang="en-US" altLang="zh-TW" sz="1400" dirty="0" err="1">
                    <a:solidFill>
                      <a:schemeClr val="tx1">
                        <a:lumMod val="50000"/>
                        <a:lumOff val="50000"/>
                      </a:schemeClr>
                    </a:solidFill>
                  </a:rPr>
                  <a:t>lnH</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a:t>
                </a:r>
                <a:endParaRPr lang="en-US" altLang="zh-TW" sz="1400" dirty="0">
                  <a:solidFill>
                    <a:schemeClr val="tx1">
                      <a:lumMod val="50000"/>
                      <a:lumOff val="50000"/>
                    </a:schemeClr>
                  </a:solidFill>
                </a:endParaRPr>
              </a:p>
              <a:p>
                <a:r>
                  <a:rPr lang="en-US" altLang="zh-TW" sz="1400" dirty="0">
                    <a:solidFill>
                      <a:schemeClr val="tx1">
                        <a:lumMod val="50000"/>
                        <a:lumOff val="50000"/>
                      </a:schemeClr>
                    </a:solidFill>
                  </a:rPr>
                  <a:t>       = </a:t>
                </a:r>
                <a14:m>
                  <m:oMath xmlns:m="http://schemas.openxmlformats.org/officeDocument/2006/math">
                    <m:r>
                      <a:rPr lang="zh-TW" altLang="en-US" sz="1400" i="1" dirty="0" smtClean="0">
                        <a:solidFill>
                          <a:schemeClr val="tx1">
                            <a:lumMod val="50000"/>
                            <a:lumOff val="50000"/>
                          </a:schemeClr>
                        </a:solidFill>
                        <a:latin typeface="Cambria Math" panose="02040503050406030204" pitchFamily="18" charset="0"/>
                      </a:rPr>
                      <m:t> </m:t>
                    </m:r>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i="1">
                            <a:solidFill>
                              <a:schemeClr val="tx1">
                                <a:lumMod val="50000"/>
                                <a:lumOff val="50000"/>
                              </a:schemeClr>
                            </a:solidFill>
                            <a:latin typeface="Cambria Math" panose="02040503050406030204" pitchFamily="18" charset="0"/>
                          </a:rPr>
                          <m:t>1</m:t>
                        </m:r>
                      </m:num>
                      <m:den>
                        <m:r>
                          <a:rPr lang="en-US" altLang="zh-TW" sz="1400" b="0" i="1" smtClean="0">
                            <a:solidFill>
                              <a:schemeClr val="tx1">
                                <a:lumMod val="50000"/>
                                <a:lumOff val="50000"/>
                              </a:schemeClr>
                            </a:solidFill>
                            <a:latin typeface="Cambria Math" panose="02040503050406030204" pitchFamily="18" charset="0"/>
                          </a:rPr>
                          <m:t>𝐻</m:t>
                        </m:r>
                      </m:den>
                    </m:f>
                  </m:oMath>
                </a14:m>
                <a:r>
                  <a:rPr lang="en-US" altLang="zh-TW" sz="1400" dirty="0">
                    <a:solidFill>
                      <a:schemeClr val="tx1">
                        <a:lumMod val="50000"/>
                        <a:lumOff val="50000"/>
                      </a:schemeClr>
                    </a:solidFill>
                  </a:rPr>
                  <a:t> </a:t>
                </a:r>
                <a:r>
                  <a:rPr lang="en-US" altLang="zh-TW" sz="1400" dirty="0" err="1">
                    <a:solidFill>
                      <a:schemeClr val="tx1">
                        <a:lumMod val="50000"/>
                        <a:lumOff val="50000"/>
                      </a:schemeClr>
                    </a:solidFill>
                  </a:rPr>
                  <a:t>dH</a:t>
                </a:r>
                <a:r>
                  <a:rPr lang="en-US" altLang="zh-TW" sz="1400" dirty="0">
                    <a:solidFill>
                      <a:schemeClr val="tx1">
                        <a:lumMod val="50000"/>
                        <a:lumOff val="50000"/>
                      </a:schemeClr>
                    </a:solidFill>
                  </a:rPr>
                  <a:t> +</a:t>
                </a:r>
                <a14:m>
                  <m:oMath xmlns:m="http://schemas.openxmlformats.org/officeDocument/2006/math">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i="1">
                            <a:solidFill>
                              <a:schemeClr val="tx1">
                                <a:lumMod val="50000"/>
                                <a:lumOff val="50000"/>
                              </a:schemeClr>
                            </a:solidFill>
                            <a:latin typeface="Cambria Math" panose="02040503050406030204" pitchFamily="18" charset="0"/>
                          </a:rPr>
                          <m:t>1</m:t>
                        </m:r>
                      </m:num>
                      <m:den>
                        <m:r>
                          <a:rPr lang="en-US" altLang="zh-TW" sz="1400" i="1">
                            <a:solidFill>
                              <a:schemeClr val="tx1">
                                <a:lumMod val="50000"/>
                                <a:lumOff val="50000"/>
                              </a:schemeClr>
                            </a:solidFill>
                            <a:latin typeface="Cambria Math" panose="02040503050406030204" pitchFamily="18" charset="0"/>
                          </a:rPr>
                          <m:t>2</m:t>
                        </m:r>
                      </m:den>
                    </m:f>
                  </m:oMath>
                </a14:m>
                <a:r>
                  <a:rPr lang="en-US" altLang="zh-TW" sz="1400" dirty="0">
                    <a:solidFill>
                      <a:schemeClr val="tx1">
                        <a:lumMod val="50000"/>
                        <a:lumOff val="50000"/>
                      </a:schemeClr>
                    </a:solidFill>
                  </a:rPr>
                  <a:t> </a:t>
                </a:r>
                <a14:m>
                  <m:oMath xmlns:m="http://schemas.openxmlformats.org/officeDocument/2006/math">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b="0" i="1" smtClean="0">
                            <a:solidFill>
                              <a:schemeClr val="tx1">
                                <a:lumMod val="50000"/>
                                <a:lumOff val="50000"/>
                              </a:schemeClr>
                            </a:solidFill>
                            <a:latin typeface="Cambria Math" panose="02040503050406030204" pitchFamily="18" charset="0"/>
                          </a:rPr>
                          <m:t>−</m:t>
                        </m:r>
                        <m:r>
                          <a:rPr lang="en-US" altLang="zh-TW" sz="1400" i="1">
                            <a:solidFill>
                              <a:schemeClr val="tx1">
                                <a:lumMod val="50000"/>
                                <a:lumOff val="50000"/>
                              </a:schemeClr>
                            </a:solidFill>
                            <a:latin typeface="Cambria Math" panose="02040503050406030204" pitchFamily="18" charset="0"/>
                          </a:rPr>
                          <m:t>1</m:t>
                        </m:r>
                      </m:num>
                      <m:den>
                        <m:r>
                          <a:rPr lang="en-US" altLang="zh-TW" sz="1400" b="0" i="1" smtClean="0">
                            <a:solidFill>
                              <a:schemeClr val="tx1">
                                <a:lumMod val="50000"/>
                                <a:lumOff val="50000"/>
                              </a:schemeClr>
                            </a:solidFill>
                            <a:latin typeface="Cambria Math" panose="02040503050406030204" pitchFamily="18" charset="0"/>
                          </a:rPr>
                          <m:t>𝐻</m:t>
                        </m:r>
                        <m:r>
                          <a:rPr lang="en-US" altLang="zh-TW" sz="1400" b="0" i="1" smtClean="0">
                            <a:solidFill>
                              <a:schemeClr val="tx1">
                                <a:lumMod val="50000"/>
                                <a:lumOff val="50000"/>
                              </a:schemeClr>
                            </a:solidFill>
                            <a:latin typeface="Cambria Math" panose="02040503050406030204" pitchFamily="18" charset="0"/>
                          </a:rPr>
                          <m:t>2</m:t>
                        </m:r>
                      </m:den>
                    </m:f>
                  </m:oMath>
                </a14:m>
                <a:r>
                  <a:rPr lang="en-US" altLang="zh-TW" sz="1400" dirty="0">
                    <a:solidFill>
                      <a:schemeClr val="tx1">
                        <a:lumMod val="50000"/>
                        <a:lumOff val="50000"/>
                      </a:schemeClr>
                    </a:solidFill>
                  </a:rPr>
                  <a:t>(</a:t>
                </a:r>
                <a:r>
                  <a:rPr lang="en-US" altLang="zh-TW" sz="1400" dirty="0" err="1">
                    <a:solidFill>
                      <a:schemeClr val="tx1">
                        <a:lumMod val="50000"/>
                        <a:lumOff val="50000"/>
                      </a:schemeClr>
                    </a:solidFill>
                  </a:rPr>
                  <a:t>dH</a:t>
                </a:r>
                <a:r>
                  <a:rPr lang="en-US" altLang="zh-TW" sz="1400" dirty="0">
                    <a:solidFill>
                      <a:schemeClr val="tx1">
                        <a:lumMod val="50000"/>
                        <a:lumOff val="50000"/>
                      </a:schemeClr>
                    </a:solidFill>
                  </a:rPr>
                  <a:t>)</a:t>
                </a:r>
                <a:r>
                  <a:rPr lang="en-US" altLang="zh-TW" sz="1400" baseline="30000" dirty="0">
                    <a:solidFill>
                      <a:schemeClr val="tx1">
                        <a:lumMod val="50000"/>
                        <a:lumOff val="50000"/>
                      </a:schemeClr>
                    </a:solidFill>
                  </a:rPr>
                  <a:t>2 </a:t>
                </a:r>
              </a:p>
              <a:p>
                <a:r>
                  <a:rPr lang="en-US" altLang="zh-TW" sz="1400" baseline="30000" dirty="0">
                    <a:solidFill>
                      <a:schemeClr val="tx1">
                        <a:lumMod val="50000"/>
                        <a:lumOff val="50000"/>
                      </a:schemeClr>
                    </a:solidFill>
                  </a:rPr>
                  <a:t>           </a:t>
                </a:r>
                <a:r>
                  <a:rPr lang="en-US" altLang="zh-TW" sz="1400" dirty="0">
                    <a:solidFill>
                      <a:schemeClr val="tx1">
                        <a:lumMod val="50000"/>
                        <a:lumOff val="50000"/>
                      </a:schemeClr>
                    </a:solidFill>
                  </a:rPr>
                  <a:t>= [ (r(t)-</a:t>
                </a:r>
                <a:r>
                  <a:rPr lang="zh-TW" altLang="en-US" sz="1400" dirty="0">
                    <a:solidFill>
                      <a:schemeClr val="tx1">
                        <a:lumMod val="50000"/>
                        <a:lumOff val="50000"/>
                      </a:schemeClr>
                    </a:solidFill>
                  </a:rPr>
                  <a:t>𝛿</a:t>
                </a:r>
                <a:r>
                  <a:rPr lang="en-US" altLang="zh-TW" sz="1400" dirty="0">
                    <a:solidFill>
                      <a:schemeClr val="tx1">
                        <a:lumMod val="50000"/>
                        <a:lumOff val="50000"/>
                      </a:schemeClr>
                    </a:solidFill>
                  </a:rPr>
                  <a:t>(t))dt + </a:t>
                </a:r>
                <a:r>
                  <a:rPr lang="zh-TW" altLang="en-US" sz="1400" dirty="0">
                    <a:solidFill>
                      <a:schemeClr val="tx1">
                        <a:lumMod val="50000"/>
                        <a:lumOff val="50000"/>
                      </a:schemeClr>
                    </a:solidFill>
                  </a:rPr>
                  <a:t>𝜎</a:t>
                </a:r>
                <a:r>
                  <a:rPr lang="en-US" altLang="zh-TW" sz="1400" baseline="-25000" dirty="0">
                    <a:solidFill>
                      <a:schemeClr val="tx1">
                        <a:lumMod val="50000"/>
                        <a:lumOff val="50000"/>
                      </a:schemeClr>
                    </a:solidFill>
                  </a:rPr>
                  <a:t>H</a:t>
                </a:r>
                <a:r>
                  <a:rPr lang="en-US" altLang="zh-TW" sz="1400" dirty="0">
                    <a:solidFill>
                      <a:schemeClr val="tx1">
                        <a:lumMod val="50000"/>
                        <a:lumOff val="50000"/>
                      </a:schemeClr>
                    </a:solidFill>
                  </a:rPr>
                  <a:t>dB</a:t>
                </a:r>
                <a:r>
                  <a:rPr lang="en-US" altLang="zh-TW" sz="1400" baseline="-25000" dirty="0">
                    <a:solidFill>
                      <a:schemeClr val="tx1">
                        <a:lumMod val="50000"/>
                        <a:lumOff val="50000"/>
                      </a:schemeClr>
                    </a:solidFill>
                  </a:rPr>
                  <a:t>1</a:t>
                </a:r>
                <a:r>
                  <a:rPr lang="en-US" altLang="zh-TW" sz="1400" dirty="0">
                    <a:solidFill>
                      <a:schemeClr val="tx1">
                        <a:lumMod val="50000"/>
                        <a:lumOff val="50000"/>
                      </a:schemeClr>
                    </a:solidFill>
                  </a:rPr>
                  <a:t>(t) ] + </a:t>
                </a:r>
                <a14:m>
                  <m:oMath xmlns:m="http://schemas.openxmlformats.org/officeDocument/2006/math">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i="1">
                            <a:solidFill>
                              <a:schemeClr val="tx1">
                                <a:lumMod val="50000"/>
                                <a:lumOff val="50000"/>
                              </a:schemeClr>
                            </a:solidFill>
                            <a:latin typeface="Cambria Math" panose="02040503050406030204" pitchFamily="18" charset="0"/>
                          </a:rPr>
                          <m:t>1</m:t>
                        </m:r>
                      </m:num>
                      <m:den>
                        <m:r>
                          <a:rPr lang="en-US" altLang="zh-TW" sz="1400" i="1">
                            <a:solidFill>
                              <a:schemeClr val="tx1">
                                <a:lumMod val="50000"/>
                                <a:lumOff val="50000"/>
                              </a:schemeClr>
                            </a:solidFill>
                            <a:latin typeface="Cambria Math" panose="02040503050406030204" pitchFamily="18" charset="0"/>
                          </a:rPr>
                          <m:t>2</m:t>
                        </m:r>
                      </m:den>
                    </m:f>
                  </m:oMath>
                </a14:m>
                <a:r>
                  <a:rPr lang="en-US" altLang="zh-TW" sz="1400" dirty="0">
                    <a:solidFill>
                      <a:schemeClr val="tx1">
                        <a:lumMod val="50000"/>
                        <a:lumOff val="50000"/>
                      </a:schemeClr>
                    </a:solidFill>
                  </a:rPr>
                  <a:t> </a:t>
                </a:r>
                <a14:m>
                  <m:oMath xmlns:m="http://schemas.openxmlformats.org/officeDocument/2006/math">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b="0" i="1" smtClean="0">
                            <a:solidFill>
                              <a:schemeClr val="tx1">
                                <a:lumMod val="50000"/>
                                <a:lumOff val="50000"/>
                              </a:schemeClr>
                            </a:solidFill>
                            <a:latin typeface="Cambria Math" panose="02040503050406030204" pitchFamily="18" charset="0"/>
                          </a:rPr>
                          <m:t>−</m:t>
                        </m:r>
                        <m:r>
                          <a:rPr lang="en-US" altLang="zh-TW" sz="1400" i="1">
                            <a:solidFill>
                              <a:schemeClr val="tx1">
                                <a:lumMod val="50000"/>
                                <a:lumOff val="50000"/>
                              </a:schemeClr>
                            </a:solidFill>
                            <a:latin typeface="Cambria Math" panose="02040503050406030204" pitchFamily="18" charset="0"/>
                          </a:rPr>
                          <m:t>1</m:t>
                        </m:r>
                      </m:num>
                      <m:den>
                        <m:r>
                          <a:rPr lang="en-US" altLang="zh-TW" sz="1400" b="0" i="1" smtClean="0">
                            <a:solidFill>
                              <a:schemeClr val="tx1">
                                <a:lumMod val="50000"/>
                                <a:lumOff val="50000"/>
                              </a:schemeClr>
                            </a:solidFill>
                            <a:latin typeface="Cambria Math" panose="02040503050406030204" pitchFamily="18" charset="0"/>
                          </a:rPr>
                          <m:t>𝐻</m:t>
                        </m:r>
                        <m:r>
                          <a:rPr lang="en-US" altLang="zh-TW" sz="1400" b="0" i="1" smtClean="0">
                            <a:solidFill>
                              <a:schemeClr val="tx1">
                                <a:lumMod val="50000"/>
                                <a:lumOff val="50000"/>
                              </a:schemeClr>
                            </a:solidFill>
                            <a:latin typeface="Cambria Math" panose="02040503050406030204" pitchFamily="18" charset="0"/>
                          </a:rPr>
                          <m:t>2</m:t>
                        </m:r>
                      </m:den>
                    </m:f>
                  </m:oMath>
                </a14:m>
                <a:r>
                  <a:rPr lang="en-US" altLang="zh-TW" sz="1400" dirty="0">
                    <a:solidFill>
                      <a:schemeClr val="tx1">
                        <a:lumMod val="50000"/>
                        <a:lumOff val="50000"/>
                      </a:schemeClr>
                    </a:solidFill>
                  </a:rPr>
                  <a:t> [ </a:t>
                </a:r>
                <a:r>
                  <a:rPr lang="zh-TW" altLang="en-US" sz="1400" dirty="0">
                    <a:solidFill>
                      <a:schemeClr val="tx1">
                        <a:lumMod val="50000"/>
                        <a:lumOff val="50000"/>
                      </a:schemeClr>
                    </a:solidFill>
                  </a:rPr>
                  <a:t>𝜎</a:t>
                </a:r>
                <a:r>
                  <a:rPr lang="en-US" altLang="zh-TW" sz="1400" baseline="-25000" dirty="0">
                    <a:solidFill>
                      <a:schemeClr val="tx1">
                        <a:lumMod val="50000"/>
                        <a:lumOff val="50000"/>
                      </a:schemeClr>
                    </a:solidFill>
                  </a:rPr>
                  <a:t>H</a:t>
                </a:r>
                <a:r>
                  <a:rPr lang="en-US" altLang="zh-TW" sz="1400" baseline="30000" dirty="0">
                    <a:solidFill>
                      <a:schemeClr val="tx1">
                        <a:lumMod val="50000"/>
                        <a:lumOff val="50000"/>
                      </a:schemeClr>
                    </a:solidFill>
                  </a:rPr>
                  <a:t>2</a:t>
                </a:r>
                <a:r>
                  <a:rPr lang="en-US" altLang="zh-TW" sz="1400" dirty="0">
                    <a:solidFill>
                      <a:schemeClr val="tx1">
                        <a:lumMod val="50000"/>
                        <a:lumOff val="50000"/>
                      </a:schemeClr>
                    </a:solidFill>
                  </a:rPr>
                  <a:t>H</a:t>
                </a:r>
                <a:r>
                  <a:rPr lang="en-US" altLang="zh-TW" sz="1400" baseline="30000" dirty="0">
                    <a:solidFill>
                      <a:schemeClr val="tx1">
                        <a:lumMod val="50000"/>
                        <a:lumOff val="50000"/>
                      </a:schemeClr>
                    </a:solidFill>
                  </a:rPr>
                  <a:t>2</a:t>
                </a:r>
                <a:r>
                  <a:rPr lang="en-US" altLang="zh-TW" sz="1400" dirty="0">
                    <a:solidFill>
                      <a:schemeClr val="tx1">
                        <a:lumMod val="50000"/>
                        <a:lumOff val="50000"/>
                      </a:schemeClr>
                    </a:solidFill>
                  </a:rPr>
                  <a:t>(dB)</a:t>
                </a:r>
                <a:r>
                  <a:rPr lang="en-US" altLang="zh-TW" sz="1400" baseline="30000" dirty="0">
                    <a:solidFill>
                      <a:schemeClr val="tx1">
                        <a:lumMod val="50000"/>
                        <a:lumOff val="50000"/>
                      </a:schemeClr>
                    </a:solidFill>
                  </a:rPr>
                  <a:t>2</a:t>
                </a:r>
                <a:r>
                  <a:rPr lang="en-US" altLang="zh-TW" sz="1400" dirty="0">
                    <a:solidFill>
                      <a:schemeClr val="tx1">
                        <a:lumMod val="50000"/>
                        <a:lumOff val="50000"/>
                      </a:schemeClr>
                    </a:solidFill>
                  </a:rPr>
                  <a:t> ] </a:t>
                </a:r>
              </a:p>
              <a:p>
                <a:r>
                  <a:rPr lang="en-US" altLang="zh-TW" sz="1400" dirty="0">
                    <a:solidFill>
                      <a:schemeClr val="tx1">
                        <a:lumMod val="50000"/>
                        <a:lumOff val="50000"/>
                      </a:schemeClr>
                    </a:solidFill>
                  </a:rPr>
                  <a:t>       =</a:t>
                </a:r>
                <a:r>
                  <a:rPr lang="zh-TW" altLang="en-US" sz="1400" dirty="0">
                    <a:solidFill>
                      <a:schemeClr val="tx1">
                        <a:lumMod val="50000"/>
                        <a:lumOff val="50000"/>
                      </a:schemeClr>
                    </a:solidFill>
                  </a:rPr>
                  <a:t> </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𝑟</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𝑡</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𝛿</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𝑡</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 </a:t>
                </a:r>
                <a14:m>
                  <m:oMath xmlns:m="http://schemas.openxmlformats.org/officeDocument/2006/math">
                    <m:r>
                      <a:rPr lang="zh-TW" altLang="en-US" sz="1400" i="1" dirty="0" smtClean="0">
                        <a:solidFill>
                          <a:schemeClr val="tx1">
                            <a:lumMod val="50000"/>
                            <a:lumOff val="50000"/>
                          </a:schemeClr>
                        </a:solidFill>
                        <a:latin typeface="Cambria Math" panose="02040503050406030204" pitchFamily="18" charset="0"/>
                      </a:rPr>
                      <m:t> </m:t>
                    </m:r>
                    <m:f>
                      <m:fPr>
                        <m:ctrlPr>
                          <a:rPr lang="en-US" altLang="zh-TW" sz="1400" i="1" smtClean="0">
                            <a:solidFill>
                              <a:schemeClr val="tx1">
                                <a:lumMod val="50000"/>
                                <a:lumOff val="50000"/>
                              </a:schemeClr>
                            </a:solidFill>
                            <a:latin typeface="Cambria Math" panose="02040503050406030204" pitchFamily="18" charset="0"/>
                          </a:rPr>
                        </m:ctrlPr>
                      </m:fPr>
                      <m:num>
                        <m:r>
                          <a:rPr lang="en-US" altLang="zh-TW" sz="1400" i="1">
                            <a:solidFill>
                              <a:schemeClr val="tx1">
                                <a:lumMod val="50000"/>
                                <a:lumOff val="50000"/>
                              </a:schemeClr>
                            </a:solidFill>
                            <a:latin typeface="Cambria Math" panose="02040503050406030204" pitchFamily="18" charset="0"/>
                          </a:rPr>
                          <m:t>1</m:t>
                        </m:r>
                      </m:num>
                      <m:den>
                        <m:r>
                          <a:rPr lang="en-US" altLang="zh-TW" sz="1400" i="1">
                            <a:solidFill>
                              <a:schemeClr val="tx1">
                                <a:lumMod val="50000"/>
                                <a:lumOff val="50000"/>
                              </a:schemeClr>
                            </a:solidFill>
                            <a:latin typeface="Cambria Math" panose="02040503050406030204" pitchFamily="18" charset="0"/>
                          </a:rPr>
                          <m:t>2</m:t>
                        </m:r>
                      </m:den>
                    </m:f>
                    <m:r>
                      <m:rPr>
                        <m:nor/>
                      </m:rPr>
                      <a:rPr lang="zh-TW" altLang="en-US" sz="1400" smtClean="0">
                        <a:solidFill>
                          <a:schemeClr val="tx1">
                            <a:lumMod val="50000"/>
                            <a:lumOff val="50000"/>
                          </a:schemeClr>
                        </a:solidFill>
                      </a:rPr>
                      <m:t>𝜎</m:t>
                    </m:r>
                  </m:oMath>
                </a14:m>
                <a:r>
                  <a:rPr lang="en-US" altLang="zh-TW" sz="1400" baseline="-25000" dirty="0">
                    <a:solidFill>
                      <a:schemeClr val="tx1">
                        <a:lumMod val="50000"/>
                        <a:lumOff val="50000"/>
                      </a:schemeClr>
                    </a:solidFill>
                  </a:rPr>
                  <a:t>H</a:t>
                </a:r>
                <a:r>
                  <a:rPr lang="en-US" altLang="zh-TW" sz="1400" baseline="30000" dirty="0">
                    <a:solidFill>
                      <a:schemeClr val="tx1">
                        <a:lumMod val="50000"/>
                        <a:lumOff val="50000"/>
                      </a:schemeClr>
                    </a:solidFill>
                  </a:rPr>
                  <a:t>2 </a:t>
                </a:r>
                <a:r>
                  <a:rPr lang="en-US" altLang="zh-TW" sz="1400" dirty="0">
                    <a:solidFill>
                      <a:schemeClr val="tx1">
                        <a:lumMod val="50000"/>
                        <a:lumOff val="50000"/>
                      </a:schemeClr>
                    </a:solidFill>
                  </a:rPr>
                  <a:t>] d</a:t>
                </a:r>
                <a:r>
                  <a:rPr lang="zh-TW" altLang="en-US" sz="1400" dirty="0">
                    <a:solidFill>
                      <a:schemeClr val="tx1">
                        <a:lumMod val="50000"/>
                        <a:lumOff val="50000"/>
                      </a:schemeClr>
                    </a:solidFill>
                  </a:rPr>
                  <a:t>𝑡 </a:t>
                </a:r>
                <a:r>
                  <a:rPr lang="en-US" altLang="zh-TW" sz="1400" dirty="0">
                    <a:solidFill>
                      <a:schemeClr val="tx1">
                        <a:lumMod val="50000"/>
                        <a:lumOff val="50000"/>
                      </a:schemeClr>
                    </a:solidFill>
                  </a:rPr>
                  <a:t>+ </a:t>
                </a:r>
                <a:r>
                  <a:rPr lang="zh-TW" altLang="en-US" sz="1400" dirty="0">
                    <a:solidFill>
                      <a:schemeClr val="tx1">
                        <a:lumMod val="50000"/>
                        <a:lumOff val="50000"/>
                      </a:schemeClr>
                    </a:solidFill>
                  </a:rPr>
                  <a:t>𝜎</a:t>
                </a:r>
                <a:r>
                  <a:rPr lang="en-US" altLang="zh-TW" sz="1400" baseline="-25000" dirty="0" err="1">
                    <a:solidFill>
                      <a:schemeClr val="tx1">
                        <a:lumMod val="50000"/>
                        <a:lumOff val="50000"/>
                      </a:schemeClr>
                    </a:solidFill>
                  </a:rPr>
                  <a:t>H</a:t>
                </a:r>
                <a:r>
                  <a:rPr lang="en-US" altLang="zh-TW" sz="1400" dirty="0" err="1">
                    <a:solidFill>
                      <a:schemeClr val="tx1">
                        <a:lumMod val="50000"/>
                        <a:lumOff val="50000"/>
                      </a:schemeClr>
                    </a:solidFill>
                  </a:rPr>
                  <a:t>d</a:t>
                </a:r>
                <a:r>
                  <a:rPr lang="zh-TW" altLang="en-US" sz="1400" dirty="0">
                    <a:solidFill>
                      <a:schemeClr val="tx1">
                        <a:lumMod val="50000"/>
                        <a:lumOff val="50000"/>
                      </a:schemeClr>
                    </a:solidFill>
                  </a:rPr>
                  <a:t>𝐵</a:t>
                </a:r>
                <a:r>
                  <a:rPr lang="en-US" altLang="zh-TW" sz="1400" baseline="-25000" dirty="0">
                    <a:solidFill>
                      <a:schemeClr val="tx1">
                        <a:lumMod val="50000"/>
                        <a:lumOff val="50000"/>
                      </a:schemeClr>
                    </a:solidFill>
                  </a:rPr>
                  <a:t>1</a:t>
                </a:r>
                <a:r>
                  <a:rPr lang="en-US" altLang="zh-TW" sz="1400" dirty="0">
                    <a:solidFill>
                      <a:schemeClr val="tx1">
                        <a:lumMod val="50000"/>
                        <a:lumOff val="50000"/>
                      </a:schemeClr>
                    </a:solidFill>
                  </a:rPr>
                  <a:t>(</a:t>
                </a:r>
                <a:r>
                  <a:rPr lang="zh-TW" altLang="en-US" sz="1400" dirty="0">
                    <a:solidFill>
                      <a:schemeClr val="tx1">
                        <a:lumMod val="50000"/>
                        <a:lumOff val="50000"/>
                      </a:schemeClr>
                    </a:solidFill>
                  </a:rPr>
                  <a:t>𝑡</a:t>
                </a:r>
                <a:r>
                  <a:rPr lang="en-US" altLang="zh-TW" sz="1400" dirty="0">
                    <a:solidFill>
                      <a:schemeClr val="tx1">
                        <a:lumMod val="50000"/>
                        <a:lumOff val="50000"/>
                      </a:schemeClr>
                    </a:solidFill>
                  </a:rPr>
                  <a:t>) </a:t>
                </a:r>
                <a:endParaRPr lang="en-US" altLang="zh-TW" sz="1400" baseline="30000" dirty="0">
                  <a:solidFill>
                    <a:schemeClr val="tx1">
                      <a:lumMod val="50000"/>
                      <a:lumOff val="50000"/>
                    </a:schemeClr>
                  </a:solidFill>
                </a:endParaRPr>
              </a:p>
            </p:txBody>
          </p:sp>
        </mc:Choice>
        <mc:Fallback>
          <p:sp>
            <p:nvSpPr>
              <p:cNvPr id="9" name="文字方塊 8">
                <a:extLst>
                  <a:ext uri="{FF2B5EF4-FFF2-40B4-BE49-F238E27FC236}">
                    <a16:creationId xmlns:a16="http://schemas.microsoft.com/office/drawing/2014/main" id="{8B87B281-1821-43D3-8BBB-7E4FC8356C3A}"/>
                  </a:ext>
                </a:extLst>
              </p:cNvPr>
              <p:cNvSpPr txBox="1">
                <a:spLocks noRot="1" noChangeAspect="1" noMove="1" noResize="1" noEditPoints="1" noAdjustHandles="1" noChangeArrowheads="1" noChangeShapeType="1" noTextEdit="1"/>
              </p:cNvSpPr>
              <p:nvPr/>
            </p:nvSpPr>
            <p:spPr>
              <a:xfrm>
                <a:off x="2066134" y="4497278"/>
                <a:ext cx="4474302" cy="1524520"/>
              </a:xfrm>
              <a:prstGeom prst="rect">
                <a:avLst/>
              </a:prstGeom>
              <a:blipFill>
                <a:blip r:embed="rId3"/>
                <a:stretch>
                  <a:fillRect l="-409" t="-8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7221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1107996" cy="369332"/>
          </a:xfrm>
          <a:prstGeom prst="rect">
            <a:avLst/>
          </a:prstGeom>
          <a:noFill/>
        </p:spPr>
        <p:txBody>
          <a:bodyPr wrap="none" rtlCol="0">
            <a:spAutoFit/>
          </a:bodyPr>
          <a:lstStyle/>
          <a:p>
            <a:r>
              <a:rPr lang="zh-TW" altLang="en-US" dirty="0"/>
              <a:t>模型設定</a:t>
            </a:r>
          </a:p>
        </p:txBody>
      </p:sp>
      <p:sp>
        <p:nvSpPr>
          <p:cNvPr id="3" name="文字方塊 2">
            <a:extLst>
              <a:ext uri="{FF2B5EF4-FFF2-40B4-BE49-F238E27FC236}">
                <a16:creationId xmlns:a16="http://schemas.microsoft.com/office/drawing/2014/main" id="{B85597DA-2DA8-4C60-A379-336196EA2CF0}"/>
              </a:ext>
            </a:extLst>
          </p:cNvPr>
          <p:cNvSpPr txBox="1"/>
          <p:nvPr/>
        </p:nvSpPr>
        <p:spPr>
          <a:xfrm>
            <a:off x="1553594" y="466960"/>
            <a:ext cx="1620957" cy="461665"/>
          </a:xfrm>
          <a:prstGeom prst="rect">
            <a:avLst/>
          </a:prstGeom>
          <a:noFill/>
        </p:spPr>
        <p:txBody>
          <a:bodyPr wrap="none" rtlCol="0">
            <a:spAutoFit/>
          </a:bodyPr>
          <a:lstStyle/>
          <a:p>
            <a:r>
              <a:rPr lang="en-US" altLang="zh-TW" sz="2400" dirty="0"/>
              <a:t>--</a:t>
            </a:r>
            <a:r>
              <a:rPr lang="zh-TW" altLang="en-US" sz="2400" dirty="0"/>
              <a:t>利率模型</a:t>
            </a:r>
          </a:p>
        </p:txBody>
      </p:sp>
      <p:sp>
        <p:nvSpPr>
          <p:cNvPr id="4" name="矩形 3">
            <a:extLst>
              <a:ext uri="{FF2B5EF4-FFF2-40B4-BE49-F238E27FC236}">
                <a16:creationId xmlns:a16="http://schemas.microsoft.com/office/drawing/2014/main" id="{5885397C-0C11-41CB-BCFA-DC3070858767}"/>
              </a:ext>
            </a:extLst>
          </p:cNvPr>
          <p:cNvSpPr/>
          <p:nvPr/>
        </p:nvSpPr>
        <p:spPr>
          <a:xfrm>
            <a:off x="1951377" y="1875006"/>
            <a:ext cx="3883499" cy="369332"/>
          </a:xfrm>
          <a:prstGeom prst="rect">
            <a:avLst/>
          </a:prstGeom>
        </p:spPr>
        <p:txBody>
          <a:bodyPr wrap="none">
            <a:spAutoFit/>
          </a:bodyPr>
          <a:lstStyle/>
          <a:p>
            <a:r>
              <a:rPr lang="zh-TW" altLang="en-US" dirty="0">
                <a:solidFill>
                  <a:srgbClr val="000000"/>
                </a:solidFill>
                <a:latin typeface="新細明體" panose="02020500000000000000" pitchFamily="18" charset="-120"/>
                <a:ea typeface="新細明體" panose="02020500000000000000" pitchFamily="18" charset="-120"/>
              </a:rPr>
              <a:t>利率模型使用</a:t>
            </a:r>
            <a:r>
              <a:rPr lang="en-US" altLang="zh-TW" dirty="0">
                <a:solidFill>
                  <a:srgbClr val="000000"/>
                </a:solidFill>
                <a:latin typeface="Calibri" panose="020F0502020204030204" pitchFamily="34" charset="0"/>
                <a:ea typeface="新細明體" panose="02020500000000000000" pitchFamily="18" charset="-120"/>
              </a:rPr>
              <a:t>Hull-White(1990)</a:t>
            </a:r>
            <a:r>
              <a:rPr lang="zh-TW" altLang="en-US" dirty="0">
                <a:solidFill>
                  <a:srgbClr val="000000"/>
                </a:solidFill>
                <a:latin typeface="新細明體" panose="02020500000000000000" pitchFamily="18" charset="-120"/>
                <a:ea typeface="新細明體" panose="02020500000000000000" pitchFamily="18" charset="-120"/>
              </a:rPr>
              <a:t>的模型</a:t>
            </a:r>
            <a:endParaRPr lang="zh-TW" altLang="en-US" dirty="0"/>
          </a:p>
        </p:txBody>
      </p:sp>
      <p:sp>
        <p:nvSpPr>
          <p:cNvPr id="5" name="矩形 4">
            <a:extLst>
              <a:ext uri="{FF2B5EF4-FFF2-40B4-BE49-F238E27FC236}">
                <a16:creationId xmlns:a16="http://schemas.microsoft.com/office/drawing/2014/main" id="{4AF90BC2-E866-4E33-AF99-09334B92FAA3}"/>
              </a:ext>
            </a:extLst>
          </p:cNvPr>
          <p:cNvSpPr/>
          <p:nvPr/>
        </p:nvSpPr>
        <p:spPr>
          <a:xfrm>
            <a:off x="2806672" y="2613670"/>
            <a:ext cx="4230645" cy="369332"/>
          </a:xfrm>
          <a:prstGeom prst="rect">
            <a:avLst/>
          </a:prstGeom>
        </p:spPr>
        <p:txBody>
          <a:bodyPr wrap="none">
            <a:spAutoFit/>
          </a:bodyPr>
          <a:lstStyle/>
          <a:p>
            <a:r>
              <a:rPr lang="en-US" altLang="zh-TW" dirty="0">
                <a:solidFill>
                  <a:srgbClr val="000000"/>
                </a:solidFill>
                <a:latin typeface="Cambria Math" panose="02040503050406030204" pitchFamily="18" charset="0"/>
              </a:rPr>
              <a:t>d</a:t>
            </a:r>
            <a:r>
              <a:rPr lang="zh-TW" altLang="en-US" dirty="0">
                <a:solidFill>
                  <a:srgbClr val="000000"/>
                </a:solidFill>
                <a:latin typeface="Cambria Math" panose="02040503050406030204" pitchFamily="18" charset="0"/>
              </a:rPr>
              <a:t>𝑟</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𝑡</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α</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l-GR" dirty="0">
                <a:solidFill>
                  <a:srgbClr val="000000"/>
                </a:solidFill>
                <a:latin typeface="Cambria Math" panose="02040503050406030204" pitchFamily="18" charset="0"/>
              </a:rPr>
              <a:t>𝜃</a:t>
            </a:r>
            <a:r>
              <a:rPr lang="el-GR" altLang="zh-TW" dirty="0">
                <a:solidFill>
                  <a:srgbClr val="000000"/>
                </a:solidFill>
                <a:latin typeface="Cambria Math" panose="02040503050406030204" pitchFamily="18" charset="0"/>
              </a:rPr>
              <a:t>(</a:t>
            </a:r>
            <a:r>
              <a:rPr lang="zh-TW" altLang="el-GR" dirty="0">
                <a:solidFill>
                  <a:srgbClr val="000000"/>
                </a:solidFill>
                <a:latin typeface="Cambria Math" panose="02040503050406030204" pitchFamily="18" charset="0"/>
              </a:rPr>
              <a:t>𝑡</a:t>
            </a:r>
            <a:r>
              <a:rPr lang="el-GR" altLang="zh-TW" dirty="0">
                <a:solidFill>
                  <a:srgbClr val="000000"/>
                </a:solidFill>
                <a:latin typeface="Cambria Math" panose="02040503050406030204" pitchFamily="18" charset="0"/>
              </a:rPr>
              <a:t>)</a:t>
            </a:r>
            <a:r>
              <a:rPr lang="en-US" altLang="zh-TW" dirty="0">
                <a:solidFill>
                  <a:srgbClr val="000000"/>
                </a:solidFill>
                <a:latin typeface="Cambria Math" panose="02040503050406030204" pitchFamily="18" charset="0"/>
              </a:rPr>
              <a:t>/</a:t>
            </a:r>
            <a:r>
              <a:rPr lang="el-GR" altLang="zh-TW" dirty="0">
                <a:solidFill>
                  <a:srgbClr val="000000"/>
                </a:solidFill>
                <a:latin typeface="Cambria Math" panose="02040503050406030204" pitchFamily="18" charset="0"/>
              </a:rPr>
              <a:t>α</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zh-TW" altLang="el-GR" dirty="0">
                <a:solidFill>
                  <a:srgbClr val="000000"/>
                </a:solidFill>
                <a:latin typeface="Cambria Math" panose="02040503050406030204" pitchFamily="18" charset="0"/>
              </a:rPr>
              <a:t>𝑟</a:t>
            </a:r>
            <a:r>
              <a:rPr lang="el-GR" altLang="zh-TW" dirty="0">
                <a:solidFill>
                  <a:srgbClr val="000000"/>
                </a:solidFill>
                <a:latin typeface="Cambria Math" panose="02040503050406030204" pitchFamily="18" charset="0"/>
              </a:rPr>
              <a:t>(</a:t>
            </a:r>
            <a:r>
              <a:rPr lang="zh-TW" altLang="el-GR" dirty="0">
                <a:solidFill>
                  <a:srgbClr val="000000"/>
                </a:solidFill>
                <a:latin typeface="Cambria Math" panose="02040503050406030204" pitchFamily="18" charset="0"/>
              </a:rPr>
              <a:t>𝑡</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l-GR"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a:t>
            </a:r>
            <a:r>
              <a:rPr lang="en-US" altLang="zh-TW" dirty="0">
                <a:solidFill>
                  <a:srgbClr val="000000"/>
                </a:solidFill>
                <a:latin typeface="Cambria Math" panose="02040503050406030204" pitchFamily="18" charset="0"/>
              </a:rPr>
              <a:t>d</a:t>
            </a:r>
            <a:r>
              <a:rPr lang="zh-TW" altLang="en-US" dirty="0">
                <a:solidFill>
                  <a:srgbClr val="000000"/>
                </a:solidFill>
                <a:latin typeface="Cambria Math" panose="02040503050406030204" pitchFamily="18" charset="0"/>
              </a:rPr>
              <a:t>𝑡 </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 𝜎</a:t>
            </a:r>
            <a:r>
              <a:rPr lang="zh-TW" altLang="en-US" sz="1100" b="0" i="0" u="none" strike="noStrike" baseline="0" dirty="0">
                <a:solidFill>
                  <a:srgbClr val="000000"/>
                </a:solidFill>
                <a:latin typeface="Cambria Math" panose="02040503050406030204" pitchFamily="18" charset="0"/>
              </a:rPr>
              <a:t>𝑟 </a:t>
            </a:r>
            <a:r>
              <a:rPr lang="en-US" altLang="zh-TW" dirty="0">
                <a:solidFill>
                  <a:srgbClr val="000000"/>
                </a:solidFill>
                <a:latin typeface="Cambria Math" panose="02040503050406030204" pitchFamily="18" charset="0"/>
              </a:rPr>
              <a:t>d</a:t>
            </a:r>
            <a:r>
              <a:rPr lang="zh-TW" altLang="en-US" dirty="0">
                <a:solidFill>
                  <a:srgbClr val="000000"/>
                </a:solidFill>
                <a:latin typeface="Cambria Math" panose="02040503050406030204" pitchFamily="18" charset="0"/>
              </a:rPr>
              <a:t>𝐵</a:t>
            </a:r>
            <a:r>
              <a:rPr lang="en-US" altLang="zh-TW" sz="1100" b="0" i="0" u="none" strike="noStrike" baseline="0" dirty="0">
                <a:solidFill>
                  <a:srgbClr val="000000"/>
                </a:solidFill>
                <a:latin typeface="Cambria Math" panose="02040503050406030204" pitchFamily="18" charset="0"/>
              </a:rPr>
              <a:t>2</a:t>
            </a:r>
            <a:r>
              <a:rPr lang="en-US" altLang="zh-TW" dirty="0">
                <a:solidFill>
                  <a:srgbClr val="000000"/>
                </a:solidFill>
                <a:latin typeface="Cambria Math" panose="02040503050406030204" pitchFamily="18" charset="0"/>
              </a:rPr>
              <a:t>(</a:t>
            </a:r>
            <a:r>
              <a:rPr lang="zh-TW" altLang="en-US" dirty="0">
                <a:solidFill>
                  <a:srgbClr val="000000"/>
                </a:solidFill>
                <a:latin typeface="Cambria Math" panose="02040503050406030204" pitchFamily="18" charset="0"/>
              </a:rPr>
              <a:t>𝑡</a:t>
            </a:r>
            <a:r>
              <a:rPr lang="en-US" altLang="zh-TW" dirty="0">
                <a:solidFill>
                  <a:srgbClr val="000000"/>
                </a:solidFill>
                <a:latin typeface="Cambria Math" panose="02040503050406030204" pitchFamily="18" charset="0"/>
              </a:rPr>
              <a:t>) </a:t>
            </a:r>
            <a:endParaRPr lang="zh-TW" altLang="en-US" dirty="0"/>
          </a:p>
        </p:txBody>
      </p:sp>
      <p:sp>
        <p:nvSpPr>
          <p:cNvPr id="6" name="矩形 5">
            <a:extLst>
              <a:ext uri="{FF2B5EF4-FFF2-40B4-BE49-F238E27FC236}">
                <a16:creationId xmlns:a16="http://schemas.microsoft.com/office/drawing/2014/main" id="{F29B49B2-B78A-48DD-8CA1-45BEEB0CD929}"/>
              </a:ext>
            </a:extLst>
          </p:cNvPr>
          <p:cNvSpPr/>
          <p:nvPr/>
        </p:nvSpPr>
        <p:spPr>
          <a:xfrm>
            <a:off x="3265272" y="3812855"/>
            <a:ext cx="6096000" cy="1569660"/>
          </a:xfrm>
          <a:prstGeom prst="rect">
            <a:avLst/>
          </a:prstGeom>
        </p:spPr>
        <p:txBody>
          <a:bodyPr>
            <a:spAutoFit/>
          </a:bodyPr>
          <a:lstStyle/>
          <a:p>
            <a:r>
              <a:rPr lang="zh-TW" altLang="en-US" sz="1600" dirty="0">
                <a:solidFill>
                  <a:schemeClr val="bg2">
                    <a:lumMod val="50000"/>
                  </a:schemeClr>
                </a:solidFill>
                <a:latin typeface="新細明體" panose="02020500000000000000" pitchFamily="18" charset="-120"/>
                <a:ea typeface="新細明體" panose="02020500000000000000" pitchFamily="18" charset="-120"/>
              </a:rPr>
              <a:t>其中：</a:t>
            </a:r>
          </a:p>
          <a:p>
            <a:r>
              <a:rPr lang="zh-TW" altLang="en-US" sz="1600" dirty="0">
                <a:solidFill>
                  <a:schemeClr val="bg2">
                    <a:lumMod val="50000"/>
                  </a:schemeClr>
                </a:solidFill>
                <a:latin typeface="Cambria Math" panose="02040503050406030204" pitchFamily="18" charset="0"/>
                <a:ea typeface="新細明體" panose="02020500000000000000" pitchFamily="18" charset="-120"/>
              </a:rPr>
              <a:t>𝜃</a:t>
            </a:r>
            <a:r>
              <a:rPr lang="en-US" altLang="zh-TW" sz="1600" dirty="0">
                <a:solidFill>
                  <a:schemeClr val="bg2">
                    <a:lumMod val="50000"/>
                  </a:schemeClr>
                </a:solidFill>
                <a:latin typeface="Cambria Math" panose="02040503050406030204" pitchFamily="18" charset="0"/>
                <a:ea typeface="新細明體" panose="02020500000000000000" pitchFamily="18" charset="-120"/>
              </a:rPr>
              <a:t>(</a:t>
            </a:r>
            <a:r>
              <a:rPr lang="zh-TW" altLang="en-US" sz="1600" dirty="0">
                <a:solidFill>
                  <a:schemeClr val="bg2">
                    <a:lumMod val="50000"/>
                  </a:schemeClr>
                </a:solidFill>
                <a:latin typeface="Cambria Math" panose="02040503050406030204" pitchFamily="18" charset="0"/>
                <a:ea typeface="新細明體" panose="02020500000000000000" pitchFamily="18" charset="-120"/>
              </a:rPr>
              <a:t>𝑡</a:t>
            </a:r>
            <a:r>
              <a:rPr lang="en-US" altLang="zh-TW" sz="1600" dirty="0">
                <a:solidFill>
                  <a:schemeClr val="bg2">
                    <a:lumMod val="50000"/>
                  </a:schemeClr>
                </a:solidFill>
                <a:latin typeface="Cambria Math" panose="02040503050406030204" pitchFamily="18" charset="0"/>
                <a:ea typeface="新細明體" panose="02020500000000000000" pitchFamily="18" charset="-120"/>
              </a:rPr>
              <a:t>)/</a:t>
            </a:r>
            <a:r>
              <a:rPr lang="zh-TW" altLang="en-US" sz="1600" dirty="0">
                <a:solidFill>
                  <a:schemeClr val="bg2">
                    <a:lumMod val="50000"/>
                  </a:schemeClr>
                </a:solidFill>
                <a:latin typeface="Cambria Math" panose="02040503050406030204" pitchFamily="18" charset="0"/>
                <a:ea typeface="新細明體" panose="02020500000000000000" pitchFamily="18" charset="-120"/>
              </a:rPr>
              <a:t>𝛼</a:t>
            </a:r>
            <a:r>
              <a:rPr lang="zh-TW" altLang="en-US" sz="1600" dirty="0">
                <a:solidFill>
                  <a:schemeClr val="bg2">
                    <a:lumMod val="50000"/>
                  </a:schemeClr>
                </a:solidFill>
                <a:latin typeface="新細明體" panose="02020500000000000000" pitchFamily="18" charset="-120"/>
                <a:ea typeface="新細明體" panose="02020500000000000000" pitchFamily="18" charset="-120"/>
              </a:rPr>
              <a:t>：長期利率水準</a:t>
            </a:r>
            <a:endParaRPr lang="en-US" altLang="zh-TW" sz="1600" dirty="0">
              <a:solidFill>
                <a:schemeClr val="bg2">
                  <a:lumMod val="50000"/>
                </a:schemeClr>
              </a:solidFill>
              <a:latin typeface="新細明體" panose="02020500000000000000" pitchFamily="18" charset="-120"/>
              <a:ea typeface="新細明體" panose="02020500000000000000" pitchFamily="18" charset="-120"/>
            </a:endParaRPr>
          </a:p>
          <a:p>
            <a:r>
              <a:rPr lang="zh-TW" altLang="en-US" sz="1600" dirty="0">
                <a:solidFill>
                  <a:schemeClr val="bg2">
                    <a:lumMod val="50000"/>
                  </a:schemeClr>
                </a:solidFill>
              </a:rPr>
              <a:t>𝑟</a:t>
            </a:r>
            <a:r>
              <a:rPr lang="en-US" altLang="zh-TW" sz="1600" dirty="0">
                <a:solidFill>
                  <a:schemeClr val="bg2">
                    <a:lumMod val="50000"/>
                  </a:schemeClr>
                </a:solidFill>
              </a:rPr>
              <a:t>(</a:t>
            </a:r>
            <a:r>
              <a:rPr lang="zh-TW" altLang="en-US" sz="1600" dirty="0">
                <a:solidFill>
                  <a:schemeClr val="bg2">
                    <a:lumMod val="50000"/>
                  </a:schemeClr>
                </a:solidFill>
              </a:rPr>
              <a:t>𝑡</a:t>
            </a:r>
            <a:r>
              <a:rPr lang="en-US" altLang="zh-TW" sz="1600" dirty="0">
                <a:solidFill>
                  <a:schemeClr val="bg2">
                    <a:lumMod val="50000"/>
                  </a:schemeClr>
                </a:solidFill>
              </a:rPr>
              <a:t>)</a:t>
            </a:r>
            <a:r>
              <a:rPr lang="zh-TW" altLang="en-US" sz="1600" dirty="0">
                <a:solidFill>
                  <a:schemeClr val="bg2">
                    <a:lumMod val="50000"/>
                  </a:schemeClr>
                </a:solidFill>
              </a:rPr>
              <a:t>：時間點 </a:t>
            </a:r>
            <a:r>
              <a:rPr lang="en-US" altLang="zh-TW" sz="1600" dirty="0">
                <a:solidFill>
                  <a:schemeClr val="bg2">
                    <a:lumMod val="50000"/>
                  </a:schemeClr>
                </a:solidFill>
              </a:rPr>
              <a:t>t</a:t>
            </a:r>
            <a:r>
              <a:rPr lang="zh-TW" altLang="en-US" sz="1600" dirty="0">
                <a:solidFill>
                  <a:schemeClr val="bg2">
                    <a:lumMod val="50000"/>
                  </a:schemeClr>
                </a:solidFill>
              </a:rPr>
              <a:t> 的即期利率</a:t>
            </a:r>
            <a:endParaRPr lang="zh-TW" altLang="en-US" sz="1600" dirty="0">
              <a:solidFill>
                <a:schemeClr val="bg2">
                  <a:lumMod val="50000"/>
                </a:schemeClr>
              </a:solidFill>
              <a:latin typeface="新細明體" panose="02020500000000000000" pitchFamily="18" charset="-120"/>
              <a:ea typeface="新細明體" panose="02020500000000000000" pitchFamily="18" charset="-120"/>
            </a:endParaRPr>
          </a:p>
          <a:p>
            <a:r>
              <a:rPr lang="zh-TW" altLang="en-US" sz="1600" dirty="0">
                <a:solidFill>
                  <a:schemeClr val="bg2">
                    <a:lumMod val="50000"/>
                  </a:schemeClr>
                </a:solidFill>
                <a:latin typeface="Cambria Math" panose="02040503050406030204" pitchFamily="18" charset="0"/>
                <a:ea typeface="新細明體" panose="02020500000000000000" pitchFamily="18" charset="-120"/>
              </a:rPr>
              <a:t>𝛼</a:t>
            </a:r>
            <a:r>
              <a:rPr lang="zh-TW" altLang="en-US" sz="1600" dirty="0">
                <a:solidFill>
                  <a:schemeClr val="bg2">
                    <a:lumMod val="50000"/>
                  </a:schemeClr>
                </a:solidFill>
                <a:latin typeface="新細明體" panose="02020500000000000000" pitchFamily="18" charset="-120"/>
                <a:ea typeface="新細明體" panose="02020500000000000000" pitchFamily="18" charset="-120"/>
              </a:rPr>
              <a:t>：均數複回歸率</a:t>
            </a:r>
          </a:p>
          <a:p>
            <a:r>
              <a:rPr lang="zh-TW" altLang="en-US" sz="1600" dirty="0">
                <a:solidFill>
                  <a:schemeClr val="bg2">
                    <a:lumMod val="50000"/>
                  </a:schemeClr>
                </a:solidFill>
                <a:latin typeface="Cambria Math" panose="02040503050406030204" pitchFamily="18" charset="0"/>
                <a:ea typeface="新細明體" panose="02020500000000000000" pitchFamily="18" charset="-120"/>
              </a:rPr>
              <a:t>𝜎</a:t>
            </a:r>
            <a:r>
              <a:rPr lang="zh-TW" altLang="en-US" sz="1050" b="0" i="0" u="none" strike="noStrike" baseline="0" dirty="0">
                <a:solidFill>
                  <a:schemeClr val="bg2">
                    <a:lumMod val="50000"/>
                  </a:schemeClr>
                </a:solidFill>
                <a:latin typeface="Cambria Math" panose="02040503050406030204" pitchFamily="18" charset="0"/>
                <a:ea typeface="新細明體" panose="02020500000000000000" pitchFamily="18" charset="-120"/>
              </a:rPr>
              <a:t>𝑟</a:t>
            </a:r>
            <a:r>
              <a:rPr lang="zh-TW" altLang="en-US" sz="1600" dirty="0">
                <a:solidFill>
                  <a:schemeClr val="bg2">
                    <a:lumMod val="50000"/>
                  </a:schemeClr>
                </a:solidFill>
                <a:latin typeface="新細明體" panose="02020500000000000000" pitchFamily="18" charset="-120"/>
                <a:ea typeface="新細明體" panose="02020500000000000000" pitchFamily="18" charset="-120"/>
              </a:rPr>
              <a:t>：即期利率的波動度</a:t>
            </a:r>
          </a:p>
          <a:p>
            <a:r>
              <a:rPr lang="zh-TW" altLang="en-US" sz="1600" dirty="0">
                <a:solidFill>
                  <a:schemeClr val="bg2">
                    <a:lumMod val="50000"/>
                  </a:schemeClr>
                </a:solidFill>
                <a:latin typeface="Cambria Math" panose="02040503050406030204" pitchFamily="18" charset="0"/>
                <a:ea typeface="新細明體" panose="02020500000000000000" pitchFamily="18" charset="-120"/>
              </a:rPr>
              <a:t>𝐵</a:t>
            </a:r>
            <a:r>
              <a:rPr lang="en-US" altLang="zh-TW" sz="1050" b="0" i="0" u="none" strike="noStrike" baseline="0" dirty="0">
                <a:solidFill>
                  <a:schemeClr val="bg2">
                    <a:lumMod val="50000"/>
                  </a:schemeClr>
                </a:solidFill>
                <a:latin typeface="Cambria Math" panose="02040503050406030204" pitchFamily="18" charset="0"/>
                <a:ea typeface="新細明體" panose="02020500000000000000" pitchFamily="18" charset="-120"/>
              </a:rPr>
              <a:t>2</a:t>
            </a:r>
            <a:r>
              <a:rPr lang="en-US" altLang="zh-TW" sz="1600" dirty="0">
                <a:solidFill>
                  <a:schemeClr val="bg2">
                    <a:lumMod val="50000"/>
                  </a:schemeClr>
                </a:solidFill>
                <a:latin typeface="Cambria Math" panose="02040503050406030204" pitchFamily="18" charset="0"/>
                <a:ea typeface="新細明體" panose="02020500000000000000" pitchFamily="18" charset="-120"/>
              </a:rPr>
              <a:t>(</a:t>
            </a:r>
            <a:r>
              <a:rPr lang="zh-TW" altLang="en-US" sz="1600" dirty="0">
                <a:solidFill>
                  <a:schemeClr val="bg2">
                    <a:lumMod val="50000"/>
                  </a:schemeClr>
                </a:solidFill>
                <a:latin typeface="Cambria Math" panose="02040503050406030204" pitchFamily="18" charset="0"/>
                <a:ea typeface="新細明體" panose="02020500000000000000" pitchFamily="18" charset="-120"/>
              </a:rPr>
              <a:t>𝑡</a:t>
            </a:r>
            <a:r>
              <a:rPr lang="en-US" altLang="zh-TW" sz="1600" dirty="0">
                <a:solidFill>
                  <a:schemeClr val="bg2">
                    <a:lumMod val="50000"/>
                  </a:schemeClr>
                </a:solidFill>
                <a:latin typeface="Cambria Math" panose="02040503050406030204" pitchFamily="18" charset="0"/>
                <a:ea typeface="新細明體" panose="02020500000000000000" pitchFamily="18" charset="-120"/>
              </a:rPr>
              <a:t>)</a:t>
            </a:r>
            <a:r>
              <a:rPr lang="zh-TW" altLang="en-US" sz="1600" dirty="0">
                <a:solidFill>
                  <a:schemeClr val="bg2">
                    <a:lumMod val="50000"/>
                  </a:schemeClr>
                </a:solidFill>
                <a:latin typeface="新細明體" panose="02020500000000000000" pitchFamily="18" charset="-120"/>
                <a:ea typeface="新細明體" panose="02020500000000000000" pitchFamily="18" charset="-120"/>
              </a:rPr>
              <a:t>：標準布朗運動</a:t>
            </a:r>
            <a:endParaRPr lang="zh-TW" altLang="en-US" dirty="0">
              <a:solidFill>
                <a:schemeClr val="bg2">
                  <a:lumMod val="50000"/>
                </a:schemeClr>
              </a:solidFill>
            </a:endParaRPr>
          </a:p>
        </p:txBody>
      </p:sp>
    </p:spTree>
    <p:extLst>
      <p:ext uri="{BB962C8B-B14F-4D97-AF65-F5344CB8AC3E}">
        <p14:creationId xmlns:p14="http://schemas.microsoft.com/office/powerpoint/2010/main" val="384098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2BFD7BC-1884-48DE-BB99-810BA71D5852}"/>
              </a:ext>
            </a:extLst>
          </p:cNvPr>
          <p:cNvSpPr txBox="1"/>
          <p:nvPr/>
        </p:nvSpPr>
        <p:spPr>
          <a:xfrm>
            <a:off x="559295" y="559293"/>
            <a:ext cx="4592924" cy="461665"/>
          </a:xfrm>
          <a:prstGeom prst="rect">
            <a:avLst/>
          </a:prstGeom>
          <a:noFill/>
        </p:spPr>
        <p:txBody>
          <a:bodyPr wrap="none" rtlCol="0">
            <a:spAutoFit/>
          </a:bodyPr>
          <a:lstStyle/>
          <a:p>
            <a:r>
              <a:rPr lang="zh-TW" altLang="en-US" dirty="0"/>
              <a:t>模型設定 </a:t>
            </a:r>
            <a:r>
              <a:rPr lang="en-US" altLang="zh-TW" dirty="0"/>
              <a:t>-- </a:t>
            </a:r>
            <a:r>
              <a:rPr lang="en-US" altLang="zh-TW" sz="2400" dirty="0" err="1"/>
              <a:t>Gompertz</a:t>
            </a:r>
            <a:r>
              <a:rPr lang="en-US" altLang="zh-TW" sz="2400" dirty="0"/>
              <a:t> Distribution</a:t>
            </a:r>
            <a:endParaRPr lang="zh-TW" altLang="en-US" dirty="0"/>
          </a:p>
        </p:txBody>
      </p:sp>
      <p:sp>
        <p:nvSpPr>
          <p:cNvPr id="3" name="矩形 2">
            <a:extLst>
              <a:ext uri="{FF2B5EF4-FFF2-40B4-BE49-F238E27FC236}">
                <a16:creationId xmlns:a16="http://schemas.microsoft.com/office/drawing/2014/main" id="{8AAFC791-8391-475C-B352-4C553338B58F}"/>
              </a:ext>
            </a:extLst>
          </p:cNvPr>
          <p:cNvSpPr/>
          <p:nvPr/>
        </p:nvSpPr>
        <p:spPr>
          <a:xfrm>
            <a:off x="1112668" y="1490099"/>
            <a:ext cx="8315418" cy="646331"/>
          </a:xfrm>
          <a:prstGeom prst="rect">
            <a:avLst/>
          </a:prstGeom>
        </p:spPr>
        <p:txBody>
          <a:bodyPr wrap="square">
            <a:spAutoFit/>
          </a:bodyPr>
          <a:lstStyle/>
          <a:p>
            <a:r>
              <a:rPr lang="en-US" altLang="zh-TW" dirty="0" err="1">
                <a:solidFill>
                  <a:srgbClr val="000000"/>
                </a:solidFill>
                <a:latin typeface="Calibri" panose="020F0502020204030204" pitchFamily="34" charset="0"/>
              </a:rPr>
              <a:t>Gompertz</a:t>
            </a:r>
            <a:r>
              <a:rPr lang="en-US" altLang="zh-TW" dirty="0">
                <a:solidFill>
                  <a:srgbClr val="000000"/>
                </a:solidFill>
                <a:latin typeface="Calibri" panose="020F0502020204030204" pitchFamily="34" charset="0"/>
              </a:rPr>
              <a:t> Distribution</a:t>
            </a:r>
            <a:r>
              <a:rPr lang="zh-TW" altLang="en-US" dirty="0">
                <a:solidFill>
                  <a:srgbClr val="000000"/>
                </a:solidFill>
                <a:latin typeface="新細明體" panose="02020500000000000000" pitchFamily="18" charset="-120"/>
              </a:rPr>
              <a:t>經常被使用在描述成年人的壽命分佈。</a:t>
            </a:r>
            <a:endParaRPr lang="en-US" altLang="zh-TW" dirty="0">
              <a:solidFill>
                <a:srgbClr val="000000"/>
              </a:solidFill>
              <a:latin typeface="新細明體" panose="02020500000000000000" pitchFamily="18" charset="-120"/>
            </a:endParaRPr>
          </a:p>
          <a:p>
            <a:r>
              <a:rPr lang="zh-TW" altLang="en-US" dirty="0">
                <a:solidFill>
                  <a:srgbClr val="000000"/>
                </a:solidFill>
                <a:latin typeface="新細明體" panose="02020500000000000000" pitchFamily="18" charset="-120"/>
              </a:rPr>
              <a:t>死亡年齡的累積機</a:t>
            </a:r>
            <a:r>
              <a:rPr lang="zh-TW" altLang="en-US" dirty="0"/>
              <a:t>率密度函數如下式：</a:t>
            </a:r>
          </a:p>
        </p:txBody>
      </p:sp>
      <p:pic>
        <p:nvPicPr>
          <p:cNvPr id="4" name="圖片 3">
            <a:extLst>
              <a:ext uri="{FF2B5EF4-FFF2-40B4-BE49-F238E27FC236}">
                <a16:creationId xmlns:a16="http://schemas.microsoft.com/office/drawing/2014/main" id="{0E530CB4-9B4E-4813-9679-88227730E082}"/>
              </a:ext>
            </a:extLst>
          </p:cNvPr>
          <p:cNvPicPr>
            <a:picLocks noChangeAspect="1"/>
          </p:cNvPicPr>
          <p:nvPr/>
        </p:nvPicPr>
        <p:blipFill>
          <a:blip r:embed="rId2"/>
          <a:stretch>
            <a:fillRect/>
          </a:stretch>
        </p:blipFill>
        <p:spPr>
          <a:xfrm>
            <a:off x="2153614" y="2654752"/>
            <a:ext cx="3410426" cy="419158"/>
          </a:xfrm>
          <a:prstGeom prst="rect">
            <a:avLst/>
          </a:prstGeom>
        </p:spPr>
      </p:pic>
      <p:sp>
        <p:nvSpPr>
          <p:cNvPr id="5" name="矩形 4">
            <a:extLst>
              <a:ext uri="{FF2B5EF4-FFF2-40B4-BE49-F238E27FC236}">
                <a16:creationId xmlns:a16="http://schemas.microsoft.com/office/drawing/2014/main" id="{FC433A20-0924-4D70-8C2D-686F775D9058}"/>
              </a:ext>
            </a:extLst>
          </p:cNvPr>
          <p:cNvSpPr/>
          <p:nvPr/>
        </p:nvSpPr>
        <p:spPr>
          <a:xfrm>
            <a:off x="2320031" y="3592232"/>
            <a:ext cx="6096000" cy="1077218"/>
          </a:xfrm>
          <a:prstGeom prst="rect">
            <a:avLst/>
          </a:prstGeom>
        </p:spPr>
        <p:txBody>
          <a:bodyPr>
            <a:spAutoFit/>
          </a:bodyPr>
          <a:lstStyle/>
          <a:p>
            <a:r>
              <a:rPr lang="zh-TW" altLang="en-US" sz="1600" dirty="0">
                <a:solidFill>
                  <a:schemeClr val="bg2">
                    <a:lumMod val="50000"/>
                  </a:schemeClr>
                </a:solidFill>
                <a:latin typeface="新細明體" panose="02020500000000000000" pitchFamily="18" charset="-120"/>
              </a:rPr>
              <a:t>其中：</a:t>
            </a:r>
            <a:endParaRPr lang="en-US" altLang="zh-TW" sz="1600" dirty="0">
              <a:solidFill>
                <a:schemeClr val="bg2">
                  <a:lumMod val="50000"/>
                </a:schemeClr>
              </a:solidFill>
              <a:latin typeface="新細明體" panose="02020500000000000000" pitchFamily="18" charset="-120"/>
            </a:endParaRPr>
          </a:p>
          <a:p>
            <a:r>
              <a:rPr lang="en-US" altLang="zh-TW" sz="1600" dirty="0">
                <a:solidFill>
                  <a:schemeClr val="bg2">
                    <a:lumMod val="50000"/>
                  </a:schemeClr>
                </a:solidFill>
                <a:latin typeface="Calibri" panose="020F0502020204030204" pitchFamily="34" charset="0"/>
              </a:rPr>
              <a:t>X</a:t>
            </a:r>
            <a:r>
              <a:rPr lang="zh-TW" altLang="en-US" sz="1600" dirty="0">
                <a:solidFill>
                  <a:schemeClr val="bg2">
                    <a:lumMod val="50000"/>
                  </a:schemeClr>
                </a:solidFill>
                <a:latin typeface="Calibri" panose="020F0502020204030204" pitchFamily="34" charset="0"/>
              </a:rPr>
              <a:t>：</a:t>
            </a:r>
            <a:r>
              <a:rPr lang="zh-TW" altLang="en-US" sz="1600" dirty="0">
                <a:solidFill>
                  <a:schemeClr val="bg2">
                    <a:lumMod val="50000"/>
                  </a:schemeClr>
                </a:solidFill>
                <a:latin typeface="新細明體" panose="02020500000000000000" pitchFamily="18" charset="-120"/>
              </a:rPr>
              <a:t>成年人的死亡年齡</a:t>
            </a:r>
            <a:endParaRPr lang="en-US" altLang="zh-TW" sz="1600" dirty="0">
              <a:solidFill>
                <a:schemeClr val="bg2">
                  <a:lumMod val="50000"/>
                </a:schemeClr>
              </a:solidFill>
              <a:latin typeface="新細明體" panose="02020500000000000000" pitchFamily="18" charset="-120"/>
            </a:endParaRPr>
          </a:p>
          <a:p>
            <a:r>
              <a:rPr lang="zh-TW" altLang="en-US" sz="1600" dirty="0">
                <a:solidFill>
                  <a:schemeClr val="bg2">
                    <a:lumMod val="50000"/>
                  </a:schemeClr>
                </a:solidFill>
                <a:latin typeface="新細明體" panose="02020500000000000000" pitchFamily="18" charset="-120"/>
              </a:rPr>
              <a:t>參數</a:t>
            </a:r>
            <a:r>
              <a:rPr lang="en-US" altLang="zh-TW" sz="1600" dirty="0">
                <a:solidFill>
                  <a:schemeClr val="bg2">
                    <a:lumMod val="50000"/>
                  </a:schemeClr>
                </a:solidFill>
                <a:latin typeface="Cambria Math" panose="02040503050406030204" pitchFamily="18" charset="0"/>
              </a:rPr>
              <a:t>m</a:t>
            </a:r>
            <a:r>
              <a:rPr lang="zh-TW" altLang="en-US" sz="1600" dirty="0">
                <a:solidFill>
                  <a:schemeClr val="bg2">
                    <a:lumMod val="50000"/>
                  </a:schemeClr>
                </a:solidFill>
                <a:latin typeface="Cambria Math" panose="02040503050406030204" pitchFamily="18" charset="0"/>
              </a:rPr>
              <a:t>：</a:t>
            </a:r>
            <a:r>
              <a:rPr lang="zh-TW" altLang="en-US" sz="1600" dirty="0">
                <a:solidFill>
                  <a:schemeClr val="bg2">
                    <a:lumMod val="50000"/>
                  </a:schemeClr>
                </a:solidFill>
                <a:latin typeface="新細明體" panose="02020500000000000000" pitchFamily="18" charset="-120"/>
              </a:rPr>
              <a:t>夫妻的死亡年齡的資料樣本眾數</a:t>
            </a:r>
            <a:endParaRPr lang="en-US" altLang="zh-TW" sz="1600" dirty="0">
              <a:solidFill>
                <a:schemeClr val="bg2">
                  <a:lumMod val="50000"/>
                </a:schemeClr>
              </a:solidFill>
              <a:latin typeface="Cambria Math" panose="02040503050406030204" pitchFamily="18" charset="0"/>
            </a:endParaRPr>
          </a:p>
          <a:p>
            <a:r>
              <a:rPr lang="zh-TW" altLang="en-US" sz="1600" dirty="0">
                <a:solidFill>
                  <a:schemeClr val="bg2">
                    <a:lumMod val="50000"/>
                  </a:schemeClr>
                </a:solidFill>
                <a:latin typeface="Cambria Math" panose="02040503050406030204" pitchFamily="18" charset="0"/>
              </a:rPr>
              <a:t>參數</a:t>
            </a:r>
            <a:r>
              <a:rPr lang="en-US" altLang="zh-TW" sz="1600" dirty="0">
                <a:solidFill>
                  <a:schemeClr val="bg2">
                    <a:lumMod val="50000"/>
                  </a:schemeClr>
                </a:solidFill>
                <a:latin typeface="Cambria Math" panose="02040503050406030204" pitchFamily="18" charset="0"/>
              </a:rPr>
              <a:t>σ</a:t>
            </a:r>
            <a:r>
              <a:rPr lang="zh-TW" altLang="en-US" sz="1600" dirty="0">
                <a:solidFill>
                  <a:schemeClr val="bg2">
                    <a:lumMod val="50000"/>
                  </a:schemeClr>
                </a:solidFill>
                <a:latin typeface="Cambria Math" panose="02040503050406030204" pitchFamily="18" charset="0"/>
              </a:rPr>
              <a:t>：</a:t>
            </a:r>
            <a:r>
              <a:rPr lang="zh-TW" altLang="en-US" sz="1600" dirty="0">
                <a:solidFill>
                  <a:schemeClr val="bg2">
                    <a:lumMod val="50000"/>
                  </a:schemeClr>
                </a:solidFill>
                <a:latin typeface="新細明體" panose="02020500000000000000" pitchFamily="18" charset="-120"/>
              </a:rPr>
              <a:t>夫妻的死亡年齡的資料樣本標準差代入。</a:t>
            </a:r>
            <a:endParaRPr lang="zh-TW" altLang="en-US" sz="1600" dirty="0">
              <a:solidFill>
                <a:schemeClr val="bg2">
                  <a:lumMod val="50000"/>
                </a:schemeClr>
              </a:solidFill>
            </a:endParaRPr>
          </a:p>
        </p:txBody>
      </p:sp>
    </p:spTree>
    <p:extLst>
      <p:ext uri="{BB962C8B-B14F-4D97-AF65-F5344CB8AC3E}">
        <p14:creationId xmlns:p14="http://schemas.microsoft.com/office/powerpoint/2010/main" val="28469531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9309</Words>
  <Application>Microsoft Office PowerPoint</Application>
  <PresentationFormat>寬螢幕</PresentationFormat>
  <Paragraphs>543</Paragraphs>
  <Slides>56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56</vt:i4>
      </vt:variant>
    </vt:vector>
  </HeadingPairs>
  <TitlesOfParts>
    <vt:vector size="64" baseType="lpstr">
      <vt:lpstr>新細明體</vt:lpstr>
      <vt:lpstr>Arial</vt:lpstr>
      <vt:lpstr>Arial</vt:lpstr>
      <vt:lpstr>Calibri</vt:lpstr>
      <vt:lpstr>Cambria Math</vt:lpstr>
      <vt:lpstr>Century Gothic</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ASUS</cp:lastModifiedBy>
  <cp:revision>52</cp:revision>
  <dcterms:created xsi:type="dcterms:W3CDTF">2021-03-22T20:07:17Z</dcterms:created>
  <dcterms:modified xsi:type="dcterms:W3CDTF">2021-03-24T20:13:53Z</dcterms:modified>
</cp:coreProperties>
</file>